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8" r:id="rId4"/>
    <p:sldId id="279" r:id="rId5"/>
    <p:sldId id="283" r:id="rId6"/>
    <p:sldId id="303" r:id="rId7"/>
    <p:sldId id="281" r:id="rId8"/>
    <p:sldId id="272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2C"/>
    <a:srgbClr val="B4C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3655" autoAdjust="0"/>
  </p:normalViewPr>
  <p:slideViewPr>
    <p:cSldViewPr>
      <p:cViewPr varScale="1">
        <p:scale>
          <a:sx n="135" d="100"/>
          <a:sy n="135" d="100"/>
        </p:scale>
        <p:origin x="1104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870F-AC09-4C07-9F0A-050A96F0BCC1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B31A-BA2C-4FA1-81D2-6D8D2D3A3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accompagner cet enseignement, un vadémécum " éducation à l’alimentation et au goût » à destination des enseignants a été créé et est téléchargeable sur le site EDUSCOL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B31A-BA2C-4FA1-81D2-6D8D2D3A3B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27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accompagner cet enseignement, un vadémécum " éducation à l’alimentation et au goût » à destination des enseignants a été créé et est téléchargeable sur le site EDUSCOL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B31A-BA2C-4FA1-81D2-6D8D2D3A3BC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2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1674" y="1198995"/>
            <a:ext cx="3086735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38899" y="0"/>
            <a:ext cx="5705475" cy="5143500"/>
          </a:xfrm>
          <a:custGeom>
            <a:avLst/>
            <a:gdLst/>
            <a:ahLst/>
            <a:cxnLst/>
            <a:rect l="l" t="t" r="r" b="b"/>
            <a:pathLst>
              <a:path w="5705475" h="5143500">
                <a:moveTo>
                  <a:pt x="0" y="5143499"/>
                </a:moveTo>
                <a:lnTo>
                  <a:pt x="5705100" y="5143499"/>
                </a:lnTo>
                <a:lnTo>
                  <a:pt x="5705100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4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649"/>
            <a:ext cx="3439160" cy="5132070"/>
          </a:xfrm>
          <a:custGeom>
            <a:avLst/>
            <a:gdLst/>
            <a:ahLst/>
            <a:cxnLst/>
            <a:rect l="l" t="t" r="r" b="b"/>
            <a:pathLst>
              <a:path w="3439160" h="5132070">
                <a:moveTo>
                  <a:pt x="0" y="0"/>
                </a:moveTo>
                <a:lnTo>
                  <a:pt x="3438899" y="0"/>
                </a:lnTo>
                <a:lnTo>
                  <a:pt x="3438899" y="5131849"/>
                </a:lnTo>
                <a:lnTo>
                  <a:pt x="0" y="5131849"/>
                </a:lnTo>
                <a:lnTo>
                  <a:pt x="0" y="0"/>
                </a:lnTo>
                <a:close/>
              </a:path>
            </a:pathLst>
          </a:custGeom>
          <a:solidFill>
            <a:srgbClr val="B4C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8224" y="626925"/>
            <a:ext cx="349885" cy="81915"/>
          </a:xfrm>
          <a:custGeom>
            <a:avLst/>
            <a:gdLst/>
            <a:ahLst/>
            <a:cxnLst/>
            <a:rect l="l" t="t" r="r" b="b"/>
            <a:pathLst>
              <a:path w="349884" h="81915">
                <a:moveTo>
                  <a:pt x="3089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308999" y="0"/>
                </a:lnTo>
                <a:lnTo>
                  <a:pt x="342945" y="18164"/>
                </a:lnTo>
                <a:lnTo>
                  <a:pt x="349799" y="40799"/>
                </a:lnTo>
                <a:lnTo>
                  <a:pt x="346593" y="56681"/>
                </a:lnTo>
                <a:lnTo>
                  <a:pt x="337849" y="69649"/>
                </a:lnTo>
                <a:lnTo>
                  <a:pt x="324881" y="78393"/>
                </a:lnTo>
                <a:lnTo>
                  <a:pt x="3089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450" y="70013"/>
            <a:ext cx="5161280" cy="23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063" y="1267983"/>
            <a:ext cx="4856480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griculture.gouv.fr/le-programme-europeen-fruits-et-legumes-lecole-et-lait-et-produits-laitiers-lecole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franceagrimer.fr/aides/par-programme/lait-et-fruits-lecole" TargetMode="External"/><Relationship Id="rId12" Type="http://schemas.openxmlformats.org/officeDocument/2006/relationships/hyperlink" Target="https://tlfe.franceagrimer.fr/tlfe-presentation/vues/publique/recherche-fournisseurs.x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ogramme-lfe@franceagrimer.fr" TargetMode="External"/><Relationship Id="rId11" Type="http://schemas.openxmlformats.org/officeDocument/2006/relationships/hyperlink" Target="https://www.franceagrimer.fr/sites/default/files/2025-06/Simulateur%20Calcul%20Aide%20LFE%202024_2025.XLSX" TargetMode="External"/><Relationship Id="rId5" Type="http://schemas.openxmlformats.org/officeDocument/2006/relationships/hyperlink" Target="mailto:e-lfe@franceagrimer.fr" TargetMode="External"/><Relationship Id="rId10" Type="http://schemas.openxmlformats.org/officeDocument/2006/relationships/hyperlink" Target="https://portailweb.franceagrimer.fr/portail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draaf.auvergne-rhone-alpes.agriculture.gouv.fr/lait-et-fruit-a-l-ecole-r166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9332" y="1214049"/>
            <a:ext cx="3835473" cy="32590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9722" y="748815"/>
            <a:ext cx="4419600" cy="18229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3600" spc="-150" dirty="0">
                <a:latin typeface="+mn-lt"/>
              </a:rPr>
              <a:t>Programme</a:t>
            </a:r>
            <a:r>
              <a:rPr sz="3600" spc="-190" dirty="0">
                <a:latin typeface="+mn-lt"/>
              </a:rPr>
              <a:t> </a:t>
            </a:r>
            <a:r>
              <a:rPr sz="3600" spc="-125" dirty="0">
                <a:latin typeface="+mn-lt"/>
              </a:rPr>
              <a:t>Européen</a:t>
            </a:r>
            <a:endParaRPr sz="3600" dirty="0">
              <a:latin typeface="+mn-lt"/>
            </a:endParaRPr>
          </a:p>
          <a:p>
            <a:pPr marL="1270" algn="ctr">
              <a:lnSpc>
                <a:spcPct val="100000"/>
              </a:lnSpc>
              <a:spcBef>
                <a:spcPts val="515"/>
              </a:spcBef>
            </a:pPr>
            <a:r>
              <a:rPr sz="3600" b="1" i="1" spc="-114" dirty="0">
                <a:latin typeface="+mn-lt"/>
                <a:cs typeface="Trebuchet MS"/>
              </a:rPr>
              <a:t>Lait</a:t>
            </a:r>
            <a:r>
              <a:rPr sz="3600" b="1" i="1" spc="-100" dirty="0">
                <a:latin typeface="+mn-lt"/>
                <a:cs typeface="Trebuchet MS"/>
              </a:rPr>
              <a:t> </a:t>
            </a:r>
            <a:r>
              <a:rPr sz="3600" b="1" i="1" spc="-10" dirty="0">
                <a:latin typeface="+mn-lt"/>
                <a:cs typeface="Trebuchet MS"/>
              </a:rPr>
              <a:t>et</a:t>
            </a:r>
            <a:r>
              <a:rPr sz="3600" b="1" i="1" spc="-125" dirty="0">
                <a:latin typeface="+mn-lt"/>
                <a:cs typeface="Trebuchet MS"/>
              </a:rPr>
              <a:t> </a:t>
            </a:r>
            <a:r>
              <a:rPr sz="3600" b="1" i="1" spc="-30" dirty="0">
                <a:latin typeface="+mn-lt"/>
                <a:cs typeface="Trebuchet MS"/>
              </a:rPr>
              <a:t>Fruits</a:t>
            </a:r>
            <a:r>
              <a:rPr sz="3600" b="1" i="1" spc="-114" dirty="0">
                <a:latin typeface="+mn-lt"/>
                <a:cs typeface="Trebuchet MS"/>
              </a:rPr>
              <a:t> </a:t>
            </a:r>
            <a:r>
              <a:rPr sz="3600" b="1" i="1" dirty="0">
                <a:latin typeface="+mn-lt"/>
                <a:cs typeface="Trebuchet MS"/>
              </a:rPr>
              <a:t>à</a:t>
            </a:r>
            <a:r>
              <a:rPr sz="3600" b="1" i="1" spc="-110" dirty="0">
                <a:latin typeface="+mn-lt"/>
                <a:cs typeface="Trebuchet MS"/>
              </a:rPr>
              <a:t> </a:t>
            </a:r>
            <a:r>
              <a:rPr sz="3600" b="1" i="1" spc="-10" dirty="0">
                <a:latin typeface="+mn-lt"/>
                <a:cs typeface="Trebuchet MS"/>
              </a:rPr>
              <a:t>l’</a:t>
            </a:r>
            <a:r>
              <a:rPr lang="fr-FR" sz="3600" b="1" i="1" spc="-10" dirty="0">
                <a:latin typeface="+mn-lt"/>
                <a:cs typeface="Trebuchet MS"/>
              </a:rPr>
              <a:t>Ecole</a:t>
            </a:r>
            <a:br>
              <a:rPr lang="fr-FR" sz="3600" b="1" i="1" spc="-10" dirty="0">
                <a:latin typeface="+mn-lt"/>
                <a:cs typeface="Trebuchet MS"/>
              </a:rPr>
            </a:br>
            <a:r>
              <a:rPr lang="fr-FR" sz="3600" b="1" i="1" spc="-10" dirty="0">
                <a:latin typeface="+mn-lt"/>
                <a:cs typeface="Trebuchet MS"/>
              </a:rPr>
              <a:t>(PLFE)</a:t>
            </a:r>
            <a:endParaRPr sz="3600" dirty="0">
              <a:latin typeface="+mn-lt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125" y="2877984"/>
            <a:ext cx="1799821" cy="1036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700" y="3214681"/>
            <a:ext cx="973575" cy="6486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5" y="4061180"/>
            <a:ext cx="1690294" cy="9309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  <p:sp>
        <p:nvSpPr>
          <p:cNvPr id="14" name="object 5"/>
          <p:cNvSpPr txBox="1"/>
          <p:nvPr/>
        </p:nvSpPr>
        <p:spPr>
          <a:xfrm>
            <a:off x="4191000" y="4901042"/>
            <a:ext cx="4789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100" spc="-100" dirty="0">
                <a:latin typeface="Arial Black"/>
                <a:cs typeface="Arial Black"/>
              </a:rPr>
              <a:t>Présentation du 13 et 19 novembre 2025</a:t>
            </a:r>
            <a:endParaRPr sz="11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FD0C7B9B-7185-4BA6-87C4-65857A5F2F06}"/>
              </a:ext>
            </a:extLst>
          </p:cNvPr>
          <p:cNvSpPr/>
          <p:nvPr/>
        </p:nvSpPr>
        <p:spPr>
          <a:xfrm>
            <a:off x="110454" y="2571750"/>
            <a:ext cx="1489745" cy="473317"/>
          </a:xfrm>
          <a:prstGeom prst="wedgeRoundRectCallout">
            <a:avLst>
              <a:gd name="adj1" fmla="val 38279"/>
              <a:gd name="adj2" fmla="val 8388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" algn="ctr">
              <a:lnSpc>
                <a:spcPct val="100000"/>
              </a:lnSpc>
              <a:spcBef>
                <a:spcPts val="340"/>
              </a:spcBef>
            </a:pPr>
            <a:r>
              <a:rPr lang="fr-FR" sz="1400" i="1" spc="-40" dirty="0">
                <a:solidFill>
                  <a:srgbClr val="212123"/>
                </a:solidFill>
                <a:cs typeface="Arial"/>
              </a:rPr>
              <a:t>Une</a:t>
            </a:r>
            <a:r>
              <a:rPr lang="fr-FR" sz="1400" i="1" spc="-35" dirty="0">
                <a:solidFill>
                  <a:srgbClr val="212123"/>
                </a:solidFill>
                <a:cs typeface="Arial"/>
              </a:rPr>
              <a:t> </a:t>
            </a:r>
            <a:r>
              <a:rPr lang="fr-FR" sz="1400" b="1" i="1" spc="-10" dirty="0">
                <a:solidFill>
                  <a:srgbClr val="212123"/>
                </a:solidFill>
                <a:cs typeface="Arial"/>
              </a:rPr>
              <a:t>subvention</a:t>
            </a:r>
            <a:r>
              <a:rPr lang="fr-FR" sz="1400" b="1" i="1" spc="-35" dirty="0">
                <a:solidFill>
                  <a:srgbClr val="212123"/>
                </a:solidFill>
                <a:cs typeface="Arial"/>
              </a:rPr>
              <a:t> </a:t>
            </a:r>
            <a:r>
              <a:rPr lang="fr-FR" sz="1400" b="1" i="1" spc="-10" dirty="0">
                <a:solidFill>
                  <a:srgbClr val="212123"/>
                </a:solidFill>
                <a:cs typeface="Arial"/>
              </a:rPr>
              <a:t>européenne</a:t>
            </a:r>
            <a:endParaRPr lang="fr-FR" sz="1400" dirty="0">
              <a:cs typeface="Arial"/>
            </a:endParaRP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A96E33E2-CABC-4CF9-B655-704C662514DF}"/>
              </a:ext>
            </a:extLst>
          </p:cNvPr>
          <p:cNvSpPr/>
          <p:nvPr/>
        </p:nvSpPr>
        <p:spPr>
          <a:xfrm>
            <a:off x="596784" y="4506263"/>
            <a:ext cx="1313491" cy="298081"/>
          </a:xfrm>
          <a:prstGeom prst="wedgeRoundRectCallout">
            <a:avLst>
              <a:gd name="adj1" fmla="val 55791"/>
              <a:gd name="adj2" fmla="val 7076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" algn="ctr">
              <a:lnSpc>
                <a:spcPct val="100000"/>
              </a:lnSpc>
              <a:spcBef>
                <a:spcPts val="340"/>
              </a:spcBef>
            </a:pPr>
            <a:r>
              <a:rPr lang="fr-FR" sz="1400" i="1" spc="-40" dirty="0">
                <a:solidFill>
                  <a:srgbClr val="212123"/>
                </a:solidFill>
                <a:cs typeface="Arial"/>
              </a:rPr>
              <a:t>Pilotée par FAM</a:t>
            </a:r>
            <a:endParaRPr lang="fr-FR" sz="1400" dirty="0"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64" y="720919"/>
            <a:ext cx="53695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70" dirty="0"/>
              <a:t>Pourquoi ce </a:t>
            </a:r>
            <a:r>
              <a:rPr lang="fr-FR" sz="2800" spc="-10" dirty="0"/>
              <a:t>programme ?</a:t>
            </a:r>
            <a:endParaRPr sz="2800" spc="-10" dirty="0"/>
          </a:p>
        </p:txBody>
      </p:sp>
      <p:sp>
        <p:nvSpPr>
          <p:cNvPr id="3" name="object 3"/>
          <p:cNvSpPr/>
          <p:nvPr/>
        </p:nvSpPr>
        <p:spPr>
          <a:xfrm>
            <a:off x="228600" y="1204427"/>
            <a:ext cx="679450" cy="81915"/>
          </a:xfrm>
          <a:custGeom>
            <a:avLst/>
            <a:gdLst/>
            <a:ahLst/>
            <a:cxnLst/>
            <a:rect l="l" t="t" r="r" b="b"/>
            <a:pathLst>
              <a:path w="679450" h="81915">
                <a:moveTo>
                  <a:pt x="6383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638399" y="0"/>
                </a:lnTo>
                <a:lnTo>
                  <a:pt x="672345" y="18164"/>
                </a:lnTo>
                <a:lnTo>
                  <a:pt x="679199" y="40799"/>
                </a:lnTo>
                <a:lnTo>
                  <a:pt x="675993" y="56681"/>
                </a:lnTo>
                <a:lnTo>
                  <a:pt x="667249" y="69649"/>
                </a:lnTo>
                <a:lnTo>
                  <a:pt x="654281" y="78393"/>
                </a:lnTo>
                <a:lnTo>
                  <a:pt x="6383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12686" y="4816271"/>
            <a:ext cx="1200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4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33" name="object 10">
            <a:extLst>
              <a:ext uri="{FF2B5EF4-FFF2-40B4-BE49-F238E27FC236}">
                <a16:creationId xmlns:a16="http://schemas.microsoft.com/office/drawing/2014/main" id="{C61AC2FB-9373-43AA-A1E1-8DEF383DDE8F}"/>
              </a:ext>
            </a:extLst>
          </p:cNvPr>
          <p:cNvGrpSpPr/>
          <p:nvPr/>
        </p:nvGrpSpPr>
        <p:grpSpPr>
          <a:xfrm>
            <a:off x="7315200" y="117091"/>
            <a:ext cx="1745346" cy="562543"/>
            <a:chOff x="1233187" y="4573525"/>
            <a:chExt cx="1563370" cy="489584"/>
          </a:xfrm>
        </p:grpSpPr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6491BC7D-D3AF-4C48-8A86-DB732A76A9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9112" y="4573525"/>
              <a:ext cx="887397" cy="489199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:a16="http://schemas.microsoft.com/office/drawing/2014/main" id="{06EA7CD7-F254-4660-8E38-719F5166B4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187" y="4671775"/>
              <a:ext cx="467073" cy="3111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2226C3E6-5F37-490A-82A0-A58A7822C00E}"/>
              </a:ext>
            </a:extLst>
          </p:cNvPr>
          <p:cNvSpPr txBox="1"/>
          <p:nvPr/>
        </p:nvSpPr>
        <p:spPr>
          <a:xfrm>
            <a:off x="49616" y="1694262"/>
            <a:ext cx="304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Améliorer l’équilibre alimentaire des enfants</a:t>
            </a:r>
            <a:endParaRPr lang="fr-FR" sz="14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1400" b="1" dirty="0">
                <a:latin typeface="+mn-lt"/>
                <a:sym typeface="Wingdings" panose="05000000000000000000" pitchFamily="2" charset="2"/>
              </a:rPr>
              <a:t></a:t>
            </a:r>
            <a:r>
              <a:rPr lang="fr-FR" sz="1400" b="1" dirty="0">
                <a:latin typeface="+mn-lt"/>
              </a:rPr>
              <a:t> </a:t>
            </a:r>
            <a:r>
              <a:rPr lang="fr-FR" sz="1400" dirty="0">
                <a:latin typeface="+mn-lt"/>
              </a:rPr>
              <a:t>Augmenter la consommation de fruits et légumes, de produits laitiers pour atteindre les objectifs de l’OMS et du PNNS au niveau national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E6E9042-E2D8-48CB-988B-747A521EA532}"/>
              </a:ext>
            </a:extLst>
          </p:cNvPr>
          <p:cNvSpPr txBox="1"/>
          <p:nvPr/>
        </p:nvSpPr>
        <p:spPr>
          <a:xfrm>
            <a:off x="5928284" y="1694262"/>
            <a:ext cx="3045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</a:rPr>
              <a:t>Améliorer la connaissance des enfants en matière d’alimentation, production agricole et agroalimentaire</a:t>
            </a:r>
          </a:p>
          <a:p>
            <a:pPr algn="ctr"/>
            <a:r>
              <a:rPr lang="fr-FR" sz="14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+mn-lt"/>
                <a:sym typeface="Wingdings" panose="05000000000000000000" pitchFamily="2" charset="2"/>
              </a:rPr>
              <a:t>Améliorer la reconnaissance des produits SIQO (Bio, LR, IGP, AOP/AOC)</a:t>
            </a:r>
            <a:endParaRPr lang="fr-FR" sz="1400" dirty="0">
              <a:latin typeface="+mn-lt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FEBA199-0114-4843-9190-4319BFA36547}"/>
              </a:ext>
            </a:extLst>
          </p:cNvPr>
          <p:cNvSpPr txBox="1"/>
          <p:nvPr/>
        </p:nvSpPr>
        <p:spPr>
          <a:xfrm>
            <a:off x="49616" y="3815321"/>
            <a:ext cx="3095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</a:rPr>
              <a:t>Sensibiliser les enfants et les parents</a:t>
            </a:r>
          </a:p>
          <a:p>
            <a:pPr algn="ctr"/>
            <a:r>
              <a:rPr lang="fr-FR" sz="14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+mn-lt"/>
                <a:sym typeface="Wingdings" panose="05000000000000000000" pitchFamily="2" charset="2"/>
              </a:rPr>
              <a:t>Alimentation saine et locale, enjeux nutritionnels…</a:t>
            </a:r>
            <a:endParaRPr lang="fr-FR" sz="1400" dirty="0">
              <a:latin typeface="+mn-lt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1588958-91EE-4D47-A2A9-B0A0AF92BAE7}"/>
              </a:ext>
            </a:extLst>
          </p:cNvPr>
          <p:cNvCxnSpPr>
            <a:cxnSpLocks/>
          </p:cNvCxnSpPr>
          <p:nvPr/>
        </p:nvCxnSpPr>
        <p:spPr>
          <a:xfrm flipH="1" flipV="1">
            <a:off x="3036733" y="2015213"/>
            <a:ext cx="660489" cy="392569"/>
          </a:xfrm>
          <a:prstGeom prst="straightConnector1">
            <a:avLst/>
          </a:prstGeom>
          <a:ln w="28575">
            <a:solidFill>
              <a:srgbClr val="F1B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D60DAB9-430A-4EF2-9E0C-40C91446FFE5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3097617" y="3513178"/>
            <a:ext cx="686156" cy="416662"/>
          </a:xfrm>
          <a:prstGeom prst="straightConnector1">
            <a:avLst/>
          </a:prstGeom>
          <a:ln w="28575">
            <a:solidFill>
              <a:srgbClr val="F1B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A2A745C-5346-4C53-83C9-DA9D501366A6}"/>
              </a:ext>
            </a:extLst>
          </p:cNvPr>
          <p:cNvCxnSpPr>
            <a:cxnSpLocks/>
          </p:cNvCxnSpPr>
          <p:nvPr/>
        </p:nvCxnSpPr>
        <p:spPr>
          <a:xfrm flipV="1">
            <a:off x="5181600" y="2015213"/>
            <a:ext cx="746684" cy="392570"/>
          </a:xfrm>
          <a:prstGeom prst="straightConnector1">
            <a:avLst/>
          </a:prstGeom>
          <a:ln w="28575">
            <a:solidFill>
              <a:srgbClr val="F1B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4A9BCCA5-90E9-4BEA-8B76-20F1F50BD916}"/>
              </a:ext>
            </a:extLst>
          </p:cNvPr>
          <p:cNvSpPr/>
          <p:nvPr/>
        </p:nvSpPr>
        <p:spPr>
          <a:xfrm>
            <a:off x="3505830" y="2015213"/>
            <a:ext cx="1897911" cy="1754975"/>
          </a:xfrm>
          <a:prstGeom prst="ellipse">
            <a:avLst/>
          </a:prstGeom>
          <a:solidFill>
            <a:srgbClr val="B4CC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Différents objectifs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F0CC377-C89D-4C18-9D37-A0EB84F03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2606222-448D-4B4A-9EAF-1EB1F09029C1}"/>
              </a:ext>
            </a:extLst>
          </p:cNvPr>
          <p:cNvCxnSpPr>
            <a:cxnSpLocks/>
            <a:stCxn id="38" idx="5"/>
            <a:endCxn id="26" idx="1"/>
          </p:cNvCxnSpPr>
          <p:nvPr/>
        </p:nvCxnSpPr>
        <p:spPr>
          <a:xfrm>
            <a:off x="5125798" y="3513178"/>
            <a:ext cx="777461" cy="463997"/>
          </a:xfrm>
          <a:prstGeom prst="straightConnector1">
            <a:avLst/>
          </a:prstGeom>
          <a:ln w="28575">
            <a:solidFill>
              <a:srgbClr val="F1B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E131784-6081-4F94-A332-39FE72A0A431}"/>
              </a:ext>
            </a:extLst>
          </p:cNvPr>
          <p:cNvSpPr txBox="1"/>
          <p:nvPr/>
        </p:nvSpPr>
        <p:spPr>
          <a:xfrm>
            <a:off x="5903259" y="3607843"/>
            <a:ext cx="3095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+mn-lt"/>
              </a:rPr>
              <a:t>Atteindre les objectifs </a:t>
            </a:r>
            <a:r>
              <a:rPr lang="fr-FR" sz="1400" b="1" dirty="0" err="1">
                <a:solidFill>
                  <a:srgbClr val="FF0000"/>
                </a:solidFill>
                <a:latin typeface="+mn-lt"/>
              </a:rPr>
              <a:t>Egalim</a:t>
            </a:r>
            <a:endParaRPr lang="fr-FR" sz="14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Des subventions pour des produits SIQO</a:t>
            </a:r>
            <a:endParaRPr lang="fr-FR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04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64" y="720919"/>
            <a:ext cx="76236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70" dirty="0"/>
              <a:t>Pour qui ?</a:t>
            </a:r>
            <a:endParaRPr sz="2800" spc="-10" dirty="0"/>
          </a:p>
        </p:txBody>
      </p:sp>
      <p:sp>
        <p:nvSpPr>
          <p:cNvPr id="3" name="object 3"/>
          <p:cNvSpPr/>
          <p:nvPr/>
        </p:nvSpPr>
        <p:spPr>
          <a:xfrm>
            <a:off x="228600" y="1204427"/>
            <a:ext cx="679450" cy="81915"/>
          </a:xfrm>
          <a:custGeom>
            <a:avLst/>
            <a:gdLst/>
            <a:ahLst/>
            <a:cxnLst/>
            <a:rect l="l" t="t" r="r" b="b"/>
            <a:pathLst>
              <a:path w="679450" h="81915">
                <a:moveTo>
                  <a:pt x="6383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638399" y="0"/>
                </a:lnTo>
                <a:lnTo>
                  <a:pt x="672345" y="18164"/>
                </a:lnTo>
                <a:lnTo>
                  <a:pt x="679199" y="40799"/>
                </a:lnTo>
                <a:lnTo>
                  <a:pt x="675993" y="56681"/>
                </a:lnTo>
                <a:lnTo>
                  <a:pt x="667249" y="69649"/>
                </a:lnTo>
                <a:lnTo>
                  <a:pt x="654281" y="78393"/>
                </a:lnTo>
                <a:lnTo>
                  <a:pt x="6383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12686" y="4816271"/>
            <a:ext cx="1200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5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33" name="object 10">
            <a:extLst>
              <a:ext uri="{FF2B5EF4-FFF2-40B4-BE49-F238E27FC236}">
                <a16:creationId xmlns:a16="http://schemas.microsoft.com/office/drawing/2014/main" id="{C61AC2FB-9373-43AA-A1E1-8DEF383DDE8F}"/>
              </a:ext>
            </a:extLst>
          </p:cNvPr>
          <p:cNvGrpSpPr/>
          <p:nvPr/>
        </p:nvGrpSpPr>
        <p:grpSpPr>
          <a:xfrm>
            <a:off x="7315200" y="117091"/>
            <a:ext cx="1745346" cy="562543"/>
            <a:chOff x="1233187" y="4573525"/>
            <a:chExt cx="1563370" cy="489584"/>
          </a:xfrm>
        </p:grpSpPr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6491BC7D-D3AF-4C48-8A86-DB732A76A9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9112" y="4573525"/>
              <a:ext cx="887397" cy="489199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:a16="http://schemas.microsoft.com/office/drawing/2014/main" id="{06EA7CD7-F254-4660-8E38-719F5166B4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187" y="4671775"/>
              <a:ext cx="467073" cy="311199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7FEBA199-0114-4843-9190-4319BFA36547}"/>
              </a:ext>
            </a:extLst>
          </p:cNvPr>
          <p:cNvSpPr txBox="1"/>
          <p:nvPr/>
        </p:nvSpPr>
        <p:spPr>
          <a:xfrm>
            <a:off x="361649" y="2360771"/>
            <a:ext cx="3663153" cy="584775"/>
          </a:xfrm>
          <a:prstGeom prst="rect">
            <a:avLst/>
          </a:prstGeom>
          <a:solidFill>
            <a:srgbClr val="F1B02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Public cible :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les élèves de la maternelle à la terminale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647413B-8EB5-4377-86A7-D86FB9907E19}"/>
              </a:ext>
            </a:extLst>
          </p:cNvPr>
          <p:cNvSpPr txBox="1"/>
          <p:nvPr/>
        </p:nvSpPr>
        <p:spPr>
          <a:xfrm>
            <a:off x="4523667" y="3403024"/>
            <a:ext cx="3663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</a:rPr>
              <a:t>Acheteurs finaux des produits distribués 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+mn-lt"/>
              </a:rPr>
              <a:t>collectivités locales, collèges, lycées, organismes de gestion, autres…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2E699CB-4632-4548-9C8F-DEFED9957A6F}"/>
              </a:ext>
            </a:extLst>
          </p:cNvPr>
          <p:cNvSpPr txBox="1"/>
          <p:nvPr/>
        </p:nvSpPr>
        <p:spPr>
          <a:xfrm>
            <a:off x="4389228" y="2114550"/>
            <a:ext cx="3809997" cy="1077218"/>
          </a:xfrm>
          <a:prstGeom prst="rect">
            <a:avLst/>
          </a:prstGeom>
          <a:solidFill>
            <a:srgbClr val="B4CCC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Demandeurs d’aides :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organismes qui supportent le coût de la restauration collective dans les établissements scolaires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5C92C68-CB9F-4536-9C1B-1DED31AEE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3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64" y="720919"/>
            <a:ext cx="76236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70" dirty="0"/>
              <a:t>Engagements du bénéficiaire</a:t>
            </a:r>
            <a:endParaRPr sz="2800" spc="-10" dirty="0"/>
          </a:p>
        </p:txBody>
      </p:sp>
      <p:sp>
        <p:nvSpPr>
          <p:cNvPr id="3" name="object 3"/>
          <p:cNvSpPr/>
          <p:nvPr/>
        </p:nvSpPr>
        <p:spPr>
          <a:xfrm>
            <a:off x="228600" y="1204427"/>
            <a:ext cx="679450" cy="81915"/>
          </a:xfrm>
          <a:custGeom>
            <a:avLst/>
            <a:gdLst/>
            <a:ahLst/>
            <a:cxnLst/>
            <a:rect l="l" t="t" r="r" b="b"/>
            <a:pathLst>
              <a:path w="679450" h="81915">
                <a:moveTo>
                  <a:pt x="6383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638399" y="0"/>
                </a:lnTo>
                <a:lnTo>
                  <a:pt x="672345" y="18164"/>
                </a:lnTo>
                <a:lnTo>
                  <a:pt x="679199" y="40799"/>
                </a:lnTo>
                <a:lnTo>
                  <a:pt x="675993" y="56681"/>
                </a:lnTo>
                <a:lnTo>
                  <a:pt x="667249" y="69649"/>
                </a:lnTo>
                <a:lnTo>
                  <a:pt x="654281" y="78393"/>
                </a:lnTo>
                <a:lnTo>
                  <a:pt x="6383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12686" y="4816271"/>
            <a:ext cx="1200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6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33" name="object 10">
            <a:extLst>
              <a:ext uri="{FF2B5EF4-FFF2-40B4-BE49-F238E27FC236}">
                <a16:creationId xmlns:a16="http://schemas.microsoft.com/office/drawing/2014/main" id="{C61AC2FB-9373-43AA-A1E1-8DEF383DDE8F}"/>
              </a:ext>
            </a:extLst>
          </p:cNvPr>
          <p:cNvGrpSpPr/>
          <p:nvPr/>
        </p:nvGrpSpPr>
        <p:grpSpPr>
          <a:xfrm>
            <a:off x="7315200" y="117091"/>
            <a:ext cx="1745346" cy="562543"/>
            <a:chOff x="1233187" y="4573525"/>
            <a:chExt cx="1563370" cy="489584"/>
          </a:xfrm>
        </p:grpSpPr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6491BC7D-D3AF-4C48-8A86-DB732A76A9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9112" y="4573525"/>
              <a:ext cx="887397" cy="489199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:a16="http://schemas.microsoft.com/office/drawing/2014/main" id="{06EA7CD7-F254-4660-8E38-719F5166B4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187" y="4671775"/>
              <a:ext cx="467073" cy="311199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F629F28-51AB-45D2-BF63-2273BF46C037}"/>
              </a:ext>
            </a:extLst>
          </p:cNvPr>
          <p:cNvSpPr txBox="1"/>
          <p:nvPr/>
        </p:nvSpPr>
        <p:spPr>
          <a:xfrm>
            <a:off x="325199" y="1592683"/>
            <a:ext cx="2509621" cy="584775"/>
          </a:xfrm>
          <a:prstGeom prst="rect">
            <a:avLst/>
          </a:prstGeom>
          <a:noFill/>
          <a:ln>
            <a:solidFill>
              <a:srgbClr val="F1B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Distribution de produits éligibles</a:t>
            </a:r>
            <a:endParaRPr lang="fr-FR" sz="16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83AC6F-68A7-41E0-A40D-074F939C64B2}"/>
              </a:ext>
            </a:extLst>
          </p:cNvPr>
          <p:cNvSpPr txBox="1"/>
          <p:nvPr/>
        </p:nvSpPr>
        <p:spPr>
          <a:xfrm>
            <a:off x="3494561" y="1592685"/>
            <a:ext cx="2334327" cy="584775"/>
          </a:xfrm>
          <a:prstGeom prst="rect">
            <a:avLst/>
          </a:prstGeom>
          <a:noFill/>
          <a:ln>
            <a:solidFill>
              <a:srgbClr val="F1B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Education à l’alimentation</a:t>
            </a:r>
            <a:endParaRPr lang="fr-FR" sz="16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52E28F-3B01-448D-BA47-A4E7CF9AB552}"/>
              </a:ext>
            </a:extLst>
          </p:cNvPr>
          <p:cNvSpPr txBox="1"/>
          <p:nvPr/>
        </p:nvSpPr>
        <p:spPr>
          <a:xfrm>
            <a:off x="6524869" y="1592683"/>
            <a:ext cx="1980092" cy="584775"/>
          </a:xfrm>
          <a:prstGeom prst="rect">
            <a:avLst/>
          </a:prstGeom>
          <a:noFill/>
          <a:ln>
            <a:solidFill>
              <a:srgbClr val="F1B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Publicité du programme</a:t>
            </a:r>
            <a:endParaRPr lang="fr-FR" sz="16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0BBA5F-54B8-470F-848E-D2D848B5329D}"/>
              </a:ext>
            </a:extLst>
          </p:cNvPr>
          <p:cNvSpPr txBox="1"/>
          <p:nvPr/>
        </p:nvSpPr>
        <p:spPr>
          <a:xfrm>
            <a:off x="2890628" y="1654239"/>
            <a:ext cx="5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4A6AEC-2AA1-49A0-825B-787746E61367}"/>
              </a:ext>
            </a:extLst>
          </p:cNvPr>
          <p:cNvSpPr txBox="1"/>
          <p:nvPr/>
        </p:nvSpPr>
        <p:spPr>
          <a:xfrm>
            <a:off x="5902816" y="1654239"/>
            <a:ext cx="5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2ABA5E-4A2B-4996-A242-4DFDD7D4A0BD}"/>
              </a:ext>
            </a:extLst>
          </p:cNvPr>
          <p:cNvSpPr txBox="1"/>
          <p:nvPr/>
        </p:nvSpPr>
        <p:spPr>
          <a:xfrm>
            <a:off x="3174424" y="2321137"/>
            <a:ext cx="312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+mn-lt"/>
              </a:rPr>
              <a:t>L’article L312-17-3 du Code de l’éducation prévoit : </a:t>
            </a:r>
            <a:r>
              <a:rPr lang="fr-FR" sz="1400" b="1" i="1" dirty="0">
                <a:solidFill>
                  <a:schemeClr val="tx1"/>
                </a:solidFill>
                <a:latin typeface="+mn-lt"/>
              </a:rPr>
              <a:t>« une éducation à l'alimentation et à la lutte contre le gaspillage alimentaire »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015D2BE-01B9-4DC4-A674-C5177531A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778E240-CB4B-43C8-9270-EF95765A28C5}"/>
              </a:ext>
            </a:extLst>
          </p:cNvPr>
          <p:cNvSpPr txBox="1"/>
          <p:nvPr/>
        </p:nvSpPr>
        <p:spPr>
          <a:xfrm>
            <a:off x="6450942" y="2230579"/>
            <a:ext cx="2160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+mn-lt"/>
              </a:rPr>
              <a:t>Affiche(s) visible(s) dans les écoles – permanent, visible, identification </a:t>
            </a:r>
            <a:r>
              <a:rPr lang="fr-FR" sz="1400" b="1" dirty="0">
                <a:solidFill>
                  <a:schemeClr val="tx1"/>
                </a:solidFill>
                <a:latin typeface="+mn-lt"/>
              </a:rPr>
              <a:t>PLFE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4EB1DD1-68C4-4553-8D9C-636BF1F4DCC1}"/>
              </a:ext>
            </a:extLst>
          </p:cNvPr>
          <p:cNvSpPr txBox="1"/>
          <p:nvPr/>
        </p:nvSpPr>
        <p:spPr>
          <a:xfrm>
            <a:off x="67162" y="4881353"/>
            <a:ext cx="3014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Achetés à des fournisseurs référencés par FAM</a:t>
            </a:r>
          </a:p>
        </p:txBody>
      </p:sp>
      <p:pic>
        <p:nvPicPr>
          <p:cNvPr id="27" name="object 11">
            <a:extLst>
              <a:ext uri="{FF2B5EF4-FFF2-40B4-BE49-F238E27FC236}">
                <a16:creationId xmlns:a16="http://schemas.microsoft.com/office/drawing/2014/main" id="{4A9750CD-EEAF-4AEB-97B0-465011B4B3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0284" y="3206924"/>
            <a:ext cx="2053829" cy="1094325"/>
          </a:xfrm>
          <a:prstGeom prst="rect">
            <a:avLst/>
          </a:prstGeom>
        </p:spPr>
      </p:pic>
      <p:grpSp>
        <p:nvGrpSpPr>
          <p:cNvPr id="26" name="object 17">
            <a:extLst>
              <a:ext uri="{FF2B5EF4-FFF2-40B4-BE49-F238E27FC236}">
                <a16:creationId xmlns:a16="http://schemas.microsoft.com/office/drawing/2014/main" id="{88B5AC55-298B-4D0E-B7E6-10AFE85FA270}"/>
              </a:ext>
            </a:extLst>
          </p:cNvPr>
          <p:cNvGrpSpPr/>
          <p:nvPr/>
        </p:nvGrpSpPr>
        <p:grpSpPr>
          <a:xfrm>
            <a:off x="408479" y="2724066"/>
            <a:ext cx="1056441" cy="656000"/>
            <a:chOff x="5525350" y="2953575"/>
            <a:chExt cx="863600" cy="568960"/>
          </a:xfrm>
        </p:grpSpPr>
        <p:pic>
          <p:nvPicPr>
            <p:cNvPr id="28" name="object 18">
              <a:extLst>
                <a:ext uri="{FF2B5EF4-FFF2-40B4-BE49-F238E27FC236}">
                  <a16:creationId xmlns:a16="http://schemas.microsoft.com/office/drawing/2014/main" id="{B3DFA55E-143D-432A-8F83-BF565395269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5350" y="2953575"/>
              <a:ext cx="863548" cy="568365"/>
            </a:xfrm>
            <a:prstGeom prst="rect">
              <a:avLst/>
            </a:prstGeom>
          </p:spPr>
        </p:pic>
        <p:pic>
          <p:nvPicPr>
            <p:cNvPr id="29" name="object 19">
              <a:extLst>
                <a:ext uri="{FF2B5EF4-FFF2-40B4-BE49-F238E27FC236}">
                  <a16:creationId xmlns:a16="http://schemas.microsoft.com/office/drawing/2014/main" id="{6ADEEA09-11A5-49F5-B42C-B178817ACEE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9375" y="3015275"/>
              <a:ext cx="462324" cy="462324"/>
            </a:xfrm>
            <a:prstGeom prst="rect">
              <a:avLst/>
            </a:prstGeom>
          </p:spPr>
        </p:pic>
      </p:grpSp>
      <p:grpSp>
        <p:nvGrpSpPr>
          <p:cNvPr id="30" name="object 20">
            <a:extLst>
              <a:ext uri="{FF2B5EF4-FFF2-40B4-BE49-F238E27FC236}">
                <a16:creationId xmlns:a16="http://schemas.microsoft.com/office/drawing/2014/main" id="{83F57E55-2738-4287-9B0D-36A99CE13BA5}"/>
              </a:ext>
            </a:extLst>
          </p:cNvPr>
          <p:cNvGrpSpPr/>
          <p:nvPr/>
        </p:nvGrpSpPr>
        <p:grpSpPr>
          <a:xfrm>
            <a:off x="1789798" y="2724066"/>
            <a:ext cx="990689" cy="670504"/>
            <a:chOff x="6518874" y="2953575"/>
            <a:chExt cx="751205" cy="564515"/>
          </a:xfrm>
        </p:grpSpPr>
        <p:pic>
          <p:nvPicPr>
            <p:cNvPr id="31" name="object 21">
              <a:extLst>
                <a:ext uri="{FF2B5EF4-FFF2-40B4-BE49-F238E27FC236}">
                  <a16:creationId xmlns:a16="http://schemas.microsoft.com/office/drawing/2014/main" id="{71740D23-80F4-48B1-9D3D-3756CA7B058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8874" y="2953575"/>
              <a:ext cx="751124" cy="564400"/>
            </a:xfrm>
            <a:prstGeom prst="rect">
              <a:avLst/>
            </a:prstGeom>
          </p:spPr>
        </p:pic>
        <p:pic>
          <p:nvPicPr>
            <p:cNvPr id="32" name="object 22">
              <a:extLst>
                <a:ext uri="{FF2B5EF4-FFF2-40B4-BE49-F238E27FC236}">
                  <a16:creationId xmlns:a16="http://schemas.microsoft.com/office/drawing/2014/main" id="{9DBA9C0F-54EA-472A-92A4-4743CF3E4A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9974" y="3015274"/>
              <a:ext cx="462324" cy="462324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38426CBE-DA48-4CA4-89DD-9EA277681D94}"/>
              </a:ext>
            </a:extLst>
          </p:cNvPr>
          <p:cNvSpPr txBox="1"/>
          <p:nvPr/>
        </p:nvSpPr>
        <p:spPr>
          <a:xfrm>
            <a:off x="423684" y="2358677"/>
            <a:ext cx="231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</a:rPr>
              <a:t>- Fruits et légumes frais</a:t>
            </a:r>
          </a:p>
        </p:txBody>
      </p:sp>
      <p:grpSp>
        <p:nvGrpSpPr>
          <p:cNvPr id="41" name="object 23">
            <a:extLst>
              <a:ext uri="{FF2B5EF4-FFF2-40B4-BE49-F238E27FC236}">
                <a16:creationId xmlns:a16="http://schemas.microsoft.com/office/drawing/2014/main" id="{0D85A4C5-5A81-4997-807F-D4BEDEAD810A}"/>
              </a:ext>
            </a:extLst>
          </p:cNvPr>
          <p:cNvGrpSpPr/>
          <p:nvPr/>
        </p:nvGrpSpPr>
        <p:grpSpPr>
          <a:xfrm>
            <a:off x="364219" y="3950336"/>
            <a:ext cx="1138558" cy="711251"/>
            <a:chOff x="7399975" y="2951025"/>
            <a:chExt cx="863600" cy="564515"/>
          </a:xfrm>
        </p:grpSpPr>
        <p:pic>
          <p:nvPicPr>
            <p:cNvPr id="42" name="object 24">
              <a:extLst>
                <a:ext uri="{FF2B5EF4-FFF2-40B4-BE49-F238E27FC236}">
                  <a16:creationId xmlns:a16="http://schemas.microsoft.com/office/drawing/2014/main" id="{2D4D2DEF-15FF-4914-9923-37469307AB4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9975" y="2951025"/>
              <a:ext cx="863475" cy="564412"/>
            </a:xfrm>
            <a:prstGeom prst="rect">
              <a:avLst/>
            </a:prstGeom>
          </p:spPr>
        </p:pic>
        <p:pic>
          <p:nvPicPr>
            <p:cNvPr id="43" name="object 25">
              <a:extLst>
                <a:ext uri="{FF2B5EF4-FFF2-40B4-BE49-F238E27FC236}">
                  <a16:creationId xmlns:a16="http://schemas.microsoft.com/office/drawing/2014/main" id="{961EF7B1-535E-449D-825D-E6D1E9197BD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4375" y="3015274"/>
              <a:ext cx="462323" cy="462324"/>
            </a:xfrm>
            <a:prstGeom prst="rect">
              <a:avLst/>
            </a:prstGeom>
          </p:spPr>
        </p:pic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2C7372BA-ED48-44B5-842F-7DB06069C8C1}"/>
              </a:ext>
            </a:extLst>
          </p:cNvPr>
          <p:cNvSpPr txBox="1"/>
          <p:nvPr/>
        </p:nvSpPr>
        <p:spPr>
          <a:xfrm>
            <a:off x="444427" y="3566908"/>
            <a:ext cx="231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</a:rPr>
              <a:t>- Produits laitiers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B24D25D-452E-4F63-96F1-C663BC33EF08}"/>
              </a:ext>
            </a:extLst>
          </p:cNvPr>
          <p:cNvGrpSpPr/>
          <p:nvPr/>
        </p:nvGrpSpPr>
        <p:grpSpPr>
          <a:xfrm>
            <a:off x="1839160" y="3941041"/>
            <a:ext cx="990582" cy="720416"/>
            <a:chOff x="3019624" y="3264078"/>
            <a:chExt cx="703300" cy="562762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30FCCC5E-BA55-4E8E-A95F-DA6227CF7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7" b="7396"/>
            <a:stretch/>
          </p:blipFill>
          <p:spPr>
            <a:xfrm>
              <a:off x="3019624" y="3264078"/>
              <a:ext cx="703300" cy="562762"/>
            </a:xfrm>
            <a:prstGeom prst="rect">
              <a:avLst/>
            </a:prstGeom>
          </p:spPr>
        </p:pic>
        <p:pic>
          <p:nvPicPr>
            <p:cNvPr id="47" name="object 25">
              <a:extLst>
                <a:ext uri="{FF2B5EF4-FFF2-40B4-BE49-F238E27FC236}">
                  <a16:creationId xmlns:a16="http://schemas.microsoft.com/office/drawing/2014/main" id="{FBA028B5-8A61-44C4-AC3E-31637CACE9E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2901" y="3323325"/>
              <a:ext cx="462323" cy="462324"/>
            </a:xfrm>
            <a:prstGeom prst="rect">
              <a:avLst/>
            </a:prstGeom>
          </p:spPr>
        </p:pic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036A2C58-2A94-4DA1-8261-38D4E993E51D}"/>
              </a:ext>
            </a:extLst>
          </p:cNvPr>
          <p:cNvSpPr txBox="1"/>
          <p:nvPr/>
        </p:nvSpPr>
        <p:spPr>
          <a:xfrm>
            <a:off x="2677910" y="4147186"/>
            <a:ext cx="231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+mn-lt"/>
              </a:rPr>
              <a:t>Attention : pas de produits transformés, condiments…</a:t>
            </a:r>
          </a:p>
        </p:txBody>
      </p:sp>
    </p:spTree>
    <p:extLst>
      <p:ext uri="{BB962C8B-B14F-4D97-AF65-F5344CB8AC3E}">
        <p14:creationId xmlns:p14="http://schemas.microsoft.com/office/powerpoint/2010/main" val="347354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4200" y="140609"/>
            <a:ext cx="687849" cy="37919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999" y="174599"/>
            <a:ext cx="467073" cy="311200"/>
          </a:xfrm>
          <a:prstGeom prst="rect">
            <a:avLst/>
          </a:prstGeom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A1E8239A-BD6F-449E-9EFE-D5F910E7592E}"/>
              </a:ext>
            </a:extLst>
          </p:cNvPr>
          <p:cNvSpPr/>
          <p:nvPr/>
        </p:nvSpPr>
        <p:spPr>
          <a:xfrm>
            <a:off x="228600" y="1204427"/>
            <a:ext cx="679450" cy="81915"/>
          </a:xfrm>
          <a:custGeom>
            <a:avLst/>
            <a:gdLst/>
            <a:ahLst/>
            <a:cxnLst/>
            <a:rect l="l" t="t" r="r" b="b"/>
            <a:pathLst>
              <a:path w="679450" h="81915">
                <a:moveTo>
                  <a:pt x="6383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638399" y="0"/>
                </a:lnTo>
                <a:lnTo>
                  <a:pt x="672345" y="18164"/>
                </a:lnTo>
                <a:lnTo>
                  <a:pt x="679199" y="40799"/>
                </a:lnTo>
                <a:lnTo>
                  <a:pt x="675993" y="56681"/>
                </a:lnTo>
                <a:lnTo>
                  <a:pt x="667249" y="69649"/>
                </a:lnTo>
                <a:lnTo>
                  <a:pt x="654281" y="78393"/>
                </a:lnTo>
                <a:lnTo>
                  <a:pt x="6383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397FC1DD-2351-4E35-A277-AAAE22B7D4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964" y="720919"/>
            <a:ext cx="76236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70" dirty="0"/>
              <a:t>A quel moment distribuer ? </a:t>
            </a:r>
            <a:endParaRPr sz="2800" spc="-1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9999CBC-C03C-45ED-98C5-B1E68AAB7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740CA39-81F2-4702-8686-9C83E5CC1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9381"/>
              </p:ext>
            </p:extLst>
          </p:nvPr>
        </p:nvGraphicFramePr>
        <p:xfrm>
          <a:off x="457200" y="1493691"/>
          <a:ext cx="8229600" cy="294860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25437974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268894618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909550094"/>
                    </a:ext>
                  </a:extLst>
                </a:gridCol>
              </a:tblGrid>
              <a:tr h="2656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Moment de la journée</a:t>
                      </a:r>
                    </a:p>
                  </a:txBody>
                  <a:tcPr>
                    <a:solidFill>
                      <a:srgbClr val="B4CC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Elèves bénéficiaires</a:t>
                      </a:r>
                    </a:p>
                  </a:txBody>
                  <a:tcPr>
                    <a:solidFill>
                      <a:srgbClr val="B4CC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Produits éligibles</a:t>
                      </a:r>
                    </a:p>
                  </a:txBody>
                  <a:tcPr>
                    <a:solidFill>
                      <a:srgbClr val="B4C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20897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Matin</a:t>
                      </a:r>
                      <a:r>
                        <a:rPr lang="fr-FR" sz="1400" dirty="0"/>
                        <a:t> (arrivée des élèves)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Collèges REP/REP+ de métropole</a:t>
                      </a:r>
                    </a:p>
                    <a:p>
                      <a:pPr algn="ctr"/>
                      <a:r>
                        <a:rPr lang="fr-FR" sz="1400" b="1" dirty="0"/>
                        <a:t>Collèges et lycées d’Outre Mer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Conventionnels ou SIQO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136742"/>
                  </a:ext>
                </a:extLst>
              </a:tr>
              <a:tr h="45163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Midi</a:t>
                      </a:r>
                      <a:r>
                        <a:rPr lang="fr-FR" sz="1400" dirty="0"/>
                        <a:t> (déjeuner)</a:t>
                      </a:r>
                    </a:p>
                  </a:txBody>
                  <a:tcPr>
                    <a:solidFill>
                      <a:srgbClr val="F1B0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Tous les élèves de maternelles à la terminale</a:t>
                      </a:r>
                    </a:p>
                  </a:txBody>
                  <a:tcPr>
                    <a:solidFill>
                      <a:srgbClr val="F1B0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SIQO uniquement </a:t>
                      </a:r>
                      <a:r>
                        <a:rPr lang="fr-FR" sz="1400" dirty="0"/>
                        <a:t>(BIO, AOP, AOC, IGP, LR)</a:t>
                      </a:r>
                    </a:p>
                    <a:p>
                      <a:pPr algn="ctr"/>
                      <a:r>
                        <a:rPr lang="fr-FR" sz="1400" dirty="0">
                          <a:sym typeface="Wingdings" panose="05000000000000000000" pitchFamily="2" charset="2"/>
                        </a:rPr>
                        <a:t> Doivent apparaitre sur les menus avec mention </a:t>
                      </a:r>
                      <a:r>
                        <a:rPr lang="fr-FR" sz="1400" i="1" dirty="0">
                          <a:sym typeface="Wingdings" panose="05000000000000000000" pitchFamily="2" charset="2"/>
                        </a:rPr>
                        <a:t>« aide UE à destination des écoles » </a:t>
                      </a:r>
                      <a:r>
                        <a:rPr lang="fr-FR" sz="1400" i="0" dirty="0">
                          <a:sym typeface="Wingdings" panose="05000000000000000000" pitchFamily="2" charset="2"/>
                        </a:rPr>
                        <a:t>et ne doivent pas faire l’objet de choix avec des produits non éligibles</a:t>
                      </a:r>
                      <a:endParaRPr lang="fr-FR" sz="1400" i="1" dirty="0"/>
                    </a:p>
                  </a:txBody>
                  <a:tcPr>
                    <a:solidFill>
                      <a:srgbClr val="F1B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41457"/>
                  </a:ext>
                </a:extLst>
              </a:tr>
              <a:tr h="45163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Goûter</a:t>
                      </a:r>
                      <a:r>
                        <a:rPr lang="fr-FR" sz="1400" dirty="0"/>
                        <a:t> (fin du temps scolaire)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Tous les élèves de maternelles à la terminale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Conventionnels ou SIQO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476095"/>
                  </a:ext>
                </a:extLst>
              </a:tr>
            </a:tbl>
          </a:graphicData>
        </a:graphic>
      </p:graphicFrame>
      <p:sp>
        <p:nvSpPr>
          <p:cNvPr id="10" name="object 4">
            <a:extLst>
              <a:ext uri="{FF2B5EF4-FFF2-40B4-BE49-F238E27FC236}">
                <a16:creationId xmlns:a16="http://schemas.microsoft.com/office/drawing/2014/main" id="{347800D0-75F7-47E4-9B82-27F43F301DB8}"/>
              </a:ext>
            </a:extLst>
          </p:cNvPr>
          <p:cNvSpPr/>
          <p:nvPr/>
        </p:nvSpPr>
        <p:spPr>
          <a:xfrm>
            <a:off x="2743200" y="4649649"/>
            <a:ext cx="4375785" cy="390142"/>
          </a:xfrm>
          <a:custGeom>
            <a:avLst/>
            <a:gdLst/>
            <a:ahLst/>
            <a:cxnLst/>
            <a:rect l="l" t="t" r="r" b="b"/>
            <a:pathLst>
              <a:path w="5301615" h="509270">
                <a:moveTo>
                  <a:pt x="0" y="84801"/>
                </a:moveTo>
                <a:lnTo>
                  <a:pt x="6664" y="51793"/>
                </a:lnTo>
                <a:lnTo>
                  <a:pt x="24837" y="24837"/>
                </a:lnTo>
                <a:lnTo>
                  <a:pt x="51793" y="6664"/>
                </a:lnTo>
                <a:lnTo>
                  <a:pt x="84801" y="0"/>
                </a:lnTo>
                <a:lnTo>
                  <a:pt x="5216497" y="0"/>
                </a:lnTo>
                <a:lnTo>
                  <a:pt x="5263546" y="14247"/>
                </a:lnTo>
                <a:lnTo>
                  <a:pt x="5294845" y="52349"/>
                </a:lnTo>
                <a:lnTo>
                  <a:pt x="5301300" y="84801"/>
                </a:lnTo>
                <a:lnTo>
                  <a:pt x="5301300" y="423998"/>
                </a:lnTo>
                <a:lnTo>
                  <a:pt x="5294636" y="457007"/>
                </a:lnTo>
                <a:lnTo>
                  <a:pt x="5276462" y="483962"/>
                </a:lnTo>
                <a:lnTo>
                  <a:pt x="5249506" y="502135"/>
                </a:lnTo>
                <a:lnTo>
                  <a:pt x="5216497" y="508799"/>
                </a:lnTo>
                <a:lnTo>
                  <a:pt x="84801" y="508799"/>
                </a:lnTo>
                <a:lnTo>
                  <a:pt x="51793" y="502135"/>
                </a:lnTo>
                <a:lnTo>
                  <a:pt x="24837" y="483962"/>
                </a:lnTo>
                <a:lnTo>
                  <a:pt x="6664" y="457007"/>
                </a:lnTo>
                <a:lnTo>
                  <a:pt x="0" y="423998"/>
                </a:lnTo>
                <a:lnTo>
                  <a:pt x="0" y="84801"/>
                </a:lnTo>
                <a:close/>
              </a:path>
            </a:pathLst>
          </a:custGeom>
          <a:ln w="9524">
            <a:solidFill>
              <a:srgbClr val="EA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2D80B3A-A5D3-48A7-A998-898B16E42D97}"/>
              </a:ext>
            </a:extLst>
          </p:cNvPr>
          <p:cNvSpPr txBox="1"/>
          <p:nvPr/>
        </p:nvSpPr>
        <p:spPr>
          <a:xfrm>
            <a:off x="2967565" y="4715197"/>
            <a:ext cx="42398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-100" dirty="0">
                <a:solidFill>
                  <a:srgbClr val="FF0000"/>
                </a:solidFill>
                <a:latin typeface="+mn-lt"/>
                <a:cs typeface="Arial Black"/>
              </a:rPr>
              <a:t>Demande de</a:t>
            </a:r>
            <a:r>
              <a:rPr sz="1600" b="1" spc="-55" dirty="0">
                <a:solidFill>
                  <a:srgbClr val="FF0000"/>
                </a:solidFill>
                <a:latin typeface="+mn-lt"/>
                <a:cs typeface="Arial Black"/>
              </a:rPr>
              <a:t> </a:t>
            </a:r>
            <a:r>
              <a:rPr sz="1600" b="1" spc="-60" dirty="0">
                <a:solidFill>
                  <a:srgbClr val="FF0000"/>
                </a:solidFill>
                <a:latin typeface="+mn-lt"/>
                <a:cs typeface="Arial Black"/>
              </a:rPr>
              <a:t>subvention que </a:t>
            </a:r>
            <a:r>
              <a:rPr sz="1600" b="1" spc="-35" dirty="0">
                <a:solidFill>
                  <a:srgbClr val="FF0000"/>
                </a:solidFill>
                <a:latin typeface="+mn-lt"/>
                <a:cs typeface="Arial Black"/>
              </a:rPr>
              <a:t>pour</a:t>
            </a:r>
            <a:r>
              <a:rPr sz="1600" b="1" spc="-55" dirty="0">
                <a:solidFill>
                  <a:srgbClr val="FF0000"/>
                </a:solidFill>
                <a:latin typeface="+mn-lt"/>
                <a:cs typeface="Arial Black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+mn-lt"/>
                <a:cs typeface="Arial Black"/>
              </a:rPr>
              <a:t>un</a:t>
            </a:r>
            <a:r>
              <a:rPr sz="1600" b="1" spc="-60" dirty="0">
                <a:solidFill>
                  <a:srgbClr val="FF0000"/>
                </a:solidFill>
                <a:latin typeface="+mn-lt"/>
                <a:cs typeface="Arial Black"/>
              </a:rPr>
              <a:t> </a:t>
            </a:r>
            <a:r>
              <a:rPr sz="1600" b="1" spc="-95" dirty="0">
                <a:solidFill>
                  <a:srgbClr val="FF0000"/>
                </a:solidFill>
                <a:latin typeface="+mn-lt"/>
                <a:cs typeface="Arial Black"/>
              </a:rPr>
              <a:t>des</a:t>
            </a:r>
            <a:r>
              <a:rPr sz="1600" b="1" spc="-55" dirty="0">
                <a:solidFill>
                  <a:srgbClr val="FF0000"/>
                </a:solidFill>
                <a:latin typeface="+mn-lt"/>
                <a:cs typeface="Arial Black"/>
              </a:rPr>
              <a:t> trois</a:t>
            </a:r>
            <a:r>
              <a:rPr sz="1600" b="1" spc="-60" dirty="0">
                <a:solidFill>
                  <a:srgbClr val="FF0000"/>
                </a:solidFill>
                <a:latin typeface="+mn-lt"/>
                <a:cs typeface="Arial Black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+mn-lt"/>
                <a:cs typeface="Arial Black"/>
              </a:rPr>
              <a:t>repas</a:t>
            </a:r>
            <a:endParaRPr sz="1600" b="1" dirty="0">
              <a:solidFill>
                <a:srgbClr val="FF0000"/>
              </a:solidFill>
              <a:latin typeface="+mn-lt"/>
              <a:cs typeface="Arial Black"/>
            </a:endParaRPr>
          </a:p>
        </p:txBody>
      </p:sp>
      <p:pic>
        <p:nvPicPr>
          <p:cNvPr id="12" name="object 22">
            <a:extLst>
              <a:ext uri="{FF2B5EF4-FFF2-40B4-BE49-F238E27FC236}">
                <a16:creationId xmlns:a16="http://schemas.microsoft.com/office/drawing/2014/main" id="{A1A6B323-9F1D-4868-9AC8-B5C669D279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8865" y="4511022"/>
            <a:ext cx="548700" cy="548699"/>
          </a:xfrm>
          <a:prstGeom prst="rect">
            <a:avLst/>
          </a:prstGeom>
        </p:spPr>
      </p:pic>
      <p:sp>
        <p:nvSpPr>
          <p:cNvPr id="13" name="object 24">
            <a:extLst>
              <a:ext uri="{FF2B5EF4-FFF2-40B4-BE49-F238E27FC236}">
                <a16:creationId xmlns:a16="http://schemas.microsoft.com/office/drawing/2014/main" id="{8343FA75-8AD7-4545-870F-EB76CE8B9922}"/>
              </a:ext>
            </a:extLst>
          </p:cNvPr>
          <p:cNvSpPr txBox="1"/>
          <p:nvPr/>
        </p:nvSpPr>
        <p:spPr>
          <a:xfrm>
            <a:off x="8839200" y="4816271"/>
            <a:ext cx="1935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17</a:t>
            </a:r>
            <a:endParaRPr sz="13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3302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4200" y="140609"/>
            <a:ext cx="687849" cy="37919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999" y="174599"/>
            <a:ext cx="467073" cy="311200"/>
          </a:xfrm>
          <a:prstGeom prst="rect">
            <a:avLst/>
          </a:prstGeom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A1E8239A-BD6F-449E-9EFE-D5F910E7592E}"/>
              </a:ext>
            </a:extLst>
          </p:cNvPr>
          <p:cNvSpPr/>
          <p:nvPr/>
        </p:nvSpPr>
        <p:spPr>
          <a:xfrm>
            <a:off x="228600" y="1204427"/>
            <a:ext cx="679450" cy="81915"/>
          </a:xfrm>
          <a:custGeom>
            <a:avLst/>
            <a:gdLst/>
            <a:ahLst/>
            <a:cxnLst/>
            <a:rect l="l" t="t" r="r" b="b"/>
            <a:pathLst>
              <a:path w="679450" h="81915">
                <a:moveTo>
                  <a:pt x="6383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638399" y="0"/>
                </a:lnTo>
                <a:lnTo>
                  <a:pt x="672345" y="18164"/>
                </a:lnTo>
                <a:lnTo>
                  <a:pt x="679199" y="40799"/>
                </a:lnTo>
                <a:lnTo>
                  <a:pt x="675993" y="56681"/>
                </a:lnTo>
                <a:lnTo>
                  <a:pt x="667249" y="69649"/>
                </a:lnTo>
                <a:lnTo>
                  <a:pt x="654281" y="78393"/>
                </a:lnTo>
                <a:lnTo>
                  <a:pt x="6383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397FC1DD-2351-4E35-A277-AAAE22B7D4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964" y="720919"/>
            <a:ext cx="86997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70" dirty="0"/>
              <a:t>Forfaits année scolaire 2025/2026, période 1</a:t>
            </a:r>
            <a:endParaRPr sz="2800" spc="-1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9999CBC-C03C-45ED-98C5-B1E68AAB7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5E5CF4-37F8-4168-99C0-E40C6C58C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1" y="1799825"/>
            <a:ext cx="8718848" cy="2381251"/>
          </a:xfrm>
          <a:prstGeom prst="rect">
            <a:avLst/>
          </a:prstGeom>
        </p:spPr>
      </p:pic>
      <p:sp>
        <p:nvSpPr>
          <p:cNvPr id="10" name="object 24">
            <a:extLst>
              <a:ext uri="{FF2B5EF4-FFF2-40B4-BE49-F238E27FC236}">
                <a16:creationId xmlns:a16="http://schemas.microsoft.com/office/drawing/2014/main" id="{7F6DBB62-9286-4121-A78E-3CD0B102C842}"/>
              </a:ext>
            </a:extLst>
          </p:cNvPr>
          <p:cNvSpPr txBox="1"/>
          <p:nvPr/>
        </p:nvSpPr>
        <p:spPr>
          <a:xfrm>
            <a:off x="8839200" y="4816271"/>
            <a:ext cx="1935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30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6A63D4-30D0-4782-9810-17400920E2BC}"/>
              </a:ext>
            </a:extLst>
          </p:cNvPr>
          <p:cNvSpPr/>
          <p:nvPr/>
        </p:nvSpPr>
        <p:spPr>
          <a:xfrm>
            <a:off x="6172200" y="1866899"/>
            <a:ext cx="2860500" cy="2381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8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64" y="720919"/>
            <a:ext cx="76236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70" dirty="0"/>
              <a:t>Comment ça marche ?</a:t>
            </a:r>
            <a:endParaRPr sz="2800" spc="-10" dirty="0"/>
          </a:p>
        </p:txBody>
      </p:sp>
      <p:sp>
        <p:nvSpPr>
          <p:cNvPr id="3" name="object 3"/>
          <p:cNvSpPr/>
          <p:nvPr/>
        </p:nvSpPr>
        <p:spPr>
          <a:xfrm>
            <a:off x="228600" y="1204427"/>
            <a:ext cx="679450" cy="81915"/>
          </a:xfrm>
          <a:custGeom>
            <a:avLst/>
            <a:gdLst/>
            <a:ahLst/>
            <a:cxnLst/>
            <a:rect l="l" t="t" r="r" b="b"/>
            <a:pathLst>
              <a:path w="679450" h="81915">
                <a:moveTo>
                  <a:pt x="638399" y="81599"/>
                </a:moveTo>
                <a:lnTo>
                  <a:pt x="40799" y="81599"/>
                </a:lnTo>
                <a:lnTo>
                  <a:pt x="24918" y="78393"/>
                </a:lnTo>
                <a:lnTo>
                  <a:pt x="11950" y="69649"/>
                </a:lnTo>
                <a:lnTo>
                  <a:pt x="3206" y="56681"/>
                </a:lnTo>
                <a:lnTo>
                  <a:pt x="0" y="40799"/>
                </a:lnTo>
                <a:lnTo>
                  <a:pt x="3206" y="24918"/>
                </a:lnTo>
                <a:lnTo>
                  <a:pt x="11950" y="11950"/>
                </a:lnTo>
                <a:lnTo>
                  <a:pt x="24918" y="3206"/>
                </a:lnTo>
                <a:lnTo>
                  <a:pt x="40799" y="0"/>
                </a:lnTo>
                <a:lnTo>
                  <a:pt x="638399" y="0"/>
                </a:lnTo>
                <a:lnTo>
                  <a:pt x="672345" y="18164"/>
                </a:lnTo>
                <a:lnTo>
                  <a:pt x="679199" y="40799"/>
                </a:lnTo>
                <a:lnTo>
                  <a:pt x="675993" y="56681"/>
                </a:lnTo>
                <a:lnTo>
                  <a:pt x="667249" y="69649"/>
                </a:lnTo>
                <a:lnTo>
                  <a:pt x="654281" y="78393"/>
                </a:lnTo>
                <a:lnTo>
                  <a:pt x="638399" y="81599"/>
                </a:lnTo>
                <a:close/>
              </a:path>
            </a:pathLst>
          </a:custGeom>
          <a:solidFill>
            <a:srgbClr val="F1B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12686" y="4816271"/>
            <a:ext cx="1200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8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33" name="object 10">
            <a:extLst>
              <a:ext uri="{FF2B5EF4-FFF2-40B4-BE49-F238E27FC236}">
                <a16:creationId xmlns:a16="http://schemas.microsoft.com/office/drawing/2014/main" id="{C61AC2FB-9373-43AA-A1E1-8DEF383DDE8F}"/>
              </a:ext>
            </a:extLst>
          </p:cNvPr>
          <p:cNvGrpSpPr/>
          <p:nvPr/>
        </p:nvGrpSpPr>
        <p:grpSpPr>
          <a:xfrm>
            <a:off x="7315200" y="117091"/>
            <a:ext cx="1745346" cy="562543"/>
            <a:chOff x="1233187" y="4573525"/>
            <a:chExt cx="1563370" cy="489584"/>
          </a:xfrm>
        </p:grpSpPr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6491BC7D-D3AF-4C48-8A86-DB732A76A9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9112" y="4573525"/>
              <a:ext cx="887397" cy="489199"/>
            </a:xfrm>
            <a:prstGeom prst="rect">
              <a:avLst/>
            </a:prstGeom>
          </p:spPr>
        </p:pic>
        <p:pic>
          <p:nvPicPr>
            <p:cNvPr id="35" name="object 12">
              <a:extLst>
                <a:ext uri="{FF2B5EF4-FFF2-40B4-BE49-F238E27FC236}">
                  <a16:creationId xmlns:a16="http://schemas.microsoft.com/office/drawing/2014/main" id="{06EA7CD7-F254-4660-8E38-719F5166B4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187" y="4671775"/>
              <a:ext cx="467073" cy="311199"/>
            </a:xfrm>
            <a:prstGeom prst="rect">
              <a:avLst/>
            </a:prstGeom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3015D2BE-01B9-4DC4-A674-C5177531A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0"/>
            <a:ext cx="1012900" cy="1005340"/>
          </a:xfrm>
          <a:prstGeom prst="rect">
            <a:avLst/>
          </a:prstGeom>
        </p:spPr>
      </p:pic>
      <p:grpSp>
        <p:nvGrpSpPr>
          <p:cNvPr id="75" name="Groupe 74">
            <a:extLst>
              <a:ext uri="{FF2B5EF4-FFF2-40B4-BE49-F238E27FC236}">
                <a16:creationId xmlns:a16="http://schemas.microsoft.com/office/drawing/2014/main" id="{C69E2AFC-34EB-4AE0-9E51-3371962B421A}"/>
              </a:ext>
            </a:extLst>
          </p:cNvPr>
          <p:cNvGrpSpPr/>
          <p:nvPr/>
        </p:nvGrpSpPr>
        <p:grpSpPr>
          <a:xfrm>
            <a:off x="423988" y="1487616"/>
            <a:ext cx="8038057" cy="578882"/>
            <a:chOff x="563977" y="1809933"/>
            <a:chExt cx="8038057" cy="57888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F629F28-51AB-45D2-BF63-2273BF46C037}"/>
                </a:ext>
              </a:extLst>
            </p:cNvPr>
            <p:cNvSpPr txBox="1"/>
            <p:nvPr/>
          </p:nvSpPr>
          <p:spPr>
            <a:xfrm>
              <a:off x="563977" y="1809933"/>
              <a:ext cx="1953733" cy="578882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1</a:t>
              </a:r>
              <a:r>
                <a:rPr lang="fr-FR" sz="1400" b="1" baseline="30000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ère</a:t>
              </a:r>
              <a:r>
                <a:rPr lang="fr-FR" sz="1400" b="1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 étape :</a:t>
              </a:r>
              <a:endParaRPr lang="fr-FR" sz="1400" b="1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Demande d’agrément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283AC6F-68A7-41E0-A40D-074F939C64B2}"/>
                </a:ext>
              </a:extLst>
            </p:cNvPr>
            <p:cNvSpPr txBox="1"/>
            <p:nvPr/>
          </p:nvSpPr>
          <p:spPr>
            <a:xfrm>
              <a:off x="3103682" y="1809933"/>
              <a:ext cx="2932288" cy="57888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2</a:t>
              </a:r>
              <a:r>
                <a:rPr lang="fr-FR" sz="1400" b="1" baseline="30000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ème</a:t>
              </a:r>
              <a:r>
                <a:rPr lang="fr-FR" sz="1400" b="1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 étape :</a:t>
              </a:r>
              <a:endParaRPr lang="fr-FR" sz="1400" b="1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Distribution + éducation + publicité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052E28F-3B01-448D-BA47-A4E7CF9AB552}"/>
                </a:ext>
              </a:extLst>
            </p:cNvPr>
            <p:cNvSpPr txBox="1"/>
            <p:nvPr/>
          </p:nvSpPr>
          <p:spPr>
            <a:xfrm>
              <a:off x="6621942" y="1809933"/>
              <a:ext cx="1980092" cy="57888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3</a:t>
              </a:r>
              <a:r>
                <a:rPr lang="fr-FR" sz="1400" b="1" baseline="30000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ème</a:t>
              </a:r>
              <a:r>
                <a:rPr lang="fr-FR" sz="1400" b="1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 étape :</a:t>
              </a:r>
            </a:p>
            <a:p>
              <a:pPr algn="ctr"/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Demande de paiement</a:t>
              </a:r>
              <a:endParaRPr lang="fr-FR" sz="14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EBC539FA-3EB4-4496-AF6F-C984E4827B15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517710" y="2099374"/>
              <a:ext cx="5859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E36847BA-DEAE-4B2B-BD5F-7AFA7153F3A5}"/>
                </a:ext>
              </a:extLst>
            </p:cNvPr>
            <p:cNvCxnSpPr>
              <a:cxnSpLocks/>
              <a:stCxn id="18" idx="3"/>
              <a:endCxn id="12" idx="1"/>
            </p:cNvCxnSpPr>
            <p:nvPr/>
          </p:nvCxnSpPr>
          <p:spPr>
            <a:xfrm>
              <a:off x="6035970" y="2099374"/>
              <a:ext cx="5859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4DFEA05F-1E51-489E-9882-83EFDD63484F}"/>
              </a:ext>
            </a:extLst>
          </p:cNvPr>
          <p:cNvSpPr txBox="1"/>
          <p:nvPr/>
        </p:nvSpPr>
        <p:spPr>
          <a:xfrm>
            <a:off x="3025688" y="2175554"/>
            <a:ext cx="267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n-lt"/>
              </a:rPr>
              <a:t>2 périodes de distribution</a:t>
            </a:r>
            <a:endParaRPr lang="fr-FR" sz="1400" b="1" dirty="0">
              <a:latin typeface="+mn-lt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30D7C5B-417B-48A1-B0F0-167D2F837E09}"/>
              </a:ext>
            </a:extLst>
          </p:cNvPr>
          <p:cNvGrpSpPr/>
          <p:nvPr/>
        </p:nvGrpSpPr>
        <p:grpSpPr>
          <a:xfrm>
            <a:off x="44865" y="2981122"/>
            <a:ext cx="8973303" cy="2184716"/>
            <a:chOff x="794328" y="3317221"/>
            <a:chExt cx="7435272" cy="1475809"/>
          </a:xfrm>
        </p:grpSpPr>
        <p:sp>
          <p:nvSpPr>
            <p:cNvPr id="29" name="Flèche : droite 28">
              <a:extLst>
                <a:ext uri="{FF2B5EF4-FFF2-40B4-BE49-F238E27FC236}">
                  <a16:creationId xmlns:a16="http://schemas.microsoft.com/office/drawing/2014/main" id="{9D6410B7-F447-4BD3-935E-9A43EBFC5E5E}"/>
                </a:ext>
              </a:extLst>
            </p:cNvPr>
            <p:cNvSpPr/>
            <p:nvPr/>
          </p:nvSpPr>
          <p:spPr>
            <a:xfrm>
              <a:off x="1030565" y="3658838"/>
              <a:ext cx="7199035" cy="1134192"/>
            </a:xfrm>
            <a:prstGeom prst="rightArrow">
              <a:avLst/>
            </a:prstGeom>
            <a:solidFill>
              <a:srgbClr val="F1B02C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Accolade ouvrante 30">
              <a:extLst>
                <a:ext uri="{FF2B5EF4-FFF2-40B4-BE49-F238E27FC236}">
                  <a16:creationId xmlns:a16="http://schemas.microsoft.com/office/drawing/2014/main" id="{AC2749FB-5239-40A7-8F8E-6F2291D9C296}"/>
                </a:ext>
              </a:extLst>
            </p:cNvPr>
            <p:cNvSpPr/>
            <p:nvPr/>
          </p:nvSpPr>
          <p:spPr>
            <a:xfrm rot="5400000">
              <a:off x="2580537" y="2030964"/>
              <a:ext cx="289089" cy="338903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ccolade ouvrante 37">
              <a:extLst>
                <a:ext uri="{FF2B5EF4-FFF2-40B4-BE49-F238E27FC236}">
                  <a16:creationId xmlns:a16="http://schemas.microsoft.com/office/drawing/2014/main" id="{6DAF09F6-89D3-4BB4-ADF0-E4C7ABBA05A9}"/>
                </a:ext>
              </a:extLst>
            </p:cNvPr>
            <p:cNvSpPr/>
            <p:nvPr/>
          </p:nvSpPr>
          <p:spPr>
            <a:xfrm rot="5400000">
              <a:off x="5858343" y="2167063"/>
              <a:ext cx="227202" cy="310469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B283A7C-9E0C-4365-9E3E-F6EDE8FAE9C5}"/>
                </a:ext>
              </a:extLst>
            </p:cNvPr>
            <p:cNvSpPr txBox="1"/>
            <p:nvPr/>
          </p:nvSpPr>
          <p:spPr>
            <a:xfrm>
              <a:off x="794328" y="3365117"/>
              <a:ext cx="714323" cy="39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1</a:t>
              </a:r>
              <a:r>
                <a:rPr lang="fr-FR" sz="1600" b="1" baseline="300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er</a:t>
              </a:r>
              <a:r>
                <a:rPr lang="fr-FR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août 2025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3CB6EE8-EB50-4A81-9178-1BF31BD5AF71}"/>
                </a:ext>
              </a:extLst>
            </p:cNvPr>
            <p:cNvSpPr txBox="1"/>
            <p:nvPr/>
          </p:nvSpPr>
          <p:spPr>
            <a:xfrm>
              <a:off x="6793478" y="3347381"/>
              <a:ext cx="969808" cy="39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+mn-lt"/>
                </a:rPr>
                <a:t>31 juillet 2026 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666A112-B634-459E-938E-37C5BFDBDFFF}"/>
                </a:ext>
              </a:extLst>
            </p:cNvPr>
            <p:cNvSpPr txBox="1"/>
            <p:nvPr/>
          </p:nvSpPr>
          <p:spPr>
            <a:xfrm>
              <a:off x="3593796" y="3347381"/>
              <a:ext cx="869777" cy="39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31 janvier 2026 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FB29034-D4A3-459B-8902-7C25151CC868}"/>
                </a:ext>
              </a:extLst>
            </p:cNvPr>
            <p:cNvSpPr txBox="1"/>
            <p:nvPr/>
          </p:nvSpPr>
          <p:spPr>
            <a:xfrm>
              <a:off x="4439670" y="3347381"/>
              <a:ext cx="869776" cy="39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+mn-lt"/>
                </a:rPr>
                <a:t>1</a:t>
              </a:r>
              <a:r>
                <a:rPr lang="fr-FR" sz="1600" b="1" baseline="30000" dirty="0">
                  <a:solidFill>
                    <a:schemeClr val="accent1"/>
                  </a:solidFill>
                  <a:latin typeface="+mn-lt"/>
                </a:rPr>
                <a:t>er</a:t>
              </a:r>
              <a:r>
                <a:rPr lang="fr-FR" sz="1600" b="1" dirty="0">
                  <a:solidFill>
                    <a:schemeClr val="accent1"/>
                  </a:solidFill>
                  <a:latin typeface="+mn-lt"/>
                </a:rPr>
                <a:t> février 2026 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1A7F4DB-3E30-4C33-ACDC-7AFBC3966DCD}"/>
                </a:ext>
              </a:extLst>
            </p:cNvPr>
            <p:cNvSpPr txBox="1"/>
            <p:nvPr/>
          </p:nvSpPr>
          <p:spPr>
            <a:xfrm>
              <a:off x="2135311" y="3321122"/>
              <a:ext cx="1179539" cy="2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PÉRIODE 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69A30C0-6986-4C1D-87CA-942F0BF03B5D}"/>
                </a:ext>
              </a:extLst>
            </p:cNvPr>
            <p:cNvSpPr txBox="1"/>
            <p:nvPr/>
          </p:nvSpPr>
          <p:spPr>
            <a:xfrm>
              <a:off x="5503197" y="3317221"/>
              <a:ext cx="1088284" cy="2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+mn-lt"/>
                </a:rPr>
                <a:t>PÉRIODE 2</a:t>
              </a:r>
            </a:p>
          </p:txBody>
        </p:sp>
      </p:grp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C5B602E8-6F6C-4A1F-99B1-7CF3CBF26C95}"/>
              </a:ext>
            </a:extLst>
          </p:cNvPr>
          <p:cNvCxnSpPr>
            <a:cxnSpLocks/>
          </p:cNvCxnSpPr>
          <p:nvPr/>
        </p:nvCxnSpPr>
        <p:spPr>
          <a:xfrm flipH="1">
            <a:off x="2594709" y="2350416"/>
            <a:ext cx="680195" cy="63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789658E-90C8-4EC5-B647-37F1EE3895BB}"/>
              </a:ext>
            </a:extLst>
          </p:cNvPr>
          <p:cNvCxnSpPr>
            <a:cxnSpLocks/>
          </p:cNvCxnSpPr>
          <p:nvPr/>
        </p:nvCxnSpPr>
        <p:spPr>
          <a:xfrm>
            <a:off x="5471106" y="2344442"/>
            <a:ext cx="662449" cy="6366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111BA549-AAA1-4185-BE2E-9645A63EAA1C}"/>
              </a:ext>
            </a:extLst>
          </p:cNvPr>
          <p:cNvSpPr txBox="1"/>
          <p:nvPr/>
        </p:nvSpPr>
        <p:spPr>
          <a:xfrm>
            <a:off x="6133555" y="2167773"/>
            <a:ext cx="267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Dans les 3 mois qui suivent la fin de chaque période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641A465-1B47-4A2A-B10F-F0C18998E21A}"/>
              </a:ext>
            </a:extLst>
          </p:cNvPr>
          <p:cNvSpPr txBox="1"/>
          <p:nvPr/>
        </p:nvSpPr>
        <p:spPr>
          <a:xfrm>
            <a:off x="88057" y="2117076"/>
            <a:ext cx="26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+mn-lt"/>
              </a:rPr>
              <a:t>Fait par l’établissement sur le site de FAM</a:t>
            </a:r>
            <a:endParaRPr lang="fr-FR" sz="1400" dirty="0">
              <a:latin typeface="+mn-lt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BB56FA-5683-458B-99FB-41E3A9181A78}"/>
              </a:ext>
            </a:extLst>
          </p:cNvPr>
          <p:cNvSpPr txBox="1"/>
          <p:nvPr/>
        </p:nvSpPr>
        <p:spPr>
          <a:xfrm>
            <a:off x="282246" y="4007913"/>
            <a:ext cx="177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+mn-lt"/>
              </a:rPr>
              <a:t>Jusqu’au 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+mn-lt"/>
              </a:rPr>
              <a:t>30 novembre 2025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5714522-2442-4480-A8D2-659E4CDE6714}"/>
              </a:ext>
            </a:extLst>
          </p:cNvPr>
          <p:cNvSpPr txBox="1"/>
          <p:nvPr/>
        </p:nvSpPr>
        <p:spPr>
          <a:xfrm>
            <a:off x="3645815" y="3864101"/>
            <a:ext cx="188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+mn-lt"/>
              </a:rPr>
              <a:t>Du 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fr-FR" sz="1600" b="1" baseline="30000" dirty="0">
                <a:solidFill>
                  <a:srgbClr val="FF0000"/>
                </a:solidFill>
                <a:latin typeface="+mn-lt"/>
              </a:rPr>
              <a:t>er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 décembre 2025 au 15 mai 2026 </a:t>
            </a:r>
          </a:p>
        </p:txBody>
      </p:sp>
    </p:spTree>
    <p:extLst>
      <p:ext uri="{BB962C8B-B14F-4D97-AF65-F5344CB8AC3E}">
        <p14:creationId xmlns:p14="http://schemas.microsoft.com/office/powerpoint/2010/main" val="11818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9050"/>
            <a:ext cx="9144000" cy="51816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3438899" y="0"/>
              <a:ext cx="5705475" cy="5143500"/>
            </a:xfrm>
            <a:custGeom>
              <a:avLst/>
              <a:gdLst/>
              <a:ahLst/>
              <a:cxnLst/>
              <a:rect l="l" t="t" r="r" b="b"/>
              <a:pathLst>
                <a:path w="5705475" h="5143500">
                  <a:moveTo>
                    <a:pt x="0" y="5143499"/>
                  </a:moveTo>
                  <a:lnTo>
                    <a:pt x="5705100" y="5143499"/>
                  </a:lnTo>
                  <a:lnTo>
                    <a:pt x="5705100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4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649"/>
              <a:ext cx="3439160" cy="5132070"/>
            </a:xfrm>
            <a:custGeom>
              <a:avLst/>
              <a:gdLst/>
              <a:ahLst/>
              <a:cxnLst/>
              <a:rect l="l" t="t" r="r" b="b"/>
              <a:pathLst>
                <a:path w="3439160" h="5132070">
                  <a:moveTo>
                    <a:pt x="0" y="0"/>
                  </a:moveTo>
                  <a:lnTo>
                    <a:pt x="3438899" y="0"/>
                  </a:lnTo>
                  <a:lnTo>
                    <a:pt x="3438899" y="5131849"/>
                  </a:lnTo>
                  <a:lnTo>
                    <a:pt x="0" y="5131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132" y="1709285"/>
            <a:ext cx="276166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170" dirty="0">
                <a:solidFill>
                  <a:srgbClr val="212123"/>
                </a:solidFill>
              </a:rPr>
              <a:t>Merci pour votre attention</a:t>
            </a:r>
            <a:br>
              <a:rPr lang="fr-FR" sz="2800" spc="-170" dirty="0">
                <a:solidFill>
                  <a:srgbClr val="212123"/>
                </a:solidFill>
              </a:rPr>
            </a:br>
            <a:br>
              <a:rPr lang="fr-FR" sz="2800" spc="-170" dirty="0">
                <a:solidFill>
                  <a:srgbClr val="212123"/>
                </a:solidFill>
              </a:rPr>
            </a:br>
            <a:r>
              <a:rPr lang="fr-FR" sz="2800" spc="-170" dirty="0">
                <a:solidFill>
                  <a:srgbClr val="212123"/>
                </a:solidFill>
              </a:rPr>
              <a:t>Avez-vous des questions ?</a:t>
            </a:r>
            <a:endParaRPr sz="28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72055" y="4263131"/>
            <a:ext cx="2847393" cy="727575"/>
            <a:chOff x="248255" y="4274785"/>
            <a:chExt cx="2847393" cy="727576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9985" y="4274785"/>
              <a:ext cx="1255663" cy="7275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255" y="4371659"/>
              <a:ext cx="905454" cy="554573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4AE40BCC-6D6D-49D6-803B-7F9557AEA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6244"/>
            <a:ext cx="1690294" cy="930913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D766576F-A898-4B6A-8B7A-342E80F32987}"/>
              </a:ext>
            </a:extLst>
          </p:cNvPr>
          <p:cNvSpPr txBox="1"/>
          <p:nvPr/>
        </p:nvSpPr>
        <p:spPr>
          <a:xfrm>
            <a:off x="210132" y="1221827"/>
            <a:ext cx="33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395" dirty="0">
                <a:solidFill>
                  <a:srgbClr val="212123"/>
                </a:solidFill>
                <a:latin typeface="Arial Black"/>
                <a:cs typeface="Arial Black"/>
              </a:rPr>
              <a:t>0</a:t>
            </a:r>
            <a:r>
              <a:rPr lang="fr-FR" sz="2400" u="sng" spc="-395" dirty="0">
                <a:solidFill>
                  <a:srgbClr val="212123"/>
                </a:solidFill>
                <a:latin typeface="Arial Black"/>
                <a:cs typeface="Arial Black"/>
              </a:rPr>
              <a:t>6</a:t>
            </a:r>
            <a:endParaRPr sz="2400" u="sng" dirty="0">
              <a:latin typeface="Arial Black"/>
              <a:cs typeface="Arial Black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CEA540-E61F-4F7A-ABD3-E8ED9C518B3A}"/>
              </a:ext>
            </a:extLst>
          </p:cNvPr>
          <p:cNvSpPr txBox="1"/>
          <p:nvPr/>
        </p:nvSpPr>
        <p:spPr>
          <a:xfrm>
            <a:off x="3630002" y="401925"/>
            <a:ext cx="52945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+mn-lt"/>
              </a:rPr>
              <a:t>Contacts FAM :</a:t>
            </a:r>
          </a:p>
          <a:p>
            <a:pPr lvl="7" algn="l"/>
            <a:r>
              <a:rPr lang="fr-FR" sz="1200" dirty="0">
                <a:solidFill>
                  <a:schemeClr val="tx1"/>
                </a:solidFill>
                <a:latin typeface="+mn-lt"/>
              </a:rPr>
              <a:t>	Agrément/ référencement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5"/>
              </a:rPr>
              <a:t>e-lfe@franceagrimer.fr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7" algn="l"/>
            <a:r>
              <a:rPr lang="fr-FR" sz="1200" dirty="0">
                <a:solidFill>
                  <a:schemeClr val="tx1"/>
                </a:solidFill>
                <a:latin typeface="+mn-lt"/>
              </a:rPr>
              <a:t>	Demande de paiement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6"/>
              </a:rPr>
              <a:t>programme-lfe@franceagrimer.fr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n-lt"/>
              </a:rPr>
              <a:t>Programme lait et fruits à l’école FAM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7"/>
              </a:rPr>
              <a:t>https://www.franceagrimer.fr/aides/par-programme/lait-et-fruits-lecole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n-lt"/>
              </a:rPr>
              <a:t>Page dédiée Ministère de l’Agriculture, de l’Agro-alimentaire et de la Souveraineté alimentaire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8"/>
              </a:rPr>
              <a:t>https://agriculture.gouv.fr/le-programme-europeen-fruits-et-legumes-lecole-et-lait-et-produits-laitiers-lecole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n-lt"/>
              </a:rPr>
              <a:t>Page dédiée DRAAF AURA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9"/>
              </a:rPr>
              <a:t>https://draaf.auvergne-rhone-alpes.agriculture.gouv.fr/lait-et-fruit-a-l-ecole-r1666.html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n-lt"/>
              </a:rPr>
              <a:t>Inscription et demande d’agrément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10"/>
              </a:rPr>
              <a:t>https://portailweb.franceagrimer.fr/portail/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n-lt"/>
              </a:rPr>
              <a:t>Simulateur du montant d’aide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11"/>
              </a:rPr>
              <a:t>https://www.franceagrimer.fr/sites/default/files/2025-06/Simulateur%20Calcul%20Aide%20LFE%202024_2025.XLSX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n-lt"/>
              </a:rPr>
              <a:t>Liste des fournisseurs référencés : </a:t>
            </a:r>
            <a:r>
              <a:rPr lang="fr-FR" sz="1200" dirty="0">
                <a:solidFill>
                  <a:schemeClr val="tx1"/>
                </a:solidFill>
                <a:latin typeface="+mn-lt"/>
                <a:hlinkClick r:id="rId12"/>
              </a:rPr>
              <a:t>https://tlfe.franceagrimer.fr/tlfe-presentation/vues/publique/recherche-fournisseurs.xhtml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C01FFFA8-9C0F-480A-8BF5-5AA95BDDFE9E}"/>
              </a:ext>
            </a:extLst>
          </p:cNvPr>
          <p:cNvSpPr txBox="1"/>
          <p:nvPr/>
        </p:nvSpPr>
        <p:spPr>
          <a:xfrm>
            <a:off x="8839200" y="4816271"/>
            <a:ext cx="1935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300" spc="-50" dirty="0">
                <a:solidFill>
                  <a:srgbClr val="053B5C"/>
                </a:solidFill>
                <a:latin typeface="Microsoft Sans Serif"/>
                <a:cs typeface="Microsoft Sans Serif"/>
              </a:rPr>
              <a:t>31</a:t>
            </a:r>
            <a:endParaRPr sz="13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678</Words>
  <Application>Microsoft Office PowerPoint</Application>
  <PresentationFormat>Affichage à l'écran (16:9)</PresentationFormat>
  <Paragraphs>99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Microsoft Sans Serif</vt:lpstr>
      <vt:lpstr>Wingdings</vt:lpstr>
      <vt:lpstr>Office Theme</vt:lpstr>
      <vt:lpstr>Programme Européen Lait et Fruits à l’Ecole (PLFE)</vt:lpstr>
      <vt:lpstr>Pourquoi ce programme ?</vt:lpstr>
      <vt:lpstr>Pour qui ?</vt:lpstr>
      <vt:lpstr>Engagements du bénéficiaire</vt:lpstr>
      <vt:lpstr>A quel moment distribuer ? </vt:lpstr>
      <vt:lpstr>Forfaits année scolaire 2025/2026, période 1</vt:lpstr>
      <vt:lpstr>Comment ça marche ?</vt:lpstr>
      <vt:lpstr>Merci pour votre attention  Avez-vous 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Lait et Fruits à l'École FranceAgriMer</dc:title>
  <dc:creator>HAMMOUCHE Walid</dc:creator>
  <cp:lastModifiedBy>BERNARD Clémence</cp:lastModifiedBy>
  <cp:revision>76</cp:revision>
  <dcterms:created xsi:type="dcterms:W3CDTF">2024-05-29T15:24:27Z</dcterms:created>
  <dcterms:modified xsi:type="dcterms:W3CDTF">2025-11-05T10:10:00Z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