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8"/>
  </p:notesMasterIdLst>
  <p:sldIdLst>
    <p:sldId id="332" r:id="rId2"/>
    <p:sldId id="350" r:id="rId3"/>
    <p:sldId id="333" r:id="rId4"/>
    <p:sldId id="334" r:id="rId5"/>
    <p:sldId id="347" r:id="rId6"/>
    <p:sldId id="335" r:id="rId7"/>
    <p:sldId id="336" r:id="rId8"/>
    <p:sldId id="345" r:id="rId9"/>
    <p:sldId id="338" r:id="rId10"/>
    <p:sldId id="348" r:id="rId11"/>
    <p:sldId id="346" r:id="rId12"/>
    <p:sldId id="340" r:id="rId13"/>
    <p:sldId id="341" r:id="rId14"/>
    <p:sldId id="342" r:id="rId15"/>
    <p:sldId id="343" r:id="rId16"/>
    <p:sldId id="344" r:id="rId1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2"/>
            <p14:sldId id="350"/>
            <p14:sldId id="333"/>
            <p14:sldId id="334"/>
            <p14:sldId id="347"/>
            <p14:sldId id="335"/>
            <p14:sldId id="336"/>
            <p14:sldId id="345"/>
            <p14:sldId id="338"/>
            <p14:sldId id="348"/>
            <p14:sldId id="346"/>
            <p14:sldId id="340"/>
            <p14:sldId id="341"/>
            <p14:sldId id="342"/>
            <p14:sldId id="343"/>
            <p14:sldId id="344"/>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23"/>
    <a:srgbClr val="15FF7F"/>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18"/>
    <p:restoredTop sz="94660"/>
  </p:normalViewPr>
  <p:slideViewPr>
    <p:cSldViewPr showGuides="1">
      <p:cViewPr varScale="1">
        <p:scale>
          <a:sx n="116" d="100"/>
          <a:sy n="116" d="100"/>
        </p:scale>
        <p:origin x="533" y="77"/>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07/relationships/hdphoto" Target="../media/hdphoto1.wdp"/><Relationship Id="rId1" Type="http://schemas.openxmlformats.org/officeDocument/2006/relationships/image" Target="../media/image3.png"/><Relationship Id="rId4" Type="http://schemas.openxmlformats.org/officeDocument/2006/relationships/image" Target="../media/image5.PN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07/relationships/hdphoto" Target="../media/hdphoto1.wdp"/><Relationship Id="rId1" Type="http://schemas.openxmlformats.org/officeDocument/2006/relationships/image" Target="../media/image3.pn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36FB7-AA2D-4834-9E25-B35669B283DF}" type="doc">
      <dgm:prSet loTypeId="urn:microsoft.com/office/officeart/2005/8/layout/hProcess9" loCatId="process" qsTypeId="urn:microsoft.com/office/officeart/2005/8/quickstyle/3d2" qsCatId="3D" csTypeId="urn:microsoft.com/office/officeart/2005/8/colors/colorful2" csCatId="colorful" phldr="1"/>
      <dgm:spPr/>
    </dgm:pt>
    <dgm:pt modelId="{2E768E9A-ED26-4023-AD57-7457CEF57A37}">
      <dgm:prSet phldrT="[Texte]"/>
      <dgm:spPr>
        <a:solidFill>
          <a:srgbClr val="92D050"/>
        </a:solidFill>
      </dgm:spPr>
      <dgm:t>
        <a:bodyPr/>
        <a:lstStyle/>
        <a:p>
          <a:r>
            <a:rPr lang="fr-FR" dirty="0" smtClean="0"/>
            <a:t>Module1</a:t>
          </a:r>
        </a:p>
        <a:p>
          <a:r>
            <a:rPr lang="fr-FR" dirty="0" smtClean="0"/>
            <a:t>Accompagner le parcours d’orientation </a:t>
          </a:r>
          <a:endParaRPr lang="fr-FR" dirty="0"/>
        </a:p>
      </dgm:t>
    </dgm:pt>
    <dgm:pt modelId="{69F2980C-1293-45EA-8225-E7B936A8ED61}" type="parTrans" cxnId="{59E6AA0F-56CF-4AA3-8373-3D7DA5DCCCCF}">
      <dgm:prSet/>
      <dgm:spPr/>
      <dgm:t>
        <a:bodyPr/>
        <a:lstStyle/>
        <a:p>
          <a:endParaRPr lang="fr-FR"/>
        </a:p>
      </dgm:t>
    </dgm:pt>
    <dgm:pt modelId="{38FFF206-06A2-49F2-B094-DD75493998AA}" type="sibTrans" cxnId="{59E6AA0F-56CF-4AA3-8373-3D7DA5DCCCCF}">
      <dgm:prSet/>
      <dgm:spPr/>
      <dgm:t>
        <a:bodyPr/>
        <a:lstStyle/>
        <a:p>
          <a:endParaRPr lang="fr-FR"/>
        </a:p>
      </dgm:t>
    </dgm:pt>
    <dgm:pt modelId="{4F63AB27-0DFB-4992-B8A2-DAD3597D9F57}">
      <dgm:prSet phldrT="[Texte]"/>
      <dgm:spPr/>
      <dgm:t>
        <a:bodyPr/>
        <a:lstStyle/>
        <a:p>
          <a:r>
            <a:rPr lang="fr-FR" dirty="0" smtClean="0"/>
            <a:t>Module2</a:t>
          </a:r>
        </a:p>
        <a:p>
          <a:r>
            <a:rPr lang="fr-FR" dirty="0" smtClean="0"/>
            <a:t>Les ressources à l’appui de l’accompagnement</a:t>
          </a:r>
          <a:endParaRPr lang="fr-FR" dirty="0"/>
        </a:p>
      </dgm:t>
    </dgm:pt>
    <dgm:pt modelId="{6F6BF591-DF1E-4BA2-AAF4-9727BA9996A7}" type="parTrans" cxnId="{FE69E6A2-32AA-4C85-9725-C58392B9AC7A}">
      <dgm:prSet/>
      <dgm:spPr/>
      <dgm:t>
        <a:bodyPr/>
        <a:lstStyle/>
        <a:p>
          <a:endParaRPr lang="fr-FR"/>
        </a:p>
      </dgm:t>
    </dgm:pt>
    <dgm:pt modelId="{A3AB4EBA-F39B-4B42-AEDA-425228EA4890}" type="sibTrans" cxnId="{FE69E6A2-32AA-4C85-9725-C58392B9AC7A}">
      <dgm:prSet/>
      <dgm:spPr/>
      <dgm:t>
        <a:bodyPr/>
        <a:lstStyle/>
        <a:p>
          <a:endParaRPr lang="fr-FR"/>
        </a:p>
      </dgm:t>
    </dgm:pt>
    <dgm:pt modelId="{C94140CB-347F-401C-99B5-9C61E89614F3}">
      <dgm:prSet phldrT="[Texte]"/>
      <dgm:spPr>
        <a:solidFill>
          <a:srgbClr val="004623"/>
        </a:solidFill>
      </dgm:spPr>
      <dgm:t>
        <a:bodyPr/>
        <a:lstStyle/>
        <a:p>
          <a:r>
            <a:rPr lang="fr-FR" dirty="0" smtClean="0"/>
            <a:t>Module3</a:t>
          </a:r>
        </a:p>
        <a:p>
          <a:r>
            <a:rPr lang="fr-FR" dirty="0" smtClean="0"/>
            <a:t>Des outils pour connaitre et faire connaitre l’aventure du vivant </a:t>
          </a:r>
          <a:endParaRPr lang="fr-FR" dirty="0"/>
        </a:p>
      </dgm:t>
    </dgm:pt>
    <dgm:pt modelId="{37E3764C-AEBB-4D89-A188-CB86126EE398}" type="parTrans" cxnId="{CE0D3328-6B42-4914-AE8B-0ECC93EBCFD3}">
      <dgm:prSet/>
      <dgm:spPr/>
      <dgm:t>
        <a:bodyPr/>
        <a:lstStyle/>
        <a:p>
          <a:endParaRPr lang="fr-FR"/>
        </a:p>
      </dgm:t>
    </dgm:pt>
    <dgm:pt modelId="{3BDEE319-8374-4BB0-A7F8-E63A1B2C518D}" type="sibTrans" cxnId="{CE0D3328-6B42-4914-AE8B-0ECC93EBCFD3}">
      <dgm:prSet/>
      <dgm:spPr/>
      <dgm:t>
        <a:bodyPr/>
        <a:lstStyle/>
        <a:p>
          <a:endParaRPr lang="fr-FR"/>
        </a:p>
      </dgm:t>
    </dgm:pt>
    <dgm:pt modelId="{9EC8EB69-9D33-4A3A-842E-2A9B835AF9BA}" type="pres">
      <dgm:prSet presAssocID="{43036FB7-AA2D-4834-9E25-B35669B283DF}" presName="CompostProcess" presStyleCnt="0">
        <dgm:presLayoutVars>
          <dgm:dir/>
          <dgm:resizeHandles val="exact"/>
        </dgm:presLayoutVars>
      </dgm:prSet>
      <dgm:spPr/>
    </dgm:pt>
    <dgm:pt modelId="{93F81015-75E4-4A48-AE16-E2DB9FB5BB60}" type="pres">
      <dgm:prSet presAssocID="{43036FB7-AA2D-4834-9E25-B35669B283DF}" presName="arrow" presStyleLbl="bgShp" presStyleIdx="0" presStyleCnt="1"/>
      <dgm:spPr/>
    </dgm:pt>
    <dgm:pt modelId="{DB9970B1-1447-4805-BFED-98A2B92801AB}" type="pres">
      <dgm:prSet presAssocID="{43036FB7-AA2D-4834-9E25-B35669B283DF}" presName="linearProcess" presStyleCnt="0"/>
      <dgm:spPr/>
    </dgm:pt>
    <dgm:pt modelId="{4F509DC6-9FC1-4762-A0F4-D85E99482376}" type="pres">
      <dgm:prSet presAssocID="{2E768E9A-ED26-4023-AD57-7457CEF57A37}" presName="textNode" presStyleLbl="node1" presStyleIdx="0" presStyleCnt="3">
        <dgm:presLayoutVars>
          <dgm:bulletEnabled val="1"/>
        </dgm:presLayoutVars>
      </dgm:prSet>
      <dgm:spPr/>
      <dgm:t>
        <a:bodyPr/>
        <a:lstStyle/>
        <a:p>
          <a:endParaRPr lang="fr-FR"/>
        </a:p>
      </dgm:t>
    </dgm:pt>
    <dgm:pt modelId="{2480E1E5-87BD-44DB-B268-122B582E6E23}" type="pres">
      <dgm:prSet presAssocID="{38FFF206-06A2-49F2-B094-DD75493998AA}" presName="sibTrans" presStyleCnt="0"/>
      <dgm:spPr/>
    </dgm:pt>
    <dgm:pt modelId="{94344E6E-93CD-4EFC-A56E-085B77D95F8A}" type="pres">
      <dgm:prSet presAssocID="{4F63AB27-0DFB-4992-B8A2-DAD3597D9F57}" presName="textNode" presStyleLbl="node1" presStyleIdx="1" presStyleCnt="3">
        <dgm:presLayoutVars>
          <dgm:bulletEnabled val="1"/>
        </dgm:presLayoutVars>
      </dgm:prSet>
      <dgm:spPr/>
      <dgm:t>
        <a:bodyPr/>
        <a:lstStyle/>
        <a:p>
          <a:endParaRPr lang="fr-FR"/>
        </a:p>
      </dgm:t>
    </dgm:pt>
    <dgm:pt modelId="{9F11A7E0-EC28-4971-BB9F-9AFA916E84DF}" type="pres">
      <dgm:prSet presAssocID="{A3AB4EBA-F39B-4B42-AEDA-425228EA4890}" presName="sibTrans" presStyleCnt="0"/>
      <dgm:spPr/>
    </dgm:pt>
    <dgm:pt modelId="{6B5B05D8-1320-4E5B-BA23-C8BAC2C7009B}" type="pres">
      <dgm:prSet presAssocID="{C94140CB-347F-401C-99B5-9C61E89614F3}" presName="textNode" presStyleLbl="node1" presStyleIdx="2" presStyleCnt="3">
        <dgm:presLayoutVars>
          <dgm:bulletEnabled val="1"/>
        </dgm:presLayoutVars>
      </dgm:prSet>
      <dgm:spPr/>
      <dgm:t>
        <a:bodyPr/>
        <a:lstStyle/>
        <a:p>
          <a:endParaRPr lang="fr-FR"/>
        </a:p>
      </dgm:t>
    </dgm:pt>
  </dgm:ptLst>
  <dgm:cxnLst>
    <dgm:cxn modelId="{3F7744FF-ED2C-487F-9A77-AF60B2447DAB}" type="presOf" srcId="{43036FB7-AA2D-4834-9E25-B35669B283DF}" destId="{9EC8EB69-9D33-4A3A-842E-2A9B835AF9BA}" srcOrd="0" destOrd="0" presId="urn:microsoft.com/office/officeart/2005/8/layout/hProcess9"/>
    <dgm:cxn modelId="{4228E21F-2C21-48D7-A6AB-72BECF50518A}" type="presOf" srcId="{C94140CB-347F-401C-99B5-9C61E89614F3}" destId="{6B5B05D8-1320-4E5B-BA23-C8BAC2C7009B}" srcOrd="0" destOrd="0" presId="urn:microsoft.com/office/officeart/2005/8/layout/hProcess9"/>
    <dgm:cxn modelId="{96A86562-74A2-4E68-A615-D9AC23A9B853}" type="presOf" srcId="{4F63AB27-0DFB-4992-B8A2-DAD3597D9F57}" destId="{94344E6E-93CD-4EFC-A56E-085B77D95F8A}" srcOrd="0" destOrd="0" presId="urn:microsoft.com/office/officeart/2005/8/layout/hProcess9"/>
    <dgm:cxn modelId="{6B82FA33-8F98-42BD-ADB2-13337D177283}" type="presOf" srcId="{2E768E9A-ED26-4023-AD57-7457CEF57A37}" destId="{4F509DC6-9FC1-4762-A0F4-D85E99482376}" srcOrd="0" destOrd="0" presId="urn:microsoft.com/office/officeart/2005/8/layout/hProcess9"/>
    <dgm:cxn modelId="{FE69E6A2-32AA-4C85-9725-C58392B9AC7A}" srcId="{43036FB7-AA2D-4834-9E25-B35669B283DF}" destId="{4F63AB27-0DFB-4992-B8A2-DAD3597D9F57}" srcOrd="1" destOrd="0" parTransId="{6F6BF591-DF1E-4BA2-AAF4-9727BA9996A7}" sibTransId="{A3AB4EBA-F39B-4B42-AEDA-425228EA4890}"/>
    <dgm:cxn modelId="{CE0D3328-6B42-4914-AE8B-0ECC93EBCFD3}" srcId="{43036FB7-AA2D-4834-9E25-B35669B283DF}" destId="{C94140CB-347F-401C-99B5-9C61E89614F3}" srcOrd="2" destOrd="0" parTransId="{37E3764C-AEBB-4D89-A188-CB86126EE398}" sibTransId="{3BDEE319-8374-4BB0-A7F8-E63A1B2C518D}"/>
    <dgm:cxn modelId="{59E6AA0F-56CF-4AA3-8373-3D7DA5DCCCCF}" srcId="{43036FB7-AA2D-4834-9E25-B35669B283DF}" destId="{2E768E9A-ED26-4023-AD57-7457CEF57A37}" srcOrd="0" destOrd="0" parTransId="{69F2980C-1293-45EA-8225-E7B936A8ED61}" sibTransId="{38FFF206-06A2-49F2-B094-DD75493998AA}"/>
    <dgm:cxn modelId="{0DC718F1-4F7E-4755-895B-56B662EF8381}" type="presParOf" srcId="{9EC8EB69-9D33-4A3A-842E-2A9B835AF9BA}" destId="{93F81015-75E4-4A48-AE16-E2DB9FB5BB60}" srcOrd="0" destOrd="0" presId="urn:microsoft.com/office/officeart/2005/8/layout/hProcess9"/>
    <dgm:cxn modelId="{499E5B0C-AC4F-4FA5-8C25-AB8A62D68530}" type="presParOf" srcId="{9EC8EB69-9D33-4A3A-842E-2A9B835AF9BA}" destId="{DB9970B1-1447-4805-BFED-98A2B92801AB}" srcOrd="1" destOrd="0" presId="urn:microsoft.com/office/officeart/2005/8/layout/hProcess9"/>
    <dgm:cxn modelId="{A18985F6-0461-419D-82E0-162AFAA0C032}" type="presParOf" srcId="{DB9970B1-1447-4805-BFED-98A2B92801AB}" destId="{4F509DC6-9FC1-4762-A0F4-D85E99482376}" srcOrd="0" destOrd="0" presId="urn:microsoft.com/office/officeart/2005/8/layout/hProcess9"/>
    <dgm:cxn modelId="{6BEA78A9-2104-4C4F-9A65-58EF788011D1}" type="presParOf" srcId="{DB9970B1-1447-4805-BFED-98A2B92801AB}" destId="{2480E1E5-87BD-44DB-B268-122B582E6E23}" srcOrd="1" destOrd="0" presId="urn:microsoft.com/office/officeart/2005/8/layout/hProcess9"/>
    <dgm:cxn modelId="{5B340F06-3F4B-4EF3-A712-04219E888D49}" type="presParOf" srcId="{DB9970B1-1447-4805-BFED-98A2B92801AB}" destId="{94344E6E-93CD-4EFC-A56E-085B77D95F8A}" srcOrd="2" destOrd="0" presId="urn:microsoft.com/office/officeart/2005/8/layout/hProcess9"/>
    <dgm:cxn modelId="{80CCD10A-8B83-4BC9-A4D0-54127D556EC7}" type="presParOf" srcId="{DB9970B1-1447-4805-BFED-98A2B92801AB}" destId="{9F11A7E0-EC28-4971-BB9F-9AFA916E84DF}" srcOrd="3" destOrd="0" presId="urn:microsoft.com/office/officeart/2005/8/layout/hProcess9"/>
    <dgm:cxn modelId="{1378A8B8-5F2F-478F-8BCB-BA968F8C2711}" type="presParOf" srcId="{DB9970B1-1447-4805-BFED-98A2B92801AB}" destId="{6B5B05D8-1320-4E5B-BA23-C8BAC2C7009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07AF92-15C2-453B-A915-13D10B4A4456}" type="doc">
      <dgm:prSet loTypeId="urn:microsoft.com/office/officeart/2005/8/layout/hList2" loCatId="list" qsTypeId="urn:microsoft.com/office/officeart/2005/8/quickstyle/simple1" qsCatId="simple" csTypeId="urn:microsoft.com/office/officeart/2005/8/colors/accent1_4" csCatId="accent1" phldr="1"/>
      <dgm:spPr/>
      <dgm:t>
        <a:bodyPr/>
        <a:lstStyle/>
        <a:p>
          <a:endParaRPr lang="fr-FR"/>
        </a:p>
      </dgm:t>
    </dgm:pt>
    <dgm:pt modelId="{99307EE4-F412-44AE-B23C-ADDB53C4F3E9}">
      <dgm:prSet phldrT="[Texte]"/>
      <dgm:spPr/>
      <dgm:t>
        <a:bodyPr/>
        <a:lstStyle/>
        <a:p>
          <a:r>
            <a:rPr lang="fr-FR" dirty="0" smtClean="0"/>
            <a:t>1</a:t>
          </a:r>
          <a:r>
            <a:rPr lang="fr-FR" baseline="30000" dirty="0" smtClean="0"/>
            <a:t>er</a:t>
          </a:r>
          <a:r>
            <a:rPr lang="fr-FR" dirty="0" smtClean="0"/>
            <a:t> trimestre</a:t>
          </a:r>
          <a:endParaRPr lang="fr-FR" dirty="0"/>
        </a:p>
      </dgm:t>
    </dgm:pt>
    <dgm:pt modelId="{F8352746-42C7-40BE-A5DE-63E4C2A5BA91}" type="parTrans" cxnId="{2499776D-F648-45A7-9A79-4FAD23C2744A}">
      <dgm:prSet/>
      <dgm:spPr/>
      <dgm:t>
        <a:bodyPr/>
        <a:lstStyle/>
        <a:p>
          <a:endParaRPr lang="fr-FR"/>
        </a:p>
      </dgm:t>
    </dgm:pt>
    <dgm:pt modelId="{F42583A9-D193-47D2-B0BA-8B5205B10C6C}" type="sibTrans" cxnId="{2499776D-F648-45A7-9A79-4FAD23C2744A}">
      <dgm:prSet/>
      <dgm:spPr/>
      <dgm:t>
        <a:bodyPr/>
        <a:lstStyle/>
        <a:p>
          <a:endParaRPr lang="fr-FR"/>
        </a:p>
      </dgm:t>
    </dgm:pt>
    <dgm:pt modelId="{DA0D8C81-4F31-48EF-AD12-A748D2C8CA85}">
      <dgm:prSet phldrT="[Texte]"/>
      <dgm:spPr/>
      <dgm:t>
        <a:bodyPr/>
        <a:lstStyle/>
        <a:p>
          <a:r>
            <a:rPr lang="fr-FR" dirty="0" smtClean="0"/>
            <a:t>Réflexions du choix d’orientation</a:t>
          </a:r>
          <a:endParaRPr lang="fr-FR" dirty="0"/>
        </a:p>
      </dgm:t>
    </dgm:pt>
    <dgm:pt modelId="{3889E438-C0E7-4E9B-BCAC-8C90F1BDF0FF}" type="parTrans" cxnId="{8EDB73F2-CC7C-49E9-A8C3-D2E614C56591}">
      <dgm:prSet/>
      <dgm:spPr/>
      <dgm:t>
        <a:bodyPr/>
        <a:lstStyle/>
        <a:p>
          <a:endParaRPr lang="fr-FR"/>
        </a:p>
      </dgm:t>
    </dgm:pt>
    <dgm:pt modelId="{7A760439-5580-46A9-8797-0F961FC9D538}" type="sibTrans" cxnId="{8EDB73F2-CC7C-49E9-A8C3-D2E614C56591}">
      <dgm:prSet/>
      <dgm:spPr/>
      <dgm:t>
        <a:bodyPr/>
        <a:lstStyle/>
        <a:p>
          <a:endParaRPr lang="fr-FR"/>
        </a:p>
      </dgm:t>
    </dgm:pt>
    <dgm:pt modelId="{FB68DBEE-C944-44BD-9777-A081A3129789}">
      <dgm:prSet phldrT="[Texte]"/>
      <dgm:spPr/>
      <dgm:t>
        <a:bodyPr/>
        <a:lstStyle/>
        <a:p>
          <a:r>
            <a:rPr lang="fr-FR" dirty="0" smtClean="0"/>
            <a:t>CC</a:t>
          </a:r>
          <a:endParaRPr lang="fr-FR" dirty="0"/>
        </a:p>
      </dgm:t>
    </dgm:pt>
    <dgm:pt modelId="{6645CD13-5D83-4915-8CA4-1E5202CB4AC0}" type="parTrans" cxnId="{989AC60A-AC7D-4D3D-8AF7-6635CDD52A7C}">
      <dgm:prSet/>
      <dgm:spPr/>
      <dgm:t>
        <a:bodyPr/>
        <a:lstStyle/>
        <a:p>
          <a:endParaRPr lang="fr-FR"/>
        </a:p>
      </dgm:t>
    </dgm:pt>
    <dgm:pt modelId="{ADD852BF-3B4D-45C0-8731-8CC3C8E201E6}" type="sibTrans" cxnId="{989AC60A-AC7D-4D3D-8AF7-6635CDD52A7C}">
      <dgm:prSet/>
      <dgm:spPr/>
      <dgm:t>
        <a:bodyPr/>
        <a:lstStyle/>
        <a:p>
          <a:endParaRPr lang="fr-FR"/>
        </a:p>
      </dgm:t>
    </dgm:pt>
    <dgm:pt modelId="{145F8554-FCBB-46C9-A8D4-9DE15EDB4D07}">
      <dgm:prSet phldrT="[Texte]"/>
      <dgm:spPr/>
      <dgm:t>
        <a:bodyPr/>
        <a:lstStyle/>
        <a:p>
          <a:r>
            <a:rPr lang="fr-FR" dirty="0" smtClean="0"/>
            <a:t>2</a:t>
          </a:r>
          <a:r>
            <a:rPr lang="fr-FR" baseline="30000" dirty="0" smtClean="0"/>
            <a:t>ème</a:t>
          </a:r>
          <a:r>
            <a:rPr lang="fr-FR" dirty="0" smtClean="0"/>
            <a:t> trimestre</a:t>
          </a:r>
          <a:endParaRPr lang="fr-FR" dirty="0"/>
        </a:p>
      </dgm:t>
    </dgm:pt>
    <dgm:pt modelId="{B5539936-579A-44BC-8486-D50A9D823451}" type="parTrans" cxnId="{46DC30FF-C943-4334-B2AF-7A1ECFFEDC96}">
      <dgm:prSet/>
      <dgm:spPr/>
      <dgm:t>
        <a:bodyPr/>
        <a:lstStyle/>
        <a:p>
          <a:endParaRPr lang="fr-FR"/>
        </a:p>
      </dgm:t>
    </dgm:pt>
    <dgm:pt modelId="{3340491A-CA04-46BA-82E3-857B509A5461}" type="sibTrans" cxnId="{46DC30FF-C943-4334-B2AF-7A1ECFFEDC96}">
      <dgm:prSet/>
      <dgm:spPr/>
      <dgm:t>
        <a:bodyPr/>
        <a:lstStyle/>
        <a:p>
          <a:endParaRPr lang="fr-FR"/>
        </a:p>
      </dgm:t>
    </dgm:pt>
    <dgm:pt modelId="{492BC396-0C52-422F-B514-E7DDE2B4ECC4}">
      <dgm:prSet phldrT="[Texte]"/>
      <dgm:spPr/>
      <dgm:t>
        <a:bodyPr/>
        <a:lstStyle/>
        <a:p>
          <a:r>
            <a:rPr lang="fr-FR" dirty="0" smtClean="0"/>
            <a:t>Vœux provisoires d’orientation</a:t>
          </a:r>
          <a:endParaRPr lang="fr-FR" dirty="0"/>
        </a:p>
      </dgm:t>
    </dgm:pt>
    <dgm:pt modelId="{DE39188F-00FC-4C2E-B471-4E5443D07748}" type="parTrans" cxnId="{10F3158A-04A7-4730-B208-FB2E0EEF787D}">
      <dgm:prSet/>
      <dgm:spPr/>
      <dgm:t>
        <a:bodyPr/>
        <a:lstStyle/>
        <a:p>
          <a:endParaRPr lang="fr-FR"/>
        </a:p>
      </dgm:t>
    </dgm:pt>
    <dgm:pt modelId="{18064B27-2AA1-427E-9089-0DF8514961F4}" type="sibTrans" cxnId="{10F3158A-04A7-4730-B208-FB2E0EEF787D}">
      <dgm:prSet/>
      <dgm:spPr/>
      <dgm:t>
        <a:bodyPr/>
        <a:lstStyle/>
        <a:p>
          <a:endParaRPr lang="fr-FR"/>
        </a:p>
      </dgm:t>
    </dgm:pt>
    <dgm:pt modelId="{4924AF0E-B220-4A80-83D7-A1D3FA68270D}">
      <dgm:prSet phldrT="[Texte]"/>
      <dgm:spPr/>
      <dgm:t>
        <a:bodyPr/>
        <a:lstStyle/>
        <a:p>
          <a:r>
            <a:rPr lang="fr-FR" dirty="0" smtClean="0"/>
            <a:t>CC </a:t>
          </a:r>
          <a:r>
            <a:rPr lang="fr-FR" dirty="0" smtClean="0">
              <a:sym typeface="Wingdings" panose="05000000000000000000" pitchFamily="2" charset="2"/>
            </a:rPr>
            <a:t> réponses provisoires </a:t>
          </a:r>
          <a:endParaRPr lang="fr-FR" dirty="0"/>
        </a:p>
      </dgm:t>
    </dgm:pt>
    <dgm:pt modelId="{15F3BF39-0A4D-4A23-AF28-92113C077D7D}" type="parTrans" cxnId="{2CCA8169-1993-4120-BED4-AE1417FAE4C2}">
      <dgm:prSet/>
      <dgm:spPr/>
      <dgm:t>
        <a:bodyPr/>
        <a:lstStyle/>
        <a:p>
          <a:endParaRPr lang="fr-FR"/>
        </a:p>
      </dgm:t>
    </dgm:pt>
    <dgm:pt modelId="{AEF1DA34-8CA4-411C-845F-CBE549C138F1}" type="sibTrans" cxnId="{2CCA8169-1993-4120-BED4-AE1417FAE4C2}">
      <dgm:prSet/>
      <dgm:spPr/>
      <dgm:t>
        <a:bodyPr/>
        <a:lstStyle/>
        <a:p>
          <a:endParaRPr lang="fr-FR"/>
        </a:p>
      </dgm:t>
    </dgm:pt>
    <dgm:pt modelId="{8B90C2B3-E9F2-491B-BEFA-DDC5D178A60D}">
      <dgm:prSet phldrT="[Texte]"/>
      <dgm:spPr/>
      <dgm:t>
        <a:bodyPr/>
        <a:lstStyle/>
        <a:p>
          <a:r>
            <a:rPr lang="fr-FR" dirty="0" smtClean="0"/>
            <a:t>3</a:t>
          </a:r>
          <a:r>
            <a:rPr lang="fr-FR" baseline="30000" dirty="0" smtClean="0"/>
            <a:t>ème</a:t>
          </a:r>
          <a:r>
            <a:rPr lang="fr-FR" dirty="0" smtClean="0"/>
            <a:t> trimestre</a:t>
          </a:r>
          <a:endParaRPr lang="fr-FR" dirty="0"/>
        </a:p>
      </dgm:t>
    </dgm:pt>
    <dgm:pt modelId="{4FB15186-CBC1-4DF1-8D95-AF0B91CE850C}" type="parTrans" cxnId="{CD04A724-8F5D-4BC6-9E66-BB1A864FE5FF}">
      <dgm:prSet/>
      <dgm:spPr/>
      <dgm:t>
        <a:bodyPr/>
        <a:lstStyle/>
        <a:p>
          <a:endParaRPr lang="fr-FR"/>
        </a:p>
      </dgm:t>
    </dgm:pt>
    <dgm:pt modelId="{8902DB7B-A0A3-40A8-AA31-C8F5B2EAD642}" type="sibTrans" cxnId="{CD04A724-8F5D-4BC6-9E66-BB1A864FE5FF}">
      <dgm:prSet/>
      <dgm:spPr/>
      <dgm:t>
        <a:bodyPr/>
        <a:lstStyle/>
        <a:p>
          <a:endParaRPr lang="fr-FR"/>
        </a:p>
      </dgm:t>
    </dgm:pt>
    <dgm:pt modelId="{E5253B4B-8FA4-4F6F-8548-C64E0530CC86}">
      <dgm:prSet phldrT="[Texte]"/>
      <dgm:spPr/>
      <dgm:t>
        <a:bodyPr/>
        <a:lstStyle/>
        <a:p>
          <a:pPr marL="114300" lvl="1" indent="0" defTabSz="577850">
            <a:lnSpc>
              <a:spcPct val="90000"/>
            </a:lnSpc>
            <a:spcBef>
              <a:spcPct val="0"/>
            </a:spcBef>
            <a:spcAft>
              <a:spcPct val="15000"/>
            </a:spcAft>
            <a:buNone/>
          </a:pPr>
          <a:r>
            <a:rPr lang="fr-FR" sz="1300" dirty="0" smtClean="0"/>
            <a:t>Vœux définitifs</a:t>
          </a:r>
          <a:endParaRPr lang="fr-FR" sz="1300" dirty="0"/>
        </a:p>
      </dgm:t>
    </dgm:pt>
    <dgm:pt modelId="{2A85070E-754B-4110-AA74-8E06B8401E0E}" type="parTrans" cxnId="{3CC44B9A-FB59-436F-99E5-18E1F3089E2C}">
      <dgm:prSet/>
      <dgm:spPr/>
      <dgm:t>
        <a:bodyPr/>
        <a:lstStyle/>
        <a:p>
          <a:endParaRPr lang="fr-FR"/>
        </a:p>
      </dgm:t>
    </dgm:pt>
    <dgm:pt modelId="{FB21F5C6-F725-4177-9A9D-754E0267FA3E}" type="sibTrans" cxnId="{3CC44B9A-FB59-436F-99E5-18E1F3089E2C}">
      <dgm:prSet/>
      <dgm:spPr/>
      <dgm:t>
        <a:bodyPr/>
        <a:lstStyle/>
        <a:p>
          <a:endParaRPr lang="fr-FR"/>
        </a:p>
      </dgm:t>
    </dgm:pt>
    <dgm:pt modelId="{97275D92-C095-4675-8145-B4EF67AB9E2F}">
      <dgm:prSet phldrT="[Texte]"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300" dirty="0" smtClean="0"/>
            <a:t>CC </a:t>
          </a:r>
          <a:r>
            <a:rPr lang="fr-FR" sz="1300" dirty="0" smtClean="0">
              <a:sym typeface="Wingdings" panose="05000000000000000000" pitchFamily="2" charset="2"/>
            </a:rPr>
            <a:t> validation des avis et décision du CE </a:t>
          </a:r>
          <a:r>
            <a:rPr lang="fr-FR" sz="800" dirty="0" smtClean="0">
              <a:sym typeface="Wingdings" panose="05000000000000000000" pitchFamily="2" charset="2"/>
            </a:rPr>
            <a:t>(</a:t>
          </a:r>
          <a:r>
            <a:rPr lang="fr-FR" sz="800" i="1" dirty="0" smtClean="0"/>
            <a:t>Commission d‘appel d’orientation)</a:t>
          </a:r>
        </a:p>
        <a:p>
          <a:pPr marL="114300" lvl="1" indent="0" defTabSz="577850">
            <a:lnSpc>
              <a:spcPct val="90000"/>
            </a:lnSpc>
            <a:spcBef>
              <a:spcPct val="0"/>
            </a:spcBef>
            <a:spcAft>
              <a:spcPct val="15000"/>
            </a:spcAft>
            <a:buNone/>
          </a:pPr>
          <a:endParaRPr lang="fr-FR" sz="1300" dirty="0"/>
        </a:p>
      </dgm:t>
    </dgm:pt>
    <dgm:pt modelId="{3B5048B0-CD30-42A1-9A82-05AE8EA0387D}" type="parTrans" cxnId="{45992165-9F3A-4653-ABC8-3E739B74C2B7}">
      <dgm:prSet/>
      <dgm:spPr/>
      <dgm:t>
        <a:bodyPr/>
        <a:lstStyle/>
        <a:p>
          <a:endParaRPr lang="fr-FR"/>
        </a:p>
      </dgm:t>
    </dgm:pt>
    <dgm:pt modelId="{E0FD1132-BB73-4368-925C-39FCC4CE2174}" type="sibTrans" cxnId="{45992165-9F3A-4653-ABC8-3E739B74C2B7}">
      <dgm:prSet/>
      <dgm:spPr/>
      <dgm:t>
        <a:bodyPr/>
        <a:lstStyle/>
        <a:p>
          <a:endParaRPr lang="fr-FR"/>
        </a:p>
      </dgm:t>
    </dgm:pt>
    <dgm:pt modelId="{EBA6A860-2F22-46CD-AF2E-24B0A2866C59}">
      <dgm:prSet phldrT="[Texte]"/>
      <dgm:spPr/>
      <dgm:t>
        <a:bodyPr/>
        <a:lstStyle/>
        <a:p>
          <a:pPr marL="114300" lvl="1" indent="0" defTabSz="577850">
            <a:lnSpc>
              <a:spcPct val="90000"/>
            </a:lnSpc>
            <a:spcBef>
              <a:spcPct val="0"/>
            </a:spcBef>
            <a:spcAft>
              <a:spcPct val="15000"/>
            </a:spcAft>
            <a:buNone/>
          </a:pPr>
          <a:endParaRPr lang="fr-FR" sz="1300" i="1" dirty="0"/>
        </a:p>
      </dgm:t>
    </dgm:pt>
    <dgm:pt modelId="{0B674A6B-723A-4686-B496-E3D24129210D}" type="parTrans" cxnId="{0295D4F5-416A-4DA7-B726-4DBE9F1B4A46}">
      <dgm:prSet/>
      <dgm:spPr/>
      <dgm:t>
        <a:bodyPr/>
        <a:lstStyle/>
        <a:p>
          <a:endParaRPr lang="fr-FR"/>
        </a:p>
      </dgm:t>
    </dgm:pt>
    <dgm:pt modelId="{D3BE3498-1C46-4693-85DE-862452A7828B}" type="sibTrans" cxnId="{0295D4F5-416A-4DA7-B726-4DBE9F1B4A46}">
      <dgm:prSet/>
      <dgm:spPr/>
      <dgm:t>
        <a:bodyPr/>
        <a:lstStyle/>
        <a:p>
          <a:endParaRPr lang="fr-FR"/>
        </a:p>
      </dgm:t>
    </dgm:pt>
    <dgm:pt modelId="{14ECCC2E-DB99-43E4-80AF-33AAB71839DE}">
      <dgm:prSet phldrT="[Texte]"/>
      <dgm:spPr/>
      <dgm:t>
        <a:bodyPr/>
        <a:lstStyle/>
        <a:p>
          <a:pPr marL="114300" lvl="1" indent="0" defTabSz="577850">
            <a:lnSpc>
              <a:spcPct val="90000"/>
            </a:lnSpc>
            <a:spcBef>
              <a:spcPct val="0"/>
            </a:spcBef>
            <a:spcAft>
              <a:spcPct val="15000"/>
            </a:spcAft>
            <a:buNone/>
          </a:pPr>
          <a:r>
            <a:rPr lang="fr-FR" sz="1300" dirty="0" smtClean="0"/>
            <a:t>Affectation &amp; inscription</a:t>
          </a:r>
          <a:endParaRPr lang="fr-FR" sz="1300" dirty="0"/>
        </a:p>
      </dgm:t>
    </dgm:pt>
    <dgm:pt modelId="{F3558421-61B7-4411-A636-0A58C47785BD}" type="parTrans" cxnId="{D87956F2-2167-4EAD-9DBF-F38751D14EC8}">
      <dgm:prSet/>
      <dgm:spPr/>
      <dgm:t>
        <a:bodyPr/>
        <a:lstStyle/>
        <a:p>
          <a:endParaRPr lang="fr-FR"/>
        </a:p>
      </dgm:t>
    </dgm:pt>
    <dgm:pt modelId="{748CA4CD-FD35-4F19-8512-441E4E1E70E7}" type="sibTrans" cxnId="{D87956F2-2167-4EAD-9DBF-F38751D14EC8}">
      <dgm:prSet/>
      <dgm:spPr/>
      <dgm:t>
        <a:bodyPr/>
        <a:lstStyle/>
        <a:p>
          <a:endParaRPr lang="fr-FR"/>
        </a:p>
      </dgm:t>
    </dgm:pt>
    <dgm:pt modelId="{6E747DF9-B6C4-41E7-AB36-55125C8D2C97}" type="pres">
      <dgm:prSet presAssocID="{DD07AF92-15C2-453B-A915-13D10B4A4456}" presName="linearFlow" presStyleCnt="0">
        <dgm:presLayoutVars>
          <dgm:dir/>
          <dgm:animLvl val="lvl"/>
          <dgm:resizeHandles/>
        </dgm:presLayoutVars>
      </dgm:prSet>
      <dgm:spPr/>
      <dgm:t>
        <a:bodyPr/>
        <a:lstStyle/>
        <a:p>
          <a:endParaRPr lang="fr-FR"/>
        </a:p>
      </dgm:t>
    </dgm:pt>
    <dgm:pt modelId="{33486329-C873-44C5-B2AA-1F8298AA5054}" type="pres">
      <dgm:prSet presAssocID="{99307EE4-F412-44AE-B23C-ADDB53C4F3E9}" presName="compositeNode" presStyleCnt="0">
        <dgm:presLayoutVars>
          <dgm:bulletEnabled val="1"/>
        </dgm:presLayoutVars>
      </dgm:prSet>
      <dgm:spPr/>
    </dgm:pt>
    <dgm:pt modelId="{FFBFFF81-963B-46EB-AF67-7CFA939773D8}" type="pres">
      <dgm:prSet presAssocID="{99307EE4-F412-44AE-B23C-ADDB53C4F3E9}" presName="image" presStyleLbl="fgImgPlace1" presStyleIdx="0" presStyleCnt="3"/>
      <dgm:spPr>
        <a:blipFill>
          <a:blip xmlns:r="http://schemas.openxmlformats.org/officeDocument/2006/relationships" r:embed="rId1">
            <a:duotone>
              <a:prstClr val="black"/>
              <a:schemeClr val="accent1">
                <a:tint val="45000"/>
                <a:satMod val="400000"/>
              </a:schemeClr>
            </a:duotone>
            <a:extLst>
              <a:ext uri="{BEBA8EAE-BF5A-486C-A8C5-ECC9F3942E4B}">
                <a14:imgProps xmlns:a14="http://schemas.microsoft.com/office/drawing/2010/main">
                  <a14:imgLayer r:embed="rId2">
                    <a14:imgEffect>
                      <a14:colorTemperature colorTemp="11200"/>
                    </a14:imgEffect>
                  </a14:imgLayer>
                </a14:imgProps>
              </a:ext>
              <a:ext uri="{28A0092B-C50C-407E-A947-70E740481C1C}">
                <a14:useLocalDpi xmlns:a14="http://schemas.microsoft.com/office/drawing/2010/main" val="0"/>
              </a:ext>
            </a:extLst>
          </a:blip>
          <a:srcRect/>
          <a:stretch>
            <a:fillRect l="-21000" r="-21000"/>
          </a:stretch>
        </a:blipFill>
      </dgm:spPr>
    </dgm:pt>
    <dgm:pt modelId="{5C12CD25-C8AE-41DC-8EBF-97EE9D05F0C3}" type="pres">
      <dgm:prSet presAssocID="{99307EE4-F412-44AE-B23C-ADDB53C4F3E9}" presName="childNode" presStyleLbl="node1" presStyleIdx="0" presStyleCnt="3">
        <dgm:presLayoutVars>
          <dgm:bulletEnabled val="1"/>
        </dgm:presLayoutVars>
      </dgm:prSet>
      <dgm:spPr/>
      <dgm:t>
        <a:bodyPr/>
        <a:lstStyle/>
        <a:p>
          <a:endParaRPr lang="fr-FR"/>
        </a:p>
      </dgm:t>
    </dgm:pt>
    <dgm:pt modelId="{E6E24457-EFA7-4C5F-B8BE-3192F9BEB02E}" type="pres">
      <dgm:prSet presAssocID="{99307EE4-F412-44AE-B23C-ADDB53C4F3E9}" presName="parentNode" presStyleLbl="revTx" presStyleIdx="0" presStyleCnt="3">
        <dgm:presLayoutVars>
          <dgm:chMax val="0"/>
          <dgm:bulletEnabled val="1"/>
        </dgm:presLayoutVars>
      </dgm:prSet>
      <dgm:spPr/>
      <dgm:t>
        <a:bodyPr/>
        <a:lstStyle/>
        <a:p>
          <a:endParaRPr lang="fr-FR"/>
        </a:p>
      </dgm:t>
    </dgm:pt>
    <dgm:pt modelId="{446648FD-9896-481F-8168-435BDFD14C47}" type="pres">
      <dgm:prSet presAssocID="{F42583A9-D193-47D2-B0BA-8B5205B10C6C}" presName="sibTrans" presStyleCnt="0"/>
      <dgm:spPr/>
    </dgm:pt>
    <dgm:pt modelId="{3A6CB1FE-2C54-4F54-9D02-F17B40C0F756}" type="pres">
      <dgm:prSet presAssocID="{145F8554-FCBB-46C9-A8D4-9DE15EDB4D07}" presName="compositeNode" presStyleCnt="0">
        <dgm:presLayoutVars>
          <dgm:bulletEnabled val="1"/>
        </dgm:presLayoutVars>
      </dgm:prSet>
      <dgm:spPr/>
    </dgm:pt>
    <dgm:pt modelId="{4B23B4B6-D702-488A-A757-95DABA247D6E}" type="pres">
      <dgm:prSet presAssocID="{145F8554-FCBB-46C9-A8D4-9DE15EDB4D07}" presName="image" presStyleLbl="fgImgPlace1" presStyleIdx="1" presStyleCnt="3"/>
      <dgm:spPr>
        <a:blipFill>
          <a:blip xmlns:r="http://schemas.openxmlformats.org/officeDocument/2006/relationships"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l="-4000" r="-4000"/>
          </a:stretch>
        </a:blipFill>
      </dgm:spPr>
    </dgm:pt>
    <dgm:pt modelId="{C493D364-1D93-404C-8377-BA9050EAF5E9}" type="pres">
      <dgm:prSet presAssocID="{145F8554-FCBB-46C9-A8D4-9DE15EDB4D07}" presName="childNode" presStyleLbl="node1" presStyleIdx="1" presStyleCnt="3">
        <dgm:presLayoutVars>
          <dgm:bulletEnabled val="1"/>
        </dgm:presLayoutVars>
      </dgm:prSet>
      <dgm:spPr/>
      <dgm:t>
        <a:bodyPr/>
        <a:lstStyle/>
        <a:p>
          <a:endParaRPr lang="fr-FR"/>
        </a:p>
      </dgm:t>
    </dgm:pt>
    <dgm:pt modelId="{EF6010AA-992F-4597-ABF6-76C7E4F4AF1C}" type="pres">
      <dgm:prSet presAssocID="{145F8554-FCBB-46C9-A8D4-9DE15EDB4D07}" presName="parentNode" presStyleLbl="revTx" presStyleIdx="1" presStyleCnt="3">
        <dgm:presLayoutVars>
          <dgm:chMax val="0"/>
          <dgm:bulletEnabled val="1"/>
        </dgm:presLayoutVars>
      </dgm:prSet>
      <dgm:spPr/>
      <dgm:t>
        <a:bodyPr/>
        <a:lstStyle/>
        <a:p>
          <a:endParaRPr lang="fr-FR"/>
        </a:p>
      </dgm:t>
    </dgm:pt>
    <dgm:pt modelId="{06AB6419-4AE8-4A0C-89CB-7296633EAD82}" type="pres">
      <dgm:prSet presAssocID="{3340491A-CA04-46BA-82E3-857B509A5461}" presName="sibTrans" presStyleCnt="0"/>
      <dgm:spPr/>
    </dgm:pt>
    <dgm:pt modelId="{C333DDFA-C3DF-4089-8BD7-2C2A0ED0C523}" type="pres">
      <dgm:prSet presAssocID="{8B90C2B3-E9F2-491B-BEFA-DDC5D178A60D}" presName="compositeNode" presStyleCnt="0">
        <dgm:presLayoutVars>
          <dgm:bulletEnabled val="1"/>
        </dgm:presLayoutVars>
      </dgm:prSet>
      <dgm:spPr/>
    </dgm:pt>
    <dgm:pt modelId="{1860C6DA-70DA-47C8-9B32-E38EC5370C8E}" type="pres">
      <dgm:prSet presAssocID="{8B90C2B3-E9F2-491B-BEFA-DDC5D178A60D}" presName="image" presStyleLbl="fgImgPlace1" presStyleIdx="2" presStyleCnt="3"/>
      <dgm:spPr>
        <a:blipFill>
          <a:blip xmlns:r="http://schemas.openxmlformats.org/officeDocument/2006/relationships" r:embed="rId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a:blipFill>
      </dgm:spPr>
    </dgm:pt>
    <dgm:pt modelId="{CBC85D75-D2AB-4AB5-810D-26080AAA3C4D}" type="pres">
      <dgm:prSet presAssocID="{8B90C2B3-E9F2-491B-BEFA-DDC5D178A60D}" presName="childNode" presStyleLbl="node1" presStyleIdx="2" presStyleCnt="3">
        <dgm:presLayoutVars>
          <dgm:bulletEnabled val="1"/>
        </dgm:presLayoutVars>
      </dgm:prSet>
      <dgm:spPr/>
      <dgm:t>
        <a:bodyPr/>
        <a:lstStyle/>
        <a:p>
          <a:endParaRPr lang="fr-FR"/>
        </a:p>
      </dgm:t>
    </dgm:pt>
    <dgm:pt modelId="{EFF153E4-F369-4270-B914-72F2589CB39B}" type="pres">
      <dgm:prSet presAssocID="{8B90C2B3-E9F2-491B-BEFA-DDC5D178A60D}" presName="parentNode" presStyleLbl="revTx" presStyleIdx="2" presStyleCnt="3">
        <dgm:presLayoutVars>
          <dgm:chMax val="0"/>
          <dgm:bulletEnabled val="1"/>
        </dgm:presLayoutVars>
      </dgm:prSet>
      <dgm:spPr/>
      <dgm:t>
        <a:bodyPr/>
        <a:lstStyle/>
        <a:p>
          <a:endParaRPr lang="fr-FR"/>
        </a:p>
      </dgm:t>
    </dgm:pt>
  </dgm:ptLst>
  <dgm:cxnLst>
    <dgm:cxn modelId="{2CCA8169-1993-4120-BED4-AE1417FAE4C2}" srcId="{145F8554-FCBB-46C9-A8D4-9DE15EDB4D07}" destId="{4924AF0E-B220-4A80-83D7-A1D3FA68270D}" srcOrd="1" destOrd="0" parTransId="{15F3BF39-0A4D-4A23-AF28-92113C077D7D}" sibTransId="{AEF1DA34-8CA4-411C-845F-CBE549C138F1}"/>
    <dgm:cxn modelId="{28A5C8EB-23C4-4C28-935C-77E624BDF629}" type="presOf" srcId="{145F8554-FCBB-46C9-A8D4-9DE15EDB4D07}" destId="{EF6010AA-992F-4597-ABF6-76C7E4F4AF1C}" srcOrd="0" destOrd="0" presId="urn:microsoft.com/office/officeart/2005/8/layout/hList2"/>
    <dgm:cxn modelId="{989AC60A-AC7D-4D3D-8AF7-6635CDD52A7C}" srcId="{99307EE4-F412-44AE-B23C-ADDB53C4F3E9}" destId="{FB68DBEE-C944-44BD-9777-A081A3129789}" srcOrd="1" destOrd="0" parTransId="{6645CD13-5D83-4915-8CA4-1E5202CB4AC0}" sibTransId="{ADD852BF-3B4D-45C0-8731-8CC3C8E201E6}"/>
    <dgm:cxn modelId="{46DC30FF-C943-4334-B2AF-7A1ECFFEDC96}" srcId="{DD07AF92-15C2-453B-A915-13D10B4A4456}" destId="{145F8554-FCBB-46C9-A8D4-9DE15EDB4D07}" srcOrd="1" destOrd="0" parTransId="{B5539936-579A-44BC-8486-D50A9D823451}" sibTransId="{3340491A-CA04-46BA-82E3-857B509A5461}"/>
    <dgm:cxn modelId="{3CC44B9A-FB59-436F-99E5-18E1F3089E2C}" srcId="{8B90C2B3-E9F2-491B-BEFA-DDC5D178A60D}" destId="{E5253B4B-8FA4-4F6F-8548-C64E0530CC86}" srcOrd="0" destOrd="0" parTransId="{2A85070E-754B-4110-AA74-8E06B8401E0E}" sibTransId="{FB21F5C6-F725-4177-9A9D-754E0267FA3E}"/>
    <dgm:cxn modelId="{45992165-9F3A-4653-ABC8-3E739B74C2B7}" srcId="{8B90C2B3-E9F2-491B-BEFA-DDC5D178A60D}" destId="{97275D92-C095-4675-8145-B4EF67AB9E2F}" srcOrd="1" destOrd="0" parTransId="{3B5048B0-CD30-42A1-9A82-05AE8EA0387D}" sibTransId="{E0FD1132-BB73-4368-925C-39FCC4CE2174}"/>
    <dgm:cxn modelId="{8EDB73F2-CC7C-49E9-A8C3-D2E614C56591}" srcId="{99307EE4-F412-44AE-B23C-ADDB53C4F3E9}" destId="{DA0D8C81-4F31-48EF-AD12-A748D2C8CA85}" srcOrd="0" destOrd="0" parTransId="{3889E438-C0E7-4E9B-BCAC-8C90F1BDF0FF}" sibTransId="{7A760439-5580-46A9-8797-0F961FC9D538}"/>
    <dgm:cxn modelId="{CD04A724-8F5D-4BC6-9E66-BB1A864FE5FF}" srcId="{DD07AF92-15C2-453B-A915-13D10B4A4456}" destId="{8B90C2B3-E9F2-491B-BEFA-DDC5D178A60D}" srcOrd="2" destOrd="0" parTransId="{4FB15186-CBC1-4DF1-8D95-AF0B91CE850C}" sibTransId="{8902DB7B-A0A3-40A8-AA31-C8F5B2EAD642}"/>
    <dgm:cxn modelId="{BDA04170-DBDC-4574-B2BE-6D9903C8B46E}" type="presOf" srcId="{4924AF0E-B220-4A80-83D7-A1D3FA68270D}" destId="{C493D364-1D93-404C-8377-BA9050EAF5E9}" srcOrd="0" destOrd="1" presId="urn:microsoft.com/office/officeart/2005/8/layout/hList2"/>
    <dgm:cxn modelId="{0295D4F5-416A-4DA7-B726-4DBE9F1B4A46}" srcId="{8B90C2B3-E9F2-491B-BEFA-DDC5D178A60D}" destId="{EBA6A860-2F22-46CD-AF2E-24B0A2866C59}" srcOrd="3" destOrd="0" parTransId="{0B674A6B-723A-4686-B496-E3D24129210D}" sibTransId="{D3BE3498-1C46-4693-85DE-862452A7828B}"/>
    <dgm:cxn modelId="{18DE907B-9913-4421-AE98-E94F5E42A9A1}" type="presOf" srcId="{FB68DBEE-C944-44BD-9777-A081A3129789}" destId="{5C12CD25-C8AE-41DC-8EBF-97EE9D05F0C3}" srcOrd="0" destOrd="1" presId="urn:microsoft.com/office/officeart/2005/8/layout/hList2"/>
    <dgm:cxn modelId="{F95F4228-4DD8-443C-B0E2-2CEE6FD4C61E}" type="presOf" srcId="{DD07AF92-15C2-453B-A915-13D10B4A4456}" destId="{6E747DF9-B6C4-41E7-AB36-55125C8D2C97}" srcOrd="0" destOrd="0" presId="urn:microsoft.com/office/officeart/2005/8/layout/hList2"/>
    <dgm:cxn modelId="{8462098D-6905-4653-B21B-35B3ABFA6FD8}" type="presOf" srcId="{DA0D8C81-4F31-48EF-AD12-A748D2C8CA85}" destId="{5C12CD25-C8AE-41DC-8EBF-97EE9D05F0C3}" srcOrd="0" destOrd="0" presId="urn:microsoft.com/office/officeart/2005/8/layout/hList2"/>
    <dgm:cxn modelId="{2499776D-F648-45A7-9A79-4FAD23C2744A}" srcId="{DD07AF92-15C2-453B-A915-13D10B4A4456}" destId="{99307EE4-F412-44AE-B23C-ADDB53C4F3E9}" srcOrd="0" destOrd="0" parTransId="{F8352746-42C7-40BE-A5DE-63E4C2A5BA91}" sibTransId="{F42583A9-D193-47D2-B0BA-8B5205B10C6C}"/>
    <dgm:cxn modelId="{88662A8F-5AEF-4E3F-AA21-2C4D4353E962}" type="presOf" srcId="{492BC396-0C52-422F-B514-E7DDE2B4ECC4}" destId="{C493D364-1D93-404C-8377-BA9050EAF5E9}" srcOrd="0" destOrd="0" presId="urn:microsoft.com/office/officeart/2005/8/layout/hList2"/>
    <dgm:cxn modelId="{BE9BB47F-EECE-4940-A4CC-1F95EB7F348D}" type="presOf" srcId="{14ECCC2E-DB99-43E4-80AF-33AAB71839DE}" destId="{CBC85D75-D2AB-4AB5-810D-26080AAA3C4D}" srcOrd="0" destOrd="2" presId="urn:microsoft.com/office/officeart/2005/8/layout/hList2"/>
    <dgm:cxn modelId="{6CA4B629-458E-49CA-8BD6-0451FED204F7}" type="presOf" srcId="{EBA6A860-2F22-46CD-AF2E-24B0A2866C59}" destId="{CBC85D75-D2AB-4AB5-810D-26080AAA3C4D}" srcOrd="0" destOrd="3" presId="urn:microsoft.com/office/officeart/2005/8/layout/hList2"/>
    <dgm:cxn modelId="{D87956F2-2167-4EAD-9DBF-F38751D14EC8}" srcId="{8B90C2B3-E9F2-491B-BEFA-DDC5D178A60D}" destId="{14ECCC2E-DB99-43E4-80AF-33AAB71839DE}" srcOrd="2" destOrd="0" parTransId="{F3558421-61B7-4411-A636-0A58C47785BD}" sibTransId="{748CA4CD-FD35-4F19-8512-441E4E1E70E7}"/>
    <dgm:cxn modelId="{EC65FED9-C03C-4BFA-8552-7929901D10B6}" type="presOf" srcId="{E5253B4B-8FA4-4F6F-8548-C64E0530CC86}" destId="{CBC85D75-D2AB-4AB5-810D-26080AAA3C4D}" srcOrd="0" destOrd="0" presId="urn:microsoft.com/office/officeart/2005/8/layout/hList2"/>
    <dgm:cxn modelId="{10F3158A-04A7-4730-B208-FB2E0EEF787D}" srcId="{145F8554-FCBB-46C9-A8D4-9DE15EDB4D07}" destId="{492BC396-0C52-422F-B514-E7DDE2B4ECC4}" srcOrd="0" destOrd="0" parTransId="{DE39188F-00FC-4C2E-B471-4E5443D07748}" sibTransId="{18064B27-2AA1-427E-9089-0DF8514961F4}"/>
    <dgm:cxn modelId="{A7E4FDEE-F80F-4C6A-AF37-20E0CDC46C1E}" type="presOf" srcId="{8B90C2B3-E9F2-491B-BEFA-DDC5D178A60D}" destId="{EFF153E4-F369-4270-B914-72F2589CB39B}" srcOrd="0" destOrd="0" presId="urn:microsoft.com/office/officeart/2005/8/layout/hList2"/>
    <dgm:cxn modelId="{FBC8DF3C-F07D-4059-8A45-EE6D18D7EB10}" type="presOf" srcId="{97275D92-C095-4675-8145-B4EF67AB9E2F}" destId="{CBC85D75-D2AB-4AB5-810D-26080AAA3C4D}" srcOrd="0" destOrd="1" presId="urn:microsoft.com/office/officeart/2005/8/layout/hList2"/>
    <dgm:cxn modelId="{C76418A2-32BE-4952-BFC8-1F6B5A9A5C0F}" type="presOf" srcId="{99307EE4-F412-44AE-B23C-ADDB53C4F3E9}" destId="{E6E24457-EFA7-4C5F-B8BE-3192F9BEB02E}" srcOrd="0" destOrd="0" presId="urn:microsoft.com/office/officeart/2005/8/layout/hList2"/>
    <dgm:cxn modelId="{6EC689E5-A40B-4F3F-B38B-6125327E3C4B}" type="presParOf" srcId="{6E747DF9-B6C4-41E7-AB36-55125C8D2C97}" destId="{33486329-C873-44C5-B2AA-1F8298AA5054}" srcOrd="0" destOrd="0" presId="urn:microsoft.com/office/officeart/2005/8/layout/hList2"/>
    <dgm:cxn modelId="{9C962B63-8A18-46F5-B70E-297B6498BE67}" type="presParOf" srcId="{33486329-C873-44C5-B2AA-1F8298AA5054}" destId="{FFBFFF81-963B-46EB-AF67-7CFA939773D8}" srcOrd="0" destOrd="0" presId="urn:microsoft.com/office/officeart/2005/8/layout/hList2"/>
    <dgm:cxn modelId="{BC55EFD2-80ED-4EB3-A3CC-0C069A40689C}" type="presParOf" srcId="{33486329-C873-44C5-B2AA-1F8298AA5054}" destId="{5C12CD25-C8AE-41DC-8EBF-97EE9D05F0C3}" srcOrd="1" destOrd="0" presId="urn:microsoft.com/office/officeart/2005/8/layout/hList2"/>
    <dgm:cxn modelId="{DC7F503B-4AE4-4C9B-AC38-1FBB76ACF656}" type="presParOf" srcId="{33486329-C873-44C5-B2AA-1F8298AA5054}" destId="{E6E24457-EFA7-4C5F-B8BE-3192F9BEB02E}" srcOrd="2" destOrd="0" presId="urn:microsoft.com/office/officeart/2005/8/layout/hList2"/>
    <dgm:cxn modelId="{86765B35-C2B0-4742-88B1-A0CEDC7E9B50}" type="presParOf" srcId="{6E747DF9-B6C4-41E7-AB36-55125C8D2C97}" destId="{446648FD-9896-481F-8168-435BDFD14C47}" srcOrd="1" destOrd="0" presId="urn:microsoft.com/office/officeart/2005/8/layout/hList2"/>
    <dgm:cxn modelId="{1A316F11-0C82-4EF9-B114-71D33ADB204C}" type="presParOf" srcId="{6E747DF9-B6C4-41E7-AB36-55125C8D2C97}" destId="{3A6CB1FE-2C54-4F54-9D02-F17B40C0F756}" srcOrd="2" destOrd="0" presId="urn:microsoft.com/office/officeart/2005/8/layout/hList2"/>
    <dgm:cxn modelId="{69101322-198B-45C9-A3CD-05C29137A60C}" type="presParOf" srcId="{3A6CB1FE-2C54-4F54-9D02-F17B40C0F756}" destId="{4B23B4B6-D702-488A-A757-95DABA247D6E}" srcOrd="0" destOrd="0" presId="urn:microsoft.com/office/officeart/2005/8/layout/hList2"/>
    <dgm:cxn modelId="{0B45825C-9D7A-49A9-A353-FAD68D5CD4FB}" type="presParOf" srcId="{3A6CB1FE-2C54-4F54-9D02-F17B40C0F756}" destId="{C493D364-1D93-404C-8377-BA9050EAF5E9}" srcOrd="1" destOrd="0" presId="urn:microsoft.com/office/officeart/2005/8/layout/hList2"/>
    <dgm:cxn modelId="{514688CC-1AC0-4CDF-A3D3-D2DE33356275}" type="presParOf" srcId="{3A6CB1FE-2C54-4F54-9D02-F17B40C0F756}" destId="{EF6010AA-992F-4597-ABF6-76C7E4F4AF1C}" srcOrd="2" destOrd="0" presId="urn:microsoft.com/office/officeart/2005/8/layout/hList2"/>
    <dgm:cxn modelId="{2F9AFD36-E036-4F01-A3A1-9A496062FE8B}" type="presParOf" srcId="{6E747DF9-B6C4-41E7-AB36-55125C8D2C97}" destId="{06AB6419-4AE8-4A0C-89CB-7296633EAD82}" srcOrd="3" destOrd="0" presId="urn:microsoft.com/office/officeart/2005/8/layout/hList2"/>
    <dgm:cxn modelId="{8FC88461-328A-48A2-AEF5-6A697C0C44DD}" type="presParOf" srcId="{6E747DF9-B6C4-41E7-AB36-55125C8D2C97}" destId="{C333DDFA-C3DF-4089-8BD7-2C2A0ED0C523}" srcOrd="4" destOrd="0" presId="urn:microsoft.com/office/officeart/2005/8/layout/hList2"/>
    <dgm:cxn modelId="{6B078EF3-FCDD-4987-81CE-7038D4DD7570}" type="presParOf" srcId="{C333DDFA-C3DF-4089-8BD7-2C2A0ED0C523}" destId="{1860C6DA-70DA-47C8-9B32-E38EC5370C8E}" srcOrd="0" destOrd="0" presId="urn:microsoft.com/office/officeart/2005/8/layout/hList2"/>
    <dgm:cxn modelId="{2FEDF479-27D9-4FEF-9FEF-AAB4F542B078}" type="presParOf" srcId="{C333DDFA-C3DF-4089-8BD7-2C2A0ED0C523}" destId="{CBC85D75-D2AB-4AB5-810D-26080AAA3C4D}" srcOrd="1" destOrd="0" presId="urn:microsoft.com/office/officeart/2005/8/layout/hList2"/>
    <dgm:cxn modelId="{D419518F-B338-4B46-B3B0-8F85EF680EF1}" type="presParOf" srcId="{C333DDFA-C3DF-4089-8BD7-2C2A0ED0C523}" destId="{EFF153E4-F369-4270-B914-72F2589CB39B}"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81015-75E4-4A48-AE16-E2DB9FB5BB60}">
      <dsp:nvSpPr>
        <dsp:cNvPr id="0" name=""/>
        <dsp:cNvSpPr/>
      </dsp:nvSpPr>
      <dsp:spPr>
        <a:xfrm>
          <a:off x="621068" y="0"/>
          <a:ext cx="7038782" cy="2592288"/>
        </a:xfrm>
        <a:prstGeom prst="right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4F509DC6-9FC1-4762-A0F4-D85E99482376}">
      <dsp:nvSpPr>
        <dsp:cNvPr id="0" name=""/>
        <dsp:cNvSpPr/>
      </dsp:nvSpPr>
      <dsp:spPr>
        <a:xfrm>
          <a:off x="280613" y="777686"/>
          <a:ext cx="2484276" cy="1036915"/>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Module1</a:t>
          </a:r>
        </a:p>
        <a:p>
          <a:pPr lvl="0" algn="ctr" defTabSz="577850">
            <a:lnSpc>
              <a:spcPct val="90000"/>
            </a:lnSpc>
            <a:spcBef>
              <a:spcPct val="0"/>
            </a:spcBef>
            <a:spcAft>
              <a:spcPct val="35000"/>
            </a:spcAft>
          </a:pPr>
          <a:r>
            <a:rPr lang="fr-FR" sz="1300" kern="1200" dirty="0" smtClean="0"/>
            <a:t>Accompagner le parcours d’orientation </a:t>
          </a:r>
          <a:endParaRPr lang="fr-FR" sz="1300" kern="1200" dirty="0"/>
        </a:p>
      </dsp:txBody>
      <dsp:txXfrm>
        <a:off x="331231" y="828304"/>
        <a:ext cx="2383040" cy="935679"/>
      </dsp:txXfrm>
    </dsp:sp>
    <dsp:sp modelId="{94344E6E-93CD-4EFC-A56E-085B77D95F8A}">
      <dsp:nvSpPr>
        <dsp:cNvPr id="0" name=""/>
        <dsp:cNvSpPr/>
      </dsp:nvSpPr>
      <dsp:spPr>
        <a:xfrm>
          <a:off x="2898321" y="777686"/>
          <a:ext cx="2484276" cy="1036915"/>
        </a:xfrm>
        <a:prstGeom prst="roundRect">
          <a:avLst/>
        </a:prstGeom>
        <a:gradFill rotWithShape="0">
          <a:gsLst>
            <a:gs pos="0">
              <a:schemeClr val="accent2">
                <a:hueOff val="-5696468"/>
                <a:satOff val="26831"/>
                <a:lumOff val="12941"/>
                <a:alphaOff val="0"/>
                <a:shade val="51000"/>
                <a:satMod val="130000"/>
              </a:schemeClr>
            </a:gs>
            <a:gs pos="80000">
              <a:schemeClr val="accent2">
                <a:hueOff val="-5696468"/>
                <a:satOff val="26831"/>
                <a:lumOff val="12941"/>
                <a:alphaOff val="0"/>
                <a:shade val="93000"/>
                <a:satMod val="130000"/>
              </a:schemeClr>
            </a:gs>
            <a:gs pos="100000">
              <a:schemeClr val="accent2">
                <a:hueOff val="-5696468"/>
                <a:satOff val="26831"/>
                <a:lumOff val="1294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Module2</a:t>
          </a:r>
        </a:p>
        <a:p>
          <a:pPr lvl="0" algn="ctr" defTabSz="577850">
            <a:lnSpc>
              <a:spcPct val="90000"/>
            </a:lnSpc>
            <a:spcBef>
              <a:spcPct val="0"/>
            </a:spcBef>
            <a:spcAft>
              <a:spcPct val="35000"/>
            </a:spcAft>
          </a:pPr>
          <a:r>
            <a:rPr lang="fr-FR" sz="1300" kern="1200" dirty="0" smtClean="0"/>
            <a:t>Les ressources à l’appui de l’accompagnement</a:t>
          </a:r>
          <a:endParaRPr lang="fr-FR" sz="1300" kern="1200" dirty="0"/>
        </a:p>
      </dsp:txBody>
      <dsp:txXfrm>
        <a:off x="2948939" y="828304"/>
        <a:ext cx="2383040" cy="935679"/>
      </dsp:txXfrm>
    </dsp:sp>
    <dsp:sp modelId="{6B5B05D8-1320-4E5B-BA23-C8BAC2C7009B}">
      <dsp:nvSpPr>
        <dsp:cNvPr id="0" name=""/>
        <dsp:cNvSpPr/>
      </dsp:nvSpPr>
      <dsp:spPr>
        <a:xfrm>
          <a:off x="5516030" y="777686"/>
          <a:ext cx="2484276" cy="1036915"/>
        </a:xfrm>
        <a:prstGeom prst="roundRect">
          <a:avLst/>
        </a:prstGeom>
        <a:solidFill>
          <a:srgbClr val="00462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Module3</a:t>
          </a:r>
        </a:p>
        <a:p>
          <a:pPr lvl="0" algn="ctr" defTabSz="577850">
            <a:lnSpc>
              <a:spcPct val="90000"/>
            </a:lnSpc>
            <a:spcBef>
              <a:spcPct val="0"/>
            </a:spcBef>
            <a:spcAft>
              <a:spcPct val="35000"/>
            </a:spcAft>
          </a:pPr>
          <a:r>
            <a:rPr lang="fr-FR" sz="1300" kern="1200" dirty="0" smtClean="0"/>
            <a:t>Des outils pour connaitre et faire connaitre l’aventure du vivant </a:t>
          </a:r>
          <a:endParaRPr lang="fr-FR" sz="1300" kern="1200" dirty="0"/>
        </a:p>
      </dsp:txBody>
      <dsp:txXfrm>
        <a:off x="5566648" y="828304"/>
        <a:ext cx="2383040" cy="9356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E24457-EFA7-4C5F-B8BE-3192F9BEB02E}">
      <dsp:nvSpPr>
        <dsp:cNvPr id="0" name=""/>
        <dsp:cNvSpPr/>
      </dsp:nvSpPr>
      <dsp:spPr>
        <a:xfrm rot="16200000">
          <a:off x="-1400846"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fr-FR" sz="2100" kern="1200" dirty="0" smtClean="0"/>
            <a:t>1</a:t>
          </a:r>
          <a:r>
            <a:rPr lang="fr-FR" sz="2100" kern="1200" baseline="30000" dirty="0" smtClean="0"/>
            <a:t>er</a:t>
          </a:r>
          <a:r>
            <a:rPr lang="fr-FR" sz="2100" kern="1200" dirty="0" smtClean="0"/>
            <a:t> trimestre</a:t>
          </a:r>
          <a:endParaRPr lang="fr-FR" sz="2100" kern="1200" dirty="0"/>
        </a:p>
      </dsp:txBody>
      <dsp:txXfrm>
        <a:off x="-1400846" y="2079073"/>
        <a:ext cx="3169919" cy="294208"/>
      </dsp:txXfrm>
    </dsp:sp>
    <dsp:sp modelId="{5C12CD25-C8AE-41DC-8EBF-97EE9D05F0C3}">
      <dsp:nvSpPr>
        <dsp:cNvPr id="0" name=""/>
        <dsp:cNvSpPr/>
      </dsp:nvSpPr>
      <dsp:spPr>
        <a:xfrm>
          <a:off x="331217" y="641217"/>
          <a:ext cx="1465468" cy="3169919"/>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259475" rIns="120904" bIns="120904" numCol="1" spcCol="1270" anchor="t" anchorCtr="0">
          <a:noAutofit/>
        </a:bodyPr>
        <a:lstStyle/>
        <a:p>
          <a:pPr marL="114300" lvl="1" indent="-114300" algn="l" defTabSz="577850">
            <a:lnSpc>
              <a:spcPct val="90000"/>
            </a:lnSpc>
            <a:spcBef>
              <a:spcPct val="0"/>
            </a:spcBef>
            <a:spcAft>
              <a:spcPct val="15000"/>
            </a:spcAft>
            <a:buChar char="••"/>
          </a:pPr>
          <a:r>
            <a:rPr lang="fr-FR" sz="1300" kern="1200" dirty="0" smtClean="0"/>
            <a:t>Réflexions du choix d’orientation</a:t>
          </a:r>
          <a:endParaRPr lang="fr-FR" sz="1300" kern="1200" dirty="0"/>
        </a:p>
        <a:p>
          <a:pPr marL="114300" lvl="1" indent="-114300" algn="l" defTabSz="577850">
            <a:lnSpc>
              <a:spcPct val="90000"/>
            </a:lnSpc>
            <a:spcBef>
              <a:spcPct val="0"/>
            </a:spcBef>
            <a:spcAft>
              <a:spcPct val="15000"/>
            </a:spcAft>
            <a:buChar char="••"/>
          </a:pPr>
          <a:r>
            <a:rPr lang="fr-FR" sz="1300" kern="1200" dirty="0" smtClean="0"/>
            <a:t>CC</a:t>
          </a:r>
          <a:endParaRPr lang="fr-FR" sz="1300" kern="1200" dirty="0"/>
        </a:p>
      </dsp:txBody>
      <dsp:txXfrm>
        <a:off x="331217" y="641217"/>
        <a:ext cx="1465468" cy="3169919"/>
      </dsp:txXfrm>
    </dsp:sp>
    <dsp:sp modelId="{FFBFFF81-963B-46EB-AF67-7CFA939773D8}">
      <dsp:nvSpPr>
        <dsp:cNvPr id="0" name=""/>
        <dsp:cNvSpPr/>
      </dsp:nvSpPr>
      <dsp:spPr>
        <a:xfrm>
          <a:off x="37009" y="252862"/>
          <a:ext cx="588416" cy="588416"/>
        </a:xfrm>
        <a:prstGeom prst="rect">
          <a:avLst/>
        </a:prstGeom>
        <a:blipFill>
          <a:blip xmlns:r="http://schemas.openxmlformats.org/officeDocument/2006/relationships" r:embed="rId1">
            <a:duotone>
              <a:prstClr val="black"/>
              <a:schemeClr val="accent1">
                <a:tint val="45000"/>
                <a:satMod val="400000"/>
              </a:schemeClr>
            </a:duotone>
            <a:extLst>
              <a:ext uri="{BEBA8EAE-BF5A-486C-A8C5-ECC9F3942E4B}">
                <a14:imgProps xmlns:a14="http://schemas.microsoft.com/office/drawing/2010/main">
                  <a14:imgLayer r:embed="rId2">
                    <a14:imgEffect>
                      <a14:colorTemperature colorTemp="11200"/>
                    </a14:imgEffect>
                  </a14:imgLayer>
                </a14:imgProps>
              </a:ex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6010AA-992F-4597-ABF6-76C7E4F4AF1C}">
      <dsp:nvSpPr>
        <dsp:cNvPr id="0" name=""/>
        <dsp:cNvSpPr/>
      </dsp:nvSpPr>
      <dsp:spPr>
        <a:xfrm rot="16200000">
          <a:off x="730305"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fr-FR" sz="2100" kern="1200" dirty="0" smtClean="0"/>
            <a:t>2</a:t>
          </a:r>
          <a:r>
            <a:rPr lang="fr-FR" sz="2100" kern="1200" baseline="30000" dirty="0" smtClean="0"/>
            <a:t>ème</a:t>
          </a:r>
          <a:r>
            <a:rPr lang="fr-FR" sz="2100" kern="1200" dirty="0" smtClean="0"/>
            <a:t> trimestre</a:t>
          </a:r>
          <a:endParaRPr lang="fr-FR" sz="2100" kern="1200" dirty="0"/>
        </a:p>
      </dsp:txBody>
      <dsp:txXfrm>
        <a:off x="730305" y="2079073"/>
        <a:ext cx="3169919" cy="294208"/>
      </dsp:txXfrm>
    </dsp:sp>
    <dsp:sp modelId="{C493D364-1D93-404C-8377-BA9050EAF5E9}">
      <dsp:nvSpPr>
        <dsp:cNvPr id="0" name=""/>
        <dsp:cNvSpPr/>
      </dsp:nvSpPr>
      <dsp:spPr>
        <a:xfrm>
          <a:off x="2462369" y="641217"/>
          <a:ext cx="1465468" cy="3169919"/>
        </a:xfrm>
        <a:prstGeom prst="rect">
          <a:avLst/>
        </a:prstGeom>
        <a:solidFill>
          <a:schemeClr val="accent1">
            <a:shade val="50000"/>
            <a:hueOff val="-417955"/>
            <a:satOff val="-62345"/>
            <a:lumOff val="39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259475" rIns="120904" bIns="120904" numCol="1" spcCol="1270" anchor="t" anchorCtr="0">
          <a:noAutofit/>
        </a:bodyPr>
        <a:lstStyle/>
        <a:p>
          <a:pPr marL="114300" lvl="1" indent="-114300" algn="l" defTabSz="577850">
            <a:lnSpc>
              <a:spcPct val="90000"/>
            </a:lnSpc>
            <a:spcBef>
              <a:spcPct val="0"/>
            </a:spcBef>
            <a:spcAft>
              <a:spcPct val="15000"/>
            </a:spcAft>
            <a:buChar char="••"/>
          </a:pPr>
          <a:r>
            <a:rPr lang="fr-FR" sz="1300" kern="1200" dirty="0" smtClean="0"/>
            <a:t>Vœux provisoires d’orientation</a:t>
          </a:r>
          <a:endParaRPr lang="fr-FR" sz="1300" kern="1200" dirty="0"/>
        </a:p>
        <a:p>
          <a:pPr marL="114300" lvl="1" indent="-114300" algn="l" defTabSz="577850">
            <a:lnSpc>
              <a:spcPct val="90000"/>
            </a:lnSpc>
            <a:spcBef>
              <a:spcPct val="0"/>
            </a:spcBef>
            <a:spcAft>
              <a:spcPct val="15000"/>
            </a:spcAft>
            <a:buChar char="••"/>
          </a:pPr>
          <a:r>
            <a:rPr lang="fr-FR" sz="1300" kern="1200" dirty="0" smtClean="0"/>
            <a:t>CC </a:t>
          </a:r>
          <a:r>
            <a:rPr lang="fr-FR" sz="1300" kern="1200" dirty="0" smtClean="0">
              <a:sym typeface="Wingdings" panose="05000000000000000000" pitchFamily="2" charset="2"/>
            </a:rPr>
            <a:t> réponses provisoires </a:t>
          </a:r>
          <a:endParaRPr lang="fr-FR" sz="1300" kern="1200" dirty="0"/>
        </a:p>
      </dsp:txBody>
      <dsp:txXfrm>
        <a:off x="2462369" y="641217"/>
        <a:ext cx="1465468" cy="3169919"/>
      </dsp:txXfrm>
    </dsp:sp>
    <dsp:sp modelId="{4B23B4B6-D702-488A-A757-95DABA247D6E}">
      <dsp:nvSpPr>
        <dsp:cNvPr id="0" name=""/>
        <dsp:cNvSpPr/>
      </dsp:nvSpPr>
      <dsp:spPr>
        <a:xfrm>
          <a:off x="2168161" y="252862"/>
          <a:ext cx="588416" cy="588416"/>
        </a:xfrm>
        <a:prstGeom prst="rect">
          <a:avLst/>
        </a:prstGeom>
        <a:blipFill>
          <a:blip xmlns:r="http://schemas.openxmlformats.org/officeDocument/2006/relationships"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l="-4000" r="-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F153E4-F369-4270-B914-72F2589CB39B}">
      <dsp:nvSpPr>
        <dsp:cNvPr id="0" name=""/>
        <dsp:cNvSpPr/>
      </dsp:nvSpPr>
      <dsp:spPr>
        <a:xfrm rot="16200000">
          <a:off x="2861457"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fr-FR" sz="2100" kern="1200" dirty="0" smtClean="0"/>
            <a:t>3</a:t>
          </a:r>
          <a:r>
            <a:rPr lang="fr-FR" sz="2100" kern="1200" baseline="30000" dirty="0" smtClean="0"/>
            <a:t>ème</a:t>
          </a:r>
          <a:r>
            <a:rPr lang="fr-FR" sz="2100" kern="1200" dirty="0" smtClean="0"/>
            <a:t> trimestre</a:t>
          </a:r>
          <a:endParaRPr lang="fr-FR" sz="2100" kern="1200" dirty="0"/>
        </a:p>
      </dsp:txBody>
      <dsp:txXfrm>
        <a:off x="2861457" y="2079073"/>
        <a:ext cx="3169919" cy="294208"/>
      </dsp:txXfrm>
    </dsp:sp>
    <dsp:sp modelId="{CBC85D75-D2AB-4AB5-810D-26080AAA3C4D}">
      <dsp:nvSpPr>
        <dsp:cNvPr id="0" name=""/>
        <dsp:cNvSpPr/>
      </dsp:nvSpPr>
      <dsp:spPr>
        <a:xfrm>
          <a:off x="4593521" y="641217"/>
          <a:ext cx="1465468" cy="3169919"/>
        </a:xfrm>
        <a:prstGeom prst="rect">
          <a:avLst/>
        </a:prstGeom>
        <a:solidFill>
          <a:schemeClr val="accent1">
            <a:shade val="50000"/>
            <a:hueOff val="-417955"/>
            <a:satOff val="-62345"/>
            <a:lumOff val="39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259475" rIns="92456" bIns="92456" numCol="1" spcCol="1270" anchor="t" anchorCtr="0">
          <a:noAutofit/>
        </a:bodyPr>
        <a:lstStyle/>
        <a:p>
          <a:pPr marL="114300" lvl="1" indent="0" algn="l" defTabSz="577850">
            <a:lnSpc>
              <a:spcPct val="90000"/>
            </a:lnSpc>
            <a:spcBef>
              <a:spcPct val="0"/>
            </a:spcBef>
            <a:spcAft>
              <a:spcPct val="15000"/>
            </a:spcAft>
            <a:buChar char="••"/>
          </a:pPr>
          <a:r>
            <a:rPr lang="fr-FR" sz="1300" kern="1200" dirty="0" smtClean="0"/>
            <a:t>Vœux définitifs</a:t>
          </a:r>
          <a:endParaRPr lang="fr-FR" sz="1300" kern="1200" dirty="0"/>
        </a:p>
        <a:p>
          <a:pPr marL="0" marR="0" lvl="0" indent="0" algn="l" defTabSz="914400" eaLnBrk="1" fontAlgn="auto" latinLnBrk="0" hangingPunct="1">
            <a:lnSpc>
              <a:spcPct val="100000"/>
            </a:lnSpc>
            <a:spcBef>
              <a:spcPct val="0"/>
            </a:spcBef>
            <a:spcAft>
              <a:spcPts val="0"/>
            </a:spcAft>
            <a:buClrTx/>
            <a:buSzTx/>
            <a:buFontTx/>
            <a:buChar char="••"/>
            <a:tabLst/>
            <a:defRPr/>
          </a:pPr>
          <a:r>
            <a:rPr lang="fr-FR" sz="1300" kern="1200" dirty="0" smtClean="0"/>
            <a:t>CC </a:t>
          </a:r>
          <a:r>
            <a:rPr lang="fr-FR" sz="1300" kern="1200" dirty="0" smtClean="0">
              <a:sym typeface="Wingdings" panose="05000000000000000000" pitchFamily="2" charset="2"/>
            </a:rPr>
            <a:t> validation des avis et décision du CE </a:t>
          </a:r>
          <a:r>
            <a:rPr lang="fr-FR" sz="800" kern="1200" dirty="0" smtClean="0">
              <a:sym typeface="Wingdings" panose="05000000000000000000" pitchFamily="2" charset="2"/>
            </a:rPr>
            <a:t>(</a:t>
          </a:r>
          <a:r>
            <a:rPr lang="fr-FR" sz="800" i="1" kern="1200" dirty="0" smtClean="0"/>
            <a:t>Commission d‘appel d’orientation)</a:t>
          </a:r>
        </a:p>
        <a:p>
          <a:pPr marL="114300" lvl="1" indent="0" algn="l" defTabSz="577850">
            <a:lnSpc>
              <a:spcPct val="90000"/>
            </a:lnSpc>
            <a:spcBef>
              <a:spcPct val="0"/>
            </a:spcBef>
            <a:spcAft>
              <a:spcPct val="15000"/>
            </a:spcAft>
            <a:buChar char="••"/>
          </a:pPr>
          <a:endParaRPr lang="fr-FR" sz="1300" kern="1200" dirty="0"/>
        </a:p>
        <a:p>
          <a:pPr marL="114300" lvl="1" indent="0" algn="l" defTabSz="577850">
            <a:lnSpc>
              <a:spcPct val="90000"/>
            </a:lnSpc>
            <a:spcBef>
              <a:spcPct val="0"/>
            </a:spcBef>
            <a:spcAft>
              <a:spcPct val="15000"/>
            </a:spcAft>
            <a:buChar char="••"/>
          </a:pPr>
          <a:r>
            <a:rPr lang="fr-FR" sz="1300" kern="1200" dirty="0" smtClean="0"/>
            <a:t>Affectation &amp; inscription</a:t>
          </a:r>
          <a:endParaRPr lang="fr-FR" sz="1300" kern="1200" dirty="0"/>
        </a:p>
        <a:p>
          <a:pPr marL="114300" lvl="1" indent="0" algn="l" defTabSz="577850">
            <a:lnSpc>
              <a:spcPct val="90000"/>
            </a:lnSpc>
            <a:spcBef>
              <a:spcPct val="0"/>
            </a:spcBef>
            <a:spcAft>
              <a:spcPct val="15000"/>
            </a:spcAft>
            <a:buChar char="••"/>
          </a:pPr>
          <a:endParaRPr lang="fr-FR" sz="1300" i="1" kern="1200" dirty="0"/>
        </a:p>
      </dsp:txBody>
      <dsp:txXfrm>
        <a:off x="4593521" y="641217"/>
        <a:ext cx="1465468" cy="3169919"/>
      </dsp:txXfrm>
    </dsp:sp>
    <dsp:sp modelId="{1860C6DA-70DA-47C8-9B32-E38EC5370C8E}">
      <dsp:nvSpPr>
        <dsp:cNvPr id="0" name=""/>
        <dsp:cNvSpPr/>
      </dsp:nvSpPr>
      <dsp:spPr>
        <a:xfrm>
          <a:off x="4299313" y="252862"/>
          <a:ext cx="588416" cy="588416"/>
        </a:xfrm>
        <a:prstGeom prst="rect">
          <a:avLst/>
        </a:prstGeom>
        <a:blipFill>
          <a:blip xmlns:r="http://schemas.openxmlformats.org/officeDocument/2006/relationships" r:embed="rId4">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14/11/2024</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4</a:t>
            </a:fld>
            <a:endParaRPr lang="fr-FR" dirty="0"/>
          </a:p>
        </p:txBody>
      </p:sp>
    </p:spTree>
    <p:extLst>
      <p:ext uri="{BB962C8B-B14F-4D97-AF65-F5344CB8AC3E}">
        <p14:creationId xmlns:p14="http://schemas.microsoft.com/office/powerpoint/2010/main" val="2665735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6</a:t>
            </a:fld>
            <a:endParaRPr lang="fr-FR" dirty="0"/>
          </a:p>
        </p:txBody>
      </p:sp>
    </p:spTree>
    <p:extLst>
      <p:ext uri="{BB962C8B-B14F-4D97-AF65-F5344CB8AC3E}">
        <p14:creationId xmlns:p14="http://schemas.microsoft.com/office/powerpoint/2010/main" val="448509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12</a:t>
            </a:fld>
            <a:endParaRPr lang="fr-FR" dirty="0"/>
          </a:p>
        </p:txBody>
      </p:sp>
    </p:spTree>
    <p:extLst>
      <p:ext uri="{BB962C8B-B14F-4D97-AF65-F5344CB8AC3E}">
        <p14:creationId xmlns:p14="http://schemas.microsoft.com/office/powerpoint/2010/main" val="1686020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13</a:t>
            </a:fld>
            <a:endParaRPr lang="fr-FR" dirty="0"/>
          </a:p>
        </p:txBody>
      </p:sp>
    </p:spTree>
    <p:extLst>
      <p:ext uri="{BB962C8B-B14F-4D97-AF65-F5344CB8AC3E}">
        <p14:creationId xmlns:p14="http://schemas.microsoft.com/office/powerpoint/2010/main" val="3415537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DDB0638-BACD-4944-917B-7CA91CCC8A3A}"/>
              </a:ext>
            </a:extLst>
          </p:cNvPr>
          <p:cNvPicPr>
            <a:picLocks noChangeAspect="1"/>
          </p:cNvPicPr>
          <p:nvPr userDrawn="1"/>
        </p:nvPicPr>
        <p:blipFill>
          <a:blip r:embed="rId2"/>
          <a:stretch>
            <a:fillRect/>
          </a:stretch>
        </p:blipFill>
        <p:spPr>
          <a:xfrm>
            <a:off x="360000" y="180000"/>
            <a:ext cx="5680976" cy="329040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XX/XX/XXXX</a:t>
            </a:r>
            <a:endParaRPr lang="fr-FR" cap="all" dirty="0"/>
          </a:p>
        </p:txBody>
      </p:sp>
      <p:sp>
        <p:nvSpPr>
          <p:cNvPr id="3" name="Espace réservé du pied de page 2"/>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79DE799D-638E-3649-B765-1EB36DAEFD9F}"/>
              </a:ext>
            </a:extLst>
          </p:cNvPr>
          <p:cNvPicPr>
            <a:picLocks noChangeAspect="1"/>
          </p:cNvPicPr>
          <p:nvPr userDrawn="1"/>
        </p:nvPicPr>
        <p:blipFill>
          <a:blip r:embed="rId2"/>
          <a:stretch>
            <a:fillRect/>
          </a:stretch>
        </p:blipFill>
        <p:spPr>
          <a:xfrm>
            <a:off x="180000" y="180000"/>
            <a:ext cx="3095324" cy="17928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smtClean="0"/>
              <a:t>XX/XX/XXXX</a:t>
            </a:r>
            <a:endParaRPr lang="fr-FR" cap="all" dirty="0"/>
          </a:p>
        </p:txBody>
      </p:sp>
      <p:sp>
        <p:nvSpPr>
          <p:cNvPr id="6" name="Espace réservé du pied de page 5"/>
          <p:cNvSpPr>
            <a:spLocks noGrp="1"/>
          </p:cNvSpPr>
          <p:nvPr>
            <p:ph type="ftr" sz="quarter" idx="11"/>
          </p:nvPr>
        </p:nvSpPr>
        <p:spPr bwMode="gray"/>
        <p:txBody>
          <a:bodyPr/>
          <a:lstStyle/>
          <a:p>
            <a:r>
              <a:rPr lang="fr-FR" smtClean="0"/>
              <a:t>Emmanuelle Rosnet - DRAAF Auvergne-Rhône-Alpes SRFD - Pôle Action Educative et Vie des Apprenants</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772"/>
            <a:ext cx="6858000" cy="17907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XX/XX/XXXX</a:t>
            </a:r>
            <a:endParaRPr lang="fr-FR" dirty="0"/>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12"/>
          </p:nvPr>
        </p:nvSpPr>
        <p:spPr/>
        <p:txBody>
          <a:bodyPr/>
          <a:lstStyle/>
          <a:p>
            <a:fld id="{51A94B0A-7784-4446-9A00-5E19FFA6329D}" type="slidenum">
              <a:rPr lang="fr-FR" smtClean="0"/>
              <a:t>‹N°›</a:t>
            </a:fld>
            <a:endParaRPr lang="fr-FR" dirty="0"/>
          </a:p>
        </p:txBody>
      </p:sp>
    </p:spTree>
    <p:extLst>
      <p:ext uri="{BB962C8B-B14F-4D97-AF65-F5344CB8AC3E}">
        <p14:creationId xmlns:p14="http://schemas.microsoft.com/office/powerpoint/2010/main" val="291663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Emmanuelle Rosnet - DRAAF Auvergne-Rhône-Alpes SRFD - Pôle Action Educative et Vie des Apprenants</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4D66EFDF-3F5A-DA47-87D6-9E9DDA4E6FBA}"/>
              </a:ext>
            </a:extLst>
          </p:cNvPr>
          <p:cNvPicPr>
            <a:picLocks noChangeAspect="1"/>
          </p:cNvPicPr>
          <p:nvPr userDrawn="1"/>
        </p:nvPicPr>
        <p:blipFill>
          <a:blip r:embed="rId9"/>
          <a:stretch>
            <a:fillRect/>
          </a:stretch>
        </p:blipFill>
        <p:spPr>
          <a:xfrm>
            <a:off x="288000" y="108000"/>
            <a:ext cx="1112576" cy="6444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 id="2147483813" r:id="rId7"/>
  </p:sldLayoutIdLst>
  <p:hf sldNum="0" hdr="0" dt="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fr.calameo.com/agrosupdijon/read/000713057b34c792c1e62?authid=5JqQKfRdgsvC"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eduscol.education.fr/document/949/download" TargetMode="External"/><Relationship Id="rId2" Type="http://schemas.openxmlformats.org/officeDocument/2006/relationships/hyperlink" Target="https://www.afae.fr/wp-content/uploads/2021/01/boissinot-lorientation-un-projet-scelera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hlorofil.fr/actions/orientation-reussite/orientation/guide-proj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education.gouv.fr/bo/15/Hebdo28/MENE1514295A.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4011910"/>
            <a:ext cx="2088232" cy="1021688"/>
          </a:xfrm>
          <a:prstGeom prst="rect">
            <a:avLst/>
          </a:prstGeom>
        </p:spPr>
      </p:pic>
    </p:spTree>
    <p:extLst>
      <p:ext uri="{BB962C8B-B14F-4D97-AF65-F5344CB8AC3E}">
        <p14:creationId xmlns:p14="http://schemas.microsoft.com/office/powerpoint/2010/main" val="4169772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5" name="Espace réservé du texte 4"/>
          <p:cNvSpPr>
            <a:spLocks noGrp="1"/>
          </p:cNvSpPr>
          <p:nvPr>
            <p:ph type="body" sz="quarter" idx="14"/>
          </p:nvPr>
        </p:nvSpPr>
        <p:spPr>
          <a:xfrm>
            <a:off x="1547664" y="125839"/>
            <a:ext cx="7368480" cy="216024"/>
          </a:xfrm>
        </p:spPr>
        <p:txBody>
          <a:bodyPr/>
          <a:lstStyle/>
          <a:p>
            <a:pPr marL="0" indent="0">
              <a:buNone/>
            </a:pPr>
            <a:r>
              <a:rPr lang="fr-FR" sz="1400" dirty="0">
                <a:solidFill>
                  <a:srgbClr val="92D050"/>
                </a:solidFill>
                <a:latin typeface="+mj-lt"/>
                <a:ea typeface="+mj-ea"/>
                <a:cs typeface="+mj-cs"/>
              </a:rPr>
              <a:t>En troisième les séquences pédagogiques s’articulent avec le calendrier de l’orientation et d’affectation</a:t>
            </a:r>
          </a:p>
        </p:txBody>
      </p:sp>
      <p:graphicFrame>
        <p:nvGraphicFramePr>
          <p:cNvPr id="8" name="Diagramme 7"/>
          <p:cNvGraphicFramePr/>
          <p:nvPr>
            <p:extLst>
              <p:ext uri="{D42A27DB-BD31-4B8C-83A1-F6EECF244321}">
                <p14:modId xmlns:p14="http://schemas.microsoft.com/office/powerpoint/2010/main" val="2579312131"/>
              </p:ext>
            </p:extLst>
          </p:nvPr>
        </p:nvGraphicFramePr>
        <p:xfrm>
          <a:off x="1475656" y="62753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1059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pic>
        <p:nvPicPr>
          <p:cNvPr id="7" name="Image 6"/>
          <p:cNvPicPr>
            <a:picLocks noChangeAspect="1"/>
          </p:cNvPicPr>
          <p:nvPr/>
        </p:nvPicPr>
        <p:blipFill>
          <a:blip r:embed="rId2"/>
          <a:stretch>
            <a:fillRect/>
          </a:stretch>
        </p:blipFill>
        <p:spPr>
          <a:xfrm>
            <a:off x="1475656" y="215729"/>
            <a:ext cx="7331174" cy="4539284"/>
          </a:xfrm>
          <a:prstGeom prst="rect">
            <a:avLst/>
          </a:prstGeom>
        </p:spPr>
      </p:pic>
      <p:sp>
        <p:nvSpPr>
          <p:cNvPr id="2" name="ZoneTexte 1"/>
          <p:cNvSpPr txBox="1"/>
          <p:nvPr/>
        </p:nvSpPr>
        <p:spPr>
          <a:xfrm>
            <a:off x="467544" y="1347614"/>
            <a:ext cx="461665" cy="2520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square" rtlCol="0">
            <a:spAutoFit/>
          </a:bodyPr>
          <a:lstStyle/>
          <a:p>
            <a:pPr algn="ctr"/>
            <a:r>
              <a:rPr lang="fr-FR" dirty="0" smtClean="0"/>
              <a:t>Pour résumer</a:t>
            </a:r>
            <a:endParaRPr lang="fr-FR" dirty="0"/>
          </a:p>
        </p:txBody>
      </p:sp>
    </p:spTree>
    <p:extLst>
      <p:ext uri="{BB962C8B-B14F-4D97-AF65-F5344CB8AC3E}">
        <p14:creationId xmlns:p14="http://schemas.microsoft.com/office/powerpoint/2010/main" val="361991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9" y="900001"/>
            <a:ext cx="8424000" cy="305345"/>
          </a:xfrm>
        </p:spPr>
        <p:txBody>
          <a:bodyPr/>
          <a:lstStyle/>
          <a:p>
            <a:r>
              <a:rPr lang="fr-FR" dirty="0" smtClean="0">
                <a:solidFill>
                  <a:srgbClr val="92D050"/>
                </a:solidFill>
              </a:rPr>
              <a:t>L’entretien d’orientation </a:t>
            </a:r>
            <a:r>
              <a:rPr lang="fr-FR" sz="1600" dirty="0" smtClean="0">
                <a:solidFill>
                  <a:srgbClr val="92D050"/>
                </a:solidFill>
              </a:rPr>
              <a:t>(avec famille)  : </a:t>
            </a:r>
            <a:r>
              <a:rPr lang="fr-FR" dirty="0">
                <a:solidFill>
                  <a:srgbClr val="92D050"/>
                </a:solidFill>
              </a:rPr>
              <a:t>méthode</a:t>
            </a:r>
          </a:p>
        </p:txBody>
      </p:sp>
      <p:sp>
        <p:nvSpPr>
          <p:cNvPr id="3" name="Espace réservé du texte 2"/>
          <p:cNvSpPr>
            <a:spLocks noGrp="1"/>
          </p:cNvSpPr>
          <p:nvPr>
            <p:ph type="body" sz="quarter" idx="13"/>
          </p:nvPr>
        </p:nvSpPr>
        <p:spPr>
          <a:xfrm>
            <a:off x="299400" y="1358568"/>
            <a:ext cx="2305255" cy="2977739"/>
          </a:xfrm>
          <a:ln>
            <a:solidFill>
              <a:srgbClr val="00B050"/>
            </a:solidFill>
          </a:ln>
        </p:spPr>
        <p:style>
          <a:lnRef idx="2">
            <a:schemeClr val="accent3"/>
          </a:lnRef>
          <a:fillRef idx="1">
            <a:schemeClr val="lt1"/>
          </a:fillRef>
          <a:effectRef idx="0">
            <a:schemeClr val="accent3"/>
          </a:effectRef>
          <a:fontRef idx="minor">
            <a:schemeClr val="dk1"/>
          </a:fontRef>
        </p:style>
        <p:txBody>
          <a:bodyPr/>
          <a:lstStyle/>
          <a:p>
            <a:r>
              <a:rPr lang="fr-FR" dirty="0" smtClean="0"/>
              <a:t>L’accueil</a:t>
            </a:r>
            <a:r>
              <a:rPr lang="fr-FR" dirty="0"/>
              <a:t/>
            </a:r>
            <a:br>
              <a:rPr lang="fr-FR" dirty="0"/>
            </a:br>
            <a:r>
              <a:rPr lang="fr-FR" b="0" dirty="0"/>
              <a:t>Accueillir </a:t>
            </a:r>
            <a:r>
              <a:rPr lang="fr-FR" b="0" dirty="0" smtClean="0"/>
              <a:t>la personne </a:t>
            </a:r>
            <a:r>
              <a:rPr lang="fr-FR" b="0" dirty="0"/>
              <a:t>et </a:t>
            </a:r>
            <a:r>
              <a:rPr lang="fr-FR" b="0" dirty="0" smtClean="0"/>
              <a:t>l’inviter </a:t>
            </a:r>
            <a:r>
              <a:rPr lang="fr-FR" b="0" dirty="0"/>
              <a:t>à s’installer, préciser la durée de </a:t>
            </a:r>
            <a:r>
              <a:rPr lang="fr-FR" b="0" dirty="0" smtClean="0"/>
              <a:t>l’entretien et fixer </a:t>
            </a:r>
            <a:r>
              <a:rPr lang="fr-FR" b="0" dirty="0"/>
              <a:t>le cadre de </a:t>
            </a:r>
            <a:r>
              <a:rPr lang="fr-FR" b="0" dirty="0" smtClean="0"/>
              <a:t>l’entretien.</a:t>
            </a:r>
          </a:p>
          <a:p>
            <a:pPr marL="179996" lvl="1" indent="0">
              <a:buNone/>
            </a:pPr>
            <a:r>
              <a:rPr lang="fr-FR" sz="1050" dirty="0"/>
              <a:t>Cadrer la situation et faire passer les messages institutionnels. </a:t>
            </a:r>
          </a:p>
          <a:p>
            <a:pPr marL="179996" lvl="1" indent="0">
              <a:buNone/>
            </a:pPr>
            <a:r>
              <a:rPr lang="fr-FR" sz="1050" dirty="0"/>
              <a:t>Préciser les attentes et ouvrir le dialogue : soit par une synthèse de la situation et en donnant la parole à l’élève, soit en posant une question ouverte.</a:t>
            </a:r>
          </a:p>
          <a:p>
            <a:pPr marL="0" indent="0">
              <a:buNone/>
            </a:pPr>
            <a:r>
              <a:rPr lang="fr-FR" dirty="0"/>
              <a:t/>
            </a:r>
            <a:br>
              <a:rPr lang="fr-FR" dirty="0"/>
            </a:br>
            <a:r>
              <a:rPr lang="fr-FR" dirty="0"/>
              <a:t/>
            </a:r>
            <a:br>
              <a:rPr lang="fr-FR" dirty="0"/>
            </a:br>
            <a:endParaRPr lang="fr-FR" dirty="0"/>
          </a:p>
        </p:txBody>
      </p:sp>
      <p:sp>
        <p:nvSpPr>
          <p:cNvPr id="5" name="Espace réservé du texte 4"/>
          <p:cNvSpPr>
            <a:spLocks noGrp="1"/>
          </p:cNvSpPr>
          <p:nvPr>
            <p:ph type="body" sz="quarter" idx="15"/>
          </p:nvPr>
        </p:nvSpPr>
        <p:spPr>
          <a:xfrm>
            <a:off x="2808028" y="1358568"/>
            <a:ext cx="3035891" cy="2977739"/>
          </a:xfrm>
          <a:ln>
            <a:solidFill>
              <a:srgbClr val="004623"/>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 contenu de l’entretien</a:t>
            </a:r>
            <a:r>
              <a:rPr lang="fr-FR" dirty="0"/>
              <a:t/>
            </a:r>
            <a:br>
              <a:rPr lang="fr-FR" dirty="0"/>
            </a:br>
            <a:r>
              <a:rPr lang="fr-FR" b="0" dirty="0" smtClean="0"/>
              <a:t>Les </a:t>
            </a:r>
            <a:r>
              <a:rPr lang="fr-FR" b="0" dirty="0"/>
              <a:t>points à aborder peuvent être divers </a:t>
            </a:r>
            <a:endParaRPr lang="fr-FR" b="0" dirty="0" smtClean="0"/>
          </a:p>
          <a:p>
            <a:pPr marL="0" indent="0">
              <a:buNone/>
            </a:pPr>
            <a:r>
              <a:rPr lang="fr-FR" b="0" dirty="0" smtClean="0"/>
              <a:t>- </a:t>
            </a:r>
            <a:r>
              <a:rPr lang="fr-FR" b="0" dirty="0"/>
              <a:t>état des projets scolaires,</a:t>
            </a:r>
            <a:br>
              <a:rPr lang="fr-FR" b="0" dirty="0"/>
            </a:br>
            <a:r>
              <a:rPr lang="fr-FR" b="0" dirty="0"/>
              <a:t>- intérêts </a:t>
            </a:r>
            <a:r>
              <a:rPr lang="fr-FR" b="0" dirty="0" smtClean="0"/>
              <a:t>: exprimés </a:t>
            </a:r>
            <a:r>
              <a:rPr lang="fr-FR" b="0" dirty="0"/>
              <a:t>par </a:t>
            </a:r>
            <a:r>
              <a:rPr lang="fr-FR" b="0" dirty="0" smtClean="0"/>
              <a:t>l’élève, manifestés </a:t>
            </a:r>
            <a:r>
              <a:rPr lang="fr-FR" b="0" dirty="0"/>
              <a:t>au travers des activités scolaires ou </a:t>
            </a:r>
            <a:r>
              <a:rPr lang="fr-FR" b="0" dirty="0" smtClean="0"/>
              <a:t>extra-scolaires, évalués </a:t>
            </a:r>
            <a:r>
              <a:rPr lang="fr-FR" b="0" dirty="0"/>
              <a:t>par des questionnaires d’intérêts </a:t>
            </a:r>
            <a:r>
              <a:rPr lang="fr-FR" b="0" dirty="0" smtClean="0"/>
              <a:t>professionnels,</a:t>
            </a:r>
            <a:r>
              <a:rPr lang="fr-FR" b="0" dirty="0"/>
              <a:t/>
            </a:r>
            <a:br>
              <a:rPr lang="fr-FR" b="0" dirty="0"/>
            </a:br>
            <a:r>
              <a:rPr lang="fr-FR" b="0" dirty="0"/>
              <a:t>- intérêts par rapport aux matières </a:t>
            </a:r>
            <a:r>
              <a:rPr lang="fr-FR" b="0" dirty="0" smtClean="0"/>
              <a:t>enseignées</a:t>
            </a:r>
            <a:r>
              <a:rPr lang="fr-FR" b="0" dirty="0"/>
              <a:t> </a:t>
            </a:r>
            <a:r>
              <a:rPr lang="fr-FR" b="0" dirty="0" smtClean="0"/>
              <a:t>et </a:t>
            </a:r>
            <a:r>
              <a:rPr lang="fr-FR" b="0" dirty="0"/>
              <a:t>points d’appui par rapport aux résultats,</a:t>
            </a:r>
            <a:br>
              <a:rPr lang="fr-FR" b="0" dirty="0"/>
            </a:br>
            <a:r>
              <a:rPr lang="fr-FR" b="0" dirty="0"/>
              <a:t>- connaissance par l’élève des exigences et débouchés d’une filière évoquée,</a:t>
            </a:r>
            <a:br>
              <a:rPr lang="fr-FR" b="0" dirty="0"/>
            </a:br>
            <a:r>
              <a:rPr lang="fr-FR" b="0" dirty="0"/>
              <a:t>- obstacles à ses projets,</a:t>
            </a:r>
            <a:br>
              <a:rPr lang="fr-FR" b="0" dirty="0"/>
            </a:br>
            <a:r>
              <a:rPr lang="fr-FR" b="0" dirty="0"/>
              <a:t>- différentes stratégies possibles pour arriver au projet,</a:t>
            </a:r>
            <a:br>
              <a:rPr lang="fr-FR" b="0" dirty="0"/>
            </a:br>
            <a:r>
              <a:rPr lang="fr-FR" b="0" dirty="0"/>
              <a:t>- projets parentaux évoqués clairement ou non.</a:t>
            </a:r>
            <a:r>
              <a:rPr lang="fr-FR" dirty="0"/>
              <a:t/>
            </a:r>
            <a:br>
              <a:rPr lang="fr-FR" dirty="0"/>
            </a:br>
            <a:r>
              <a:rPr lang="fr-FR" dirty="0"/>
              <a:t/>
            </a:r>
            <a:br>
              <a:rPr lang="fr-FR" dirty="0"/>
            </a:br>
            <a:endParaRPr lang="fr-FR" dirty="0"/>
          </a:p>
        </p:txBody>
      </p:sp>
      <p:sp>
        <p:nvSpPr>
          <p:cNvPr id="6" name="ZoneTexte 5"/>
          <p:cNvSpPr txBox="1"/>
          <p:nvPr/>
        </p:nvSpPr>
        <p:spPr>
          <a:xfrm>
            <a:off x="4890655" y="227925"/>
            <a:ext cx="4170218" cy="253916"/>
          </a:xfrm>
          <a:prstGeom prst="rect">
            <a:avLst/>
          </a:prstGeom>
          <a:noFill/>
        </p:spPr>
        <p:txBody>
          <a:bodyPr wrap="square" rtlCol="0">
            <a:spAutoFit/>
          </a:bodyPr>
          <a:lstStyle/>
          <a:p>
            <a:r>
              <a:rPr lang="fr-FR" sz="1050" i="1" dirty="0">
                <a:solidFill>
                  <a:srgbClr val="92D050"/>
                </a:solidFill>
              </a:rPr>
              <a:t>Ressource :</a:t>
            </a:r>
            <a:r>
              <a:rPr lang="fr-FR" sz="1050" i="1" dirty="0">
                <a:solidFill>
                  <a:srgbClr val="D75FB5"/>
                </a:solidFill>
              </a:rPr>
              <a:t> </a:t>
            </a:r>
            <a:r>
              <a:rPr lang="fr-FR" sz="1050" i="1" dirty="0">
                <a:solidFill>
                  <a:schemeClr val="accent1">
                    <a:lumMod val="90000"/>
                    <a:lumOff val="10000"/>
                  </a:schemeClr>
                </a:solidFill>
                <a:hlinkClick r:id="rId3"/>
              </a:rPr>
              <a:t>le guide pour conduire un entretien d’orientation</a:t>
            </a:r>
            <a:endParaRPr lang="fr-FR" sz="1050" i="1" dirty="0">
              <a:solidFill>
                <a:schemeClr val="accent1">
                  <a:lumMod val="90000"/>
                  <a:lumOff val="10000"/>
                </a:schemeClr>
              </a:solidFill>
            </a:endParaRPr>
          </a:p>
        </p:txBody>
      </p:sp>
      <p:sp>
        <p:nvSpPr>
          <p:cNvPr id="7" name="Rectangle 6"/>
          <p:cNvSpPr/>
          <p:nvPr/>
        </p:nvSpPr>
        <p:spPr>
          <a:xfrm>
            <a:off x="6047292" y="1358569"/>
            <a:ext cx="2949488" cy="3000821"/>
          </a:xfrm>
          <a:prstGeom prst="rect">
            <a:avLst/>
          </a:prstGeom>
          <a:ln>
            <a:solidFill>
              <a:srgbClr val="15FF7F"/>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dirty="0"/>
              <a:t>3. </a:t>
            </a:r>
            <a:r>
              <a:rPr lang="fr-FR" sz="1050" b="1" dirty="0"/>
              <a:t>Les éléments facilitateurs et les freins de la communication</a:t>
            </a:r>
          </a:p>
          <a:p>
            <a:pPr marL="214313" indent="-214313">
              <a:buFontTx/>
              <a:buChar char="-"/>
            </a:pPr>
            <a:r>
              <a:rPr lang="fr-FR" sz="1050" dirty="0"/>
              <a:t>Perception  de son interlocuteur comme sincère et cherchant à comprendre son point de vue.</a:t>
            </a:r>
          </a:p>
          <a:p>
            <a:pPr marL="214313" indent="-214313">
              <a:buFontTx/>
              <a:buChar char="-"/>
            </a:pPr>
            <a:r>
              <a:rPr lang="fr-FR" sz="1050" dirty="0"/>
              <a:t>Les principales attitudes à éviter dans la conduite d’entretien sont :</a:t>
            </a:r>
          </a:p>
          <a:p>
            <a:pPr marL="557213" lvl="1" indent="-214313">
              <a:buFontTx/>
              <a:buChar char="-"/>
            </a:pPr>
            <a:r>
              <a:rPr lang="fr-FR" sz="1050" dirty="0"/>
              <a:t>l’évaluation ou le jugement qui consiste à faire référence à des normes, des valeurs en utilisant conseil moral</a:t>
            </a:r>
          </a:p>
          <a:p>
            <a:pPr marL="557213" lvl="1" indent="-214313">
              <a:buFontTx/>
              <a:buChar char="-"/>
            </a:pPr>
            <a:r>
              <a:rPr lang="fr-FR" sz="1050" dirty="0"/>
              <a:t>la mise en garde, l’approbation ou la désapprobation </a:t>
            </a:r>
          </a:p>
          <a:p>
            <a:pPr marL="557213" lvl="1" indent="-214313">
              <a:buFontTx/>
              <a:buChar char="-"/>
            </a:pPr>
            <a:r>
              <a:rPr lang="fr-FR" sz="1050" dirty="0"/>
              <a:t>l’interprétation ou l’explicitation au cours de laquelle celui qui conduit l’entretien projette sa propre manière de comprendre la situation</a:t>
            </a:r>
          </a:p>
        </p:txBody>
      </p:sp>
      <p:sp>
        <p:nvSpPr>
          <p:cNvPr id="8" name="Bulle ronde 7"/>
          <p:cNvSpPr/>
          <p:nvPr/>
        </p:nvSpPr>
        <p:spPr>
          <a:xfrm>
            <a:off x="6186055" y="4336307"/>
            <a:ext cx="2810725" cy="720602"/>
          </a:xfrm>
          <a:prstGeom prst="wedgeEllipseCallout">
            <a:avLst>
              <a:gd name="adj1" fmla="val 9081"/>
              <a:gd name="adj2" fmla="val -63133"/>
            </a:avLst>
          </a:prstGeom>
          <a:ln>
            <a:solidFill>
              <a:srgbClr val="00CC66"/>
            </a:solidFill>
          </a:ln>
        </p:spPr>
        <p:style>
          <a:lnRef idx="2">
            <a:schemeClr val="accent1"/>
          </a:lnRef>
          <a:fillRef idx="1">
            <a:schemeClr val="lt1"/>
          </a:fillRef>
          <a:effectRef idx="0">
            <a:schemeClr val="accent1"/>
          </a:effectRef>
          <a:fontRef idx="minor">
            <a:schemeClr val="dk1"/>
          </a:fontRef>
        </p:style>
        <p:txBody>
          <a:bodyPr rtlCol="0" anchor="ctr"/>
          <a:lstStyle/>
          <a:p>
            <a:r>
              <a:rPr lang="fr-FR" sz="900" dirty="0">
                <a:solidFill>
                  <a:srgbClr val="92D050"/>
                </a:solidFill>
              </a:rPr>
              <a:t>Privilégier la reformulation : « si je comprends ce que tu me dis… » cela permet à l’élève de contredire notre « analyse »</a:t>
            </a:r>
          </a:p>
        </p:txBody>
      </p:sp>
      <p:sp>
        <p:nvSpPr>
          <p:cNvPr id="9" name="ZoneTexte 8"/>
          <p:cNvSpPr txBox="1"/>
          <p:nvPr/>
        </p:nvSpPr>
        <p:spPr>
          <a:xfrm>
            <a:off x="299400" y="4444487"/>
            <a:ext cx="5544519" cy="253916"/>
          </a:xfrm>
          <a:prstGeom prst="rect">
            <a:avLst/>
          </a:prstGeom>
          <a:ln>
            <a:solidFill>
              <a:srgbClr val="00B05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050" dirty="0"/>
              <a:t>En fin d’entretien, faire l’état des points discutés, des avancées et des perspectives</a:t>
            </a:r>
          </a:p>
        </p:txBody>
      </p:sp>
      <p:sp>
        <p:nvSpPr>
          <p:cNvPr id="4" name="Espace réservé du pied de page 3"/>
          <p:cNvSpPr>
            <a:spLocks noGrp="1"/>
          </p:cNvSpPr>
          <p:nvPr>
            <p:ph type="ftr" sz="quarter" idx="11"/>
          </p:nvPr>
        </p:nvSpPr>
        <p:spPr>
          <a:xfrm>
            <a:off x="359999" y="4783500"/>
            <a:ext cx="5904000" cy="360000"/>
          </a:xfrm>
        </p:spPr>
        <p:txBody>
          <a:bodyPr/>
          <a:lstStyle/>
          <a:p>
            <a:r>
              <a:rPr lang="fr-FR" dirty="0" smtClean="0"/>
              <a:t>Emmanuelle </a:t>
            </a:r>
            <a:r>
              <a:rPr lang="fr-FR" dirty="0" err="1" smtClean="0"/>
              <a:t>Rosnet</a:t>
            </a:r>
            <a:r>
              <a:rPr lang="fr-FR" dirty="0" smtClean="0"/>
              <a:t> - DRAAF Auvergne-Rhône-Alpes SRFD - Pôle Action Educative et Vie des Apprenants</a:t>
            </a:r>
            <a:endParaRPr lang="fr-FR" dirty="0"/>
          </a:p>
        </p:txBody>
      </p:sp>
    </p:spTree>
    <p:extLst>
      <p:ext uri="{BB962C8B-B14F-4D97-AF65-F5344CB8AC3E}">
        <p14:creationId xmlns:p14="http://schemas.microsoft.com/office/powerpoint/2010/main" val="2714492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678873"/>
            <a:ext cx="7308344" cy="1004454"/>
          </a:xfrm>
        </p:spPr>
        <p:txBody>
          <a:bodyPr/>
          <a:lstStyle/>
          <a:p>
            <a:r>
              <a:rPr lang="fr-FR" sz="2000" dirty="0" smtClean="0">
                <a:solidFill>
                  <a:srgbClr val="92D050"/>
                </a:solidFill>
              </a:rPr>
              <a:t>L’entretien d’orientation avec les élèves</a:t>
            </a:r>
            <a:br>
              <a:rPr lang="fr-FR" sz="2000" dirty="0" smtClean="0">
                <a:solidFill>
                  <a:srgbClr val="92D050"/>
                </a:solidFill>
              </a:rPr>
            </a:br>
            <a:r>
              <a:rPr lang="fr-FR" sz="2000" dirty="0" smtClean="0">
                <a:solidFill>
                  <a:srgbClr val="92D050"/>
                </a:solidFill>
              </a:rPr>
              <a:t>Installer le jeune dans une démarche de projet </a:t>
            </a:r>
            <a:br>
              <a:rPr lang="fr-FR" sz="2000" dirty="0" smtClean="0">
                <a:solidFill>
                  <a:srgbClr val="92D050"/>
                </a:solidFill>
              </a:rPr>
            </a:br>
            <a:r>
              <a:rPr lang="fr-FR" sz="2000" dirty="0" smtClean="0">
                <a:solidFill>
                  <a:srgbClr val="92D050"/>
                </a:solidFill>
              </a:rPr>
              <a:t>et partager les objectifs avec la famille</a:t>
            </a:r>
            <a:endParaRPr lang="fr-FR" sz="2000" dirty="0">
              <a:solidFill>
                <a:srgbClr val="92D050"/>
              </a:solidFill>
            </a:endParaRPr>
          </a:p>
        </p:txBody>
      </p:sp>
      <p:sp>
        <p:nvSpPr>
          <p:cNvPr id="3" name="Espace réservé du texte 2"/>
          <p:cNvSpPr>
            <a:spLocks noGrp="1"/>
          </p:cNvSpPr>
          <p:nvPr>
            <p:ph type="body" sz="quarter" idx="13"/>
          </p:nvPr>
        </p:nvSpPr>
        <p:spPr>
          <a:xfrm>
            <a:off x="289992" y="1520947"/>
            <a:ext cx="2552155" cy="2977739"/>
          </a:xfrm>
          <a:ln>
            <a:solidFill>
              <a:srgbClr val="004623"/>
            </a:solidFill>
          </a:ln>
        </p:spPr>
        <p:style>
          <a:lnRef idx="2">
            <a:schemeClr val="accent3"/>
          </a:lnRef>
          <a:fillRef idx="1">
            <a:schemeClr val="lt1"/>
          </a:fillRef>
          <a:effectRef idx="0">
            <a:schemeClr val="accent3"/>
          </a:effectRef>
          <a:fontRef idx="minor">
            <a:schemeClr val="dk1"/>
          </a:fontRef>
        </p:style>
        <p:txBody>
          <a:bodyPr/>
          <a:lstStyle/>
          <a:p>
            <a:pPr marL="0" indent="0">
              <a:buNone/>
            </a:pPr>
            <a:r>
              <a:rPr lang="fr-FR" dirty="0" smtClean="0"/>
              <a:t>1- L’état des lieux partagé</a:t>
            </a:r>
          </a:p>
          <a:p>
            <a:pPr marL="0" indent="0">
              <a:buNone/>
            </a:pPr>
            <a:r>
              <a:rPr lang="fr-FR" dirty="0" smtClean="0"/>
              <a:t>Quels constats sur le parcours actuel ? </a:t>
            </a:r>
          </a:p>
          <a:p>
            <a:pPr marL="0" indent="0">
              <a:buNone/>
            </a:pPr>
            <a:r>
              <a:rPr lang="fr-FR" dirty="0" smtClean="0"/>
              <a:t>Déceptions/plaisirs : </a:t>
            </a:r>
          </a:p>
          <a:p>
            <a:pPr marL="214313" indent="-214313">
              <a:buFontTx/>
              <a:buChar char="-"/>
            </a:pPr>
            <a:r>
              <a:rPr lang="fr-FR" dirty="0" smtClean="0"/>
              <a:t>Faire </a:t>
            </a:r>
            <a:r>
              <a:rPr lang="fr-FR" dirty="0"/>
              <a:t>verbaliser les attentes vis-à-vis de la formation </a:t>
            </a:r>
            <a:r>
              <a:rPr lang="fr-FR" dirty="0" smtClean="0"/>
              <a:t>souhaitée</a:t>
            </a:r>
          </a:p>
          <a:p>
            <a:pPr marL="214313" indent="-214313">
              <a:buFontTx/>
              <a:buChar char="-"/>
            </a:pPr>
            <a:r>
              <a:rPr lang="fr-FR" dirty="0" smtClean="0"/>
              <a:t>Remonter dans le temps sur les motivations passées pour ce projet, retrouver les points d’ancrage de celui-ci pour ouvrir vers d’autres possibles</a:t>
            </a:r>
          </a:p>
          <a:p>
            <a:pPr marL="214313" indent="-214313">
              <a:buFontTx/>
              <a:buChar char="-"/>
            </a:pPr>
            <a:r>
              <a:rPr lang="fr-FR" dirty="0" smtClean="0"/>
              <a:t>Rechercher </a:t>
            </a:r>
            <a:r>
              <a:rPr lang="fr-FR" dirty="0"/>
              <a:t>les causes profondes du rejet/échec</a:t>
            </a:r>
            <a:r>
              <a:rPr lang="fr-FR" dirty="0" smtClean="0"/>
              <a:t>.</a:t>
            </a:r>
            <a:endParaRPr lang="fr-FR" dirty="0"/>
          </a:p>
        </p:txBody>
      </p:sp>
      <p:sp>
        <p:nvSpPr>
          <p:cNvPr id="5" name="Espace réservé du texte 4"/>
          <p:cNvSpPr>
            <a:spLocks noGrp="1"/>
          </p:cNvSpPr>
          <p:nvPr>
            <p:ph type="body" sz="quarter" idx="15"/>
          </p:nvPr>
        </p:nvSpPr>
        <p:spPr>
          <a:xfrm>
            <a:off x="3050223" y="1520947"/>
            <a:ext cx="2788992" cy="2977739"/>
          </a:xfrm>
          <a:ln>
            <a:solidFill>
              <a:srgbClr val="00CC66"/>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Les points d’appui </a:t>
            </a:r>
          </a:p>
          <a:p>
            <a:pPr marL="0" indent="0">
              <a:buNone/>
            </a:pPr>
            <a:r>
              <a:rPr lang="fr-FR" dirty="0" smtClean="0"/>
              <a:t>Valoriser les acquisitions et les réussites du cursus en cours</a:t>
            </a:r>
          </a:p>
          <a:p>
            <a:pPr marL="0" indent="0">
              <a:buNone/>
            </a:pPr>
            <a:r>
              <a:rPr lang="fr-FR" dirty="0" smtClean="0"/>
              <a:t>Explorer les intérêts actuels, prendre appui sur le passé quand le jeune dit ne pas savoir ce qu’il veut faire (NB: problème de confiance en soi) et sur les activités conduites, notamment hors de l’école.</a:t>
            </a:r>
          </a:p>
          <a:p>
            <a:pPr marL="0" indent="0">
              <a:buNone/>
            </a:pPr>
            <a:r>
              <a:rPr lang="fr-FR" dirty="0" smtClean="0"/>
              <a:t>Analyser le rapport familial aux études et s’interroger sur les attentes sociales </a:t>
            </a:r>
          </a:p>
          <a:p>
            <a:pPr marL="0" indent="0">
              <a:buNone/>
            </a:pPr>
            <a:endParaRPr lang="fr-FR" dirty="0" smtClean="0"/>
          </a:p>
          <a:p>
            <a:pPr marL="0" indent="0">
              <a:buNone/>
            </a:pPr>
            <a:endParaRPr lang="fr-FR" dirty="0"/>
          </a:p>
        </p:txBody>
      </p:sp>
      <p:sp>
        <p:nvSpPr>
          <p:cNvPr id="7" name="Rectangle 6"/>
          <p:cNvSpPr/>
          <p:nvPr/>
        </p:nvSpPr>
        <p:spPr>
          <a:xfrm>
            <a:off x="6047292" y="1520948"/>
            <a:ext cx="2949488" cy="3000821"/>
          </a:xfrm>
          <a:prstGeom prst="rect">
            <a:avLst/>
          </a:prstGeom>
          <a:ln>
            <a:solidFill>
              <a:srgbClr val="15FF7F"/>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b="1" dirty="0"/>
              <a:t>3- Les perspectives et démarches à engager</a:t>
            </a:r>
          </a:p>
          <a:p>
            <a:endParaRPr lang="fr-FR" sz="1050" dirty="0"/>
          </a:p>
          <a:p>
            <a:r>
              <a:rPr lang="fr-FR" sz="1050" dirty="0"/>
              <a:t>Si verbalisation d’un projet </a:t>
            </a:r>
            <a:r>
              <a:rPr lang="fr-FR" sz="1050" dirty="0" smtClean="0"/>
              <a:t>d’orientation </a:t>
            </a:r>
            <a:r>
              <a:rPr lang="fr-FR" sz="1050" dirty="0"/>
              <a:t>« clair » : le valider par des recherches (documentations, interviews) puis immersion métier/formation.</a:t>
            </a:r>
          </a:p>
          <a:p>
            <a:endParaRPr lang="fr-FR" sz="1050" dirty="0"/>
          </a:p>
          <a:p>
            <a:endParaRPr lang="fr-FR" sz="1050" dirty="0"/>
          </a:p>
          <a:p>
            <a:endParaRPr lang="fr-FR" sz="1050" dirty="0"/>
          </a:p>
          <a:p>
            <a:r>
              <a:rPr lang="fr-FR" sz="1050" dirty="0"/>
              <a:t>Si aucune piste valable: prévoir un temps de réflexion (CIO)</a:t>
            </a:r>
          </a:p>
          <a:p>
            <a:r>
              <a:rPr lang="fr-FR" sz="1050" dirty="0"/>
              <a:t>Ne pas s’engager dans une stratégie d’essai erreur tout azimut  </a:t>
            </a:r>
          </a:p>
          <a:p>
            <a:r>
              <a:rPr lang="fr-FR" sz="1050" dirty="0"/>
              <a:t>Procéder par étape : baliser le temps pour le jeune : rappel des échéances</a:t>
            </a:r>
          </a:p>
          <a:p>
            <a:endParaRPr lang="fr-FR" sz="1050" dirty="0"/>
          </a:p>
          <a:p>
            <a:endParaRPr lang="fr-FR" sz="1050" dirty="0"/>
          </a:p>
        </p:txBody>
      </p:sp>
      <p:sp>
        <p:nvSpPr>
          <p:cNvPr id="4" name="Bulle ronde 3"/>
          <p:cNvSpPr/>
          <p:nvPr/>
        </p:nvSpPr>
        <p:spPr>
          <a:xfrm>
            <a:off x="7252855" y="76200"/>
            <a:ext cx="1808018" cy="997527"/>
          </a:xfrm>
          <a:prstGeom prst="wedgeEllipseCallout">
            <a:avLst/>
          </a:prstGeom>
          <a:ln>
            <a:solidFill>
              <a:srgbClr val="004623"/>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fr-FR" sz="1350" dirty="0">
                <a:solidFill>
                  <a:srgbClr val="92D050"/>
                </a:solidFill>
              </a:rPr>
              <a:t>L’entretien est un outil central du processus</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2482485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smtClean="0">
                <a:solidFill>
                  <a:srgbClr val="92D050"/>
                </a:solidFill>
              </a:rPr>
              <a:t>Pour finir </a:t>
            </a:r>
            <a:br>
              <a:rPr lang="fr-FR" sz="2700" dirty="0" smtClean="0">
                <a:solidFill>
                  <a:srgbClr val="92D050"/>
                </a:solidFill>
              </a:rPr>
            </a:br>
            <a:r>
              <a:rPr lang="fr-FR" sz="2700" dirty="0" smtClean="0">
                <a:solidFill>
                  <a:srgbClr val="92D050"/>
                </a:solidFill>
              </a:rPr>
              <a:t>Quelques </a:t>
            </a:r>
            <a:r>
              <a:rPr lang="fr-FR" sz="2700" dirty="0">
                <a:solidFill>
                  <a:srgbClr val="92D050"/>
                </a:solidFill>
              </a:rPr>
              <a:t>éléments incontournables:</a:t>
            </a:r>
            <a:br>
              <a:rPr lang="fr-FR" sz="2700" dirty="0">
                <a:solidFill>
                  <a:srgbClr val="92D050"/>
                </a:solidFill>
              </a:rPr>
            </a:br>
            <a:endParaRPr lang="fr-FR" sz="2700" b="0" dirty="0">
              <a:solidFill>
                <a:srgbClr val="92D050"/>
              </a:solidFill>
            </a:endParaRPr>
          </a:p>
        </p:txBody>
      </p:sp>
      <p:sp>
        <p:nvSpPr>
          <p:cNvPr id="3" name="Espace réservé du texte 2"/>
          <p:cNvSpPr>
            <a:spLocks noGrp="1"/>
          </p:cNvSpPr>
          <p:nvPr>
            <p:ph type="body" sz="quarter" idx="13"/>
          </p:nvPr>
        </p:nvSpPr>
        <p:spPr>
          <a:xfrm>
            <a:off x="3311999" y="1945590"/>
            <a:ext cx="2520000" cy="2530800"/>
          </a:xfrm>
        </p:spPr>
        <p:txBody>
          <a:bodyPr/>
          <a:lstStyle/>
          <a:p>
            <a:pPr marL="0" indent="0">
              <a:buNone/>
            </a:pPr>
            <a:r>
              <a:rPr lang="fr-FR" dirty="0" smtClean="0"/>
              <a:t>2. La préparation en équipe</a:t>
            </a:r>
          </a:p>
          <a:p>
            <a:pPr marL="0" indent="0">
              <a:buNone/>
            </a:pPr>
            <a:r>
              <a:rPr lang="fr-FR" dirty="0" smtClean="0"/>
              <a:t>Travailler aux rôles complémentaires de chacun dans l’équipe à la fois pour le déploiement d’un programme d’orientation du projet d’établissement et pour les suivis de situations individuelles.</a:t>
            </a:r>
          </a:p>
          <a:p>
            <a:pPr marL="0" indent="0">
              <a:buNone/>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332389" y="1995686"/>
            <a:ext cx="2520000" cy="3264819"/>
          </a:xfrm>
        </p:spPr>
        <p:txBody>
          <a:bodyPr/>
          <a:lstStyle/>
          <a:p>
            <a:r>
              <a:rPr lang="fr-FR" dirty="0" smtClean="0"/>
              <a:t>La place des familles </a:t>
            </a:r>
          </a:p>
          <a:p>
            <a:pPr marL="0" indent="0">
              <a:buNone/>
            </a:pPr>
            <a:r>
              <a:rPr lang="fr-FR" dirty="0" smtClean="0"/>
              <a:t>La question de l’orientation ne peut pas se traiter sans la parole des parents: approche </a:t>
            </a:r>
            <a:r>
              <a:rPr lang="fr-FR" dirty="0" err="1" smtClean="0"/>
              <a:t>co</a:t>
            </a:r>
            <a:r>
              <a:rPr lang="fr-FR" dirty="0" smtClean="0"/>
              <a:t>-éducative</a:t>
            </a:r>
          </a:p>
          <a:p>
            <a:pPr marL="0" indent="0">
              <a:buNone/>
            </a:pPr>
            <a:r>
              <a:rPr lang="fr-FR" dirty="0" smtClean="0"/>
              <a:t>Y compris pour des apprenants de plus de 16 ans :  Discuter avec les parents des attendus, de leurs propres représentations de l’école, du monde professionnel permet de mieux accompagner l’apprenant dans son cheminement et de levers certaines craintes parfois héritées d’un schéma familial.</a:t>
            </a:r>
          </a:p>
          <a:p>
            <a:pPr marL="0" indent="0">
              <a:buNone/>
            </a:pPr>
            <a:endParaRPr lang="fr-FR" dirty="0" smtClean="0"/>
          </a:p>
        </p:txBody>
      </p:sp>
      <p:sp>
        <p:nvSpPr>
          <p:cNvPr id="5" name="Espace réservé du texte 4"/>
          <p:cNvSpPr>
            <a:spLocks noGrp="1"/>
          </p:cNvSpPr>
          <p:nvPr>
            <p:ph type="body" sz="quarter" idx="15"/>
          </p:nvPr>
        </p:nvSpPr>
        <p:spPr>
          <a:xfrm>
            <a:off x="6233626" y="1945590"/>
            <a:ext cx="2520000" cy="3188619"/>
          </a:xfrm>
        </p:spPr>
        <p:txBody>
          <a:bodyPr/>
          <a:lstStyle/>
          <a:p>
            <a:pPr marL="0" indent="0">
              <a:buNone/>
            </a:pPr>
            <a:r>
              <a:rPr lang="fr-FR" dirty="0" smtClean="0"/>
              <a:t>3. La matérialisation de temps dédiés</a:t>
            </a:r>
          </a:p>
          <a:p>
            <a:pPr marL="0" indent="0">
              <a:buNone/>
            </a:pPr>
            <a:r>
              <a:rPr lang="fr-FR" dirty="0" smtClean="0"/>
              <a:t>Dégager du temps pour tous les apprenants à tous les niveaux pour conduire des réflexions sur soi, sur le monde professionnel. EIE, temps au CDI, journée thématique.</a:t>
            </a:r>
          </a:p>
          <a:p>
            <a:pPr marL="0" indent="0">
              <a:buNone/>
            </a:pPr>
            <a:r>
              <a:rPr lang="fr-FR" dirty="0" smtClean="0"/>
              <a:t>Le débriefing des expériences traversées (stages, rencontres avec des pro, salon et forum) est un espace de retour sur soi en lien avec des exigences professionnelles comprises. Collectivement l’échange permet de se projeter en tenant compte du réel.</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979350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a:solidFill>
                  <a:srgbClr val="92D050"/>
                </a:solidFill>
              </a:rPr>
              <a:t>Juste une mise au point :</a:t>
            </a:r>
            <a:br>
              <a:rPr lang="fr-FR" sz="2700" dirty="0">
                <a:solidFill>
                  <a:srgbClr val="92D050"/>
                </a:solidFill>
              </a:rPr>
            </a:br>
            <a:r>
              <a:rPr lang="fr-FR" sz="2700" b="0" dirty="0">
                <a:solidFill>
                  <a:srgbClr val="92D050"/>
                </a:solidFill>
              </a:rPr>
              <a:t>la vision rationnelle du choix est-elle pertinente ?</a:t>
            </a:r>
          </a:p>
        </p:txBody>
      </p:sp>
      <p:sp>
        <p:nvSpPr>
          <p:cNvPr id="3" name="Espace réservé du texte 2"/>
          <p:cNvSpPr>
            <a:spLocks noGrp="1"/>
          </p:cNvSpPr>
          <p:nvPr>
            <p:ph type="body" sz="quarter" idx="13"/>
          </p:nvPr>
        </p:nvSpPr>
        <p:spPr>
          <a:xfrm>
            <a:off x="3372626" y="1803545"/>
            <a:ext cx="2520000" cy="2530800"/>
          </a:xfrm>
        </p:spPr>
        <p:txBody>
          <a:bodyPr/>
          <a:lstStyle/>
          <a:p>
            <a:pPr marL="0" indent="0">
              <a:buNone/>
            </a:pPr>
            <a:r>
              <a:rPr lang="fr-FR" dirty="0" smtClean="0"/>
              <a:t>2. Imposer une approche structurante du processus de choix ?</a:t>
            </a:r>
          </a:p>
          <a:p>
            <a:pPr marL="0" indent="0">
              <a:buNone/>
            </a:pPr>
            <a:r>
              <a:rPr lang="fr-FR" dirty="0" smtClean="0"/>
              <a:t>L’exemple de la démarche ADVP (activation du développement vocationnel et personnel)</a:t>
            </a:r>
          </a:p>
          <a:p>
            <a:pPr marL="214313" indent="-214313">
              <a:buFontTx/>
              <a:buChar char="-"/>
            </a:pPr>
            <a:r>
              <a:rPr lang="fr-FR" dirty="0" smtClean="0"/>
              <a:t>Exploration</a:t>
            </a:r>
          </a:p>
          <a:p>
            <a:pPr marL="214313" indent="-214313">
              <a:buFontTx/>
              <a:buChar char="-"/>
            </a:pPr>
            <a:r>
              <a:rPr lang="fr-FR" dirty="0" smtClean="0"/>
              <a:t>Cristallisation</a:t>
            </a:r>
          </a:p>
          <a:p>
            <a:pPr marL="214313" indent="-214313">
              <a:buFontTx/>
              <a:buChar char="-"/>
            </a:pPr>
            <a:r>
              <a:rPr lang="fr-FR" dirty="0" smtClean="0"/>
              <a:t>Spécification</a:t>
            </a:r>
          </a:p>
          <a:p>
            <a:pPr marL="214313" indent="-214313">
              <a:buFontTx/>
              <a:buChar char="-"/>
            </a:pPr>
            <a:r>
              <a:rPr lang="fr-FR" dirty="0" smtClean="0"/>
              <a:t>Réalisation</a:t>
            </a:r>
          </a:p>
          <a:p>
            <a:pPr marL="214313" indent="-214313">
              <a:buFontTx/>
              <a:buChar char="-"/>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481253" y="1803545"/>
            <a:ext cx="2520000" cy="2678400"/>
          </a:xfrm>
        </p:spPr>
        <p:txBody>
          <a:bodyPr/>
          <a:lstStyle/>
          <a:p>
            <a:pPr marL="0" indent="0">
              <a:buNone/>
            </a:pPr>
            <a:r>
              <a:rPr lang="fr-FR" dirty="0"/>
              <a:t>1</a:t>
            </a:r>
            <a:r>
              <a:rPr lang="fr-FR" dirty="0" smtClean="0"/>
              <a:t>. Informer pour permettre des décisions « réalistes » ?</a:t>
            </a:r>
          </a:p>
          <a:p>
            <a:pPr marL="0" indent="0">
              <a:buNone/>
            </a:pPr>
            <a:r>
              <a:rPr lang="fr-FR" dirty="0" smtClean="0"/>
              <a:t>-  La politique éducative à l’heure actuelle dans le champ de l’orientation scolaire est clairement centrée sur les métiers</a:t>
            </a:r>
          </a:p>
          <a:p>
            <a:pPr marL="0" indent="0">
              <a:buNone/>
            </a:pPr>
            <a:r>
              <a:rPr lang="fr-FR" dirty="0" smtClean="0"/>
              <a:t>- La logique économique  comme mode d’entrée par exemple sur les métiers en tension avec le retour d’une une approche « </a:t>
            </a:r>
            <a:r>
              <a:rPr lang="fr-FR" dirty="0" err="1" smtClean="0"/>
              <a:t>adéquationniste</a:t>
            </a:r>
            <a:r>
              <a:rPr lang="fr-FR" dirty="0" smtClean="0"/>
              <a:t> ».</a:t>
            </a:r>
          </a:p>
        </p:txBody>
      </p:sp>
      <p:sp>
        <p:nvSpPr>
          <p:cNvPr id="5" name="Espace réservé du texte 4"/>
          <p:cNvSpPr>
            <a:spLocks noGrp="1"/>
          </p:cNvSpPr>
          <p:nvPr>
            <p:ph type="body" sz="quarter" idx="15"/>
          </p:nvPr>
        </p:nvSpPr>
        <p:spPr>
          <a:xfrm>
            <a:off x="6263999" y="1803545"/>
            <a:ext cx="2520000" cy="2837727"/>
          </a:xfrm>
        </p:spPr>
        <p:txBody>
          <a:bodyPr/>
          <a:lstStyle/>
          <a:p>
            <a:pPr marL="0" indent="0">
              <a:buNone/>
            </a:pPr>
            <a:r>
              <a:rPr lang="fr-FR" dirty="0" smtClean="0"/>
              <a:t>3. Faire de l’individu le seul décideur de son avenir ?</a:t>
            </a:r>
          </a:p>
          <a:p>
            <a:pPr marL="0" indent="0">
              <a:buNone/>
            </a:pPr>
            <a:r>
              <a:rPr lang="fr-FR" dirty="0" smtClean="0"/>
              <a:t>- Ne pas ignorer les déterministes sociaux et sociétaux dans l’analyse des parcours scolaires et des choix  ou pseudo-choix qui ont pu être fait ou qui le seront </a:t>
            </a:r>
            <a:endParaRPr lang="fr-FR" dirty="0"/>
          </a:p>
        </p:txBody>
      </p:sp>
      <p:sp>
        <p:nvSpPr>
          <p:cNvPr id="7" name="ZoneTexte 6"/>
          <p:cNvSpPr txBox="1"/>
          <p:nvPr/>
        </p:nvSpPr>
        <p:spPr>
          <a:xfrm>
            <a:off x="359999" y="4078152"/>
            <a:ext cx="8427464" cy="715581"/>
          </a:xfrm>
          <a:prstGeom prst="rect">
            <a:avLst/>
          </a:prstGeom>
          <a:noFill/>
        </p:spPr>
        <p:txBody>
          <a:bodyPr wrap="square" rtlCol="0">
            <a:spAutoFit/>
          </a:bodyPr>
          <a:lstStyle/>
          <a:p>
            <a:r>
              <a:rPr lang="fr-FR" sz="1350" dirty="0">
                <a:solidFill>
                  <a:srgbClr val="92D050"/>
                </a:solidFill>
              </a:rPr>
              <a:t>« L’Orientation (…) doit s’élargir pour développer des disponibilités, pour diversifier des</a:t>
            </a:r>
            <a:br>
              <a:rPr lang="fr-FR" sz="1350" dirty="0">
                <a:solidFill>
                  <a:srgbClr val="92D050"/>
                </a:solidFill>
              </a:rPr>
            </a:br>
            <a:r>
              <a:rPr lang="fr-FR" sz="1350" dirty="0">
                <a:solidFill>
                  <a:srgbClr val="92D050"/>
                </a:solidFill>
              </a:rPr>
              <a:t>appétences, pour suggérer des centres d’intérêt évolutifs. Il faut ouvrir l’éventail au lieu de le</a:t>
            </a:r>
            <a:br>
              <a:rPr lang="fr-FR" sz="1350" dirty="0">
                <a:solidFill>
                  <a:srgbClr val="92D050"/>
                </a:solidFill>
              </a:rPr>
            </a:br>
            <a:r>
              <a:rPr lang="fr-FR" sz="1350" dirty="0">
                <a:solidFill>
                  <a:srgbClr val="92D050"/>
                </a:solidFill>
              </a:rPr>
              <a:t>refermer progressivement. » </a:t>
            </a:r>
            <a:r>
              <a:rPr lang="fr-FR" sz="1050" i="1" dirty="0">
                <a:solidFill>
                  <a:srgbClr val="92D050"/>
                </a:solidFill>
              </a:rPr>
              <a:t>Alain BOISSINOT ( référence dernière diapo)</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672586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3"/>
          </p:nvPr>
        </p:nvSpPr>
        <p:spPr>
          <a:xfrm>
            <a:off x="360000" y="2346046"/>
            <a:ext cx="8424000" cy="513736"/>
          </a:xfrm>
        </p:spPr>
        <p:txBody>
          <a:bodyPr/>
          <a:lstStyle/>
          <a:p>
            <a:r>
              <a:rPr lang="fr-FR" sz="1200" cap="none" dirty="0">
                <a:solidFill>
                  <a:srgbClr val="92D050"/>
                </a:solidFill>
              </a:rPr>
              <a:t>Pour aller plus loin sur l’histoire de l’Orientation scolaire</a:t>
            </a:r>
          </a:p>
          <a:p>
            <a:r>
              <a:rPr lang="fr-FR" sz="1050" dirty="0">
                <a:solidFill>
                  <a:schemeClr val="tx1">
                    <a:lumMod val="65000"/>
                    <a:lumOff val="35000"/>
                  </a:schemeClr>
                </a:solidFill>
              </a:rPr>
              <a:t>L’orientation, un projet scélérat ?</a:t>
            </a:r>
            <a:r>
              <a:rPr lang="fr-FR" sz="450" cap="none" dirty="0">
                <a:solidFill>
                  <a:schemeClr val="tx1">
                    <a:lumMod val="65000"/>
                    <a:lumOff val="35000"/>
                  </a:schemeClr>
                </a:solidFill>
              </a:rPr>
              <a:t> </a:t>
            </a:r>
            <a:r>
              <a:rPr lang="fr-FR" sz="1200" cap="none" dirty="0">
                <a:solidFill>
                  <a:schemeClr val="tx1">
                    <a:lumMod val="65000"/>
                    <a:lumOff val="35000"/>
                  </a:schemeClr>
                </a:solidFill>
              </a:rPr>
              <a:t>(article de Alain Boissinot au 42è colloque de l’AFAE – 2021) : </a:t>
            </a:r>
            <a:r>
              <a:rPr lang="fr-FR" sz="1200" cap="none" dirty="0" smtClean="0">
                <a:solidFill>
                  <a:schemeClr val="tx1">
                    <a:lumMod val="65000"/>
                    <a:lumOff val="35000"/>
                  </a:schemeClr>
                </a:solidFill>
                <a:hlinkClick r:id="rId2"/>
              </a:rPr>
              <a:t>https://www.Afae.Fr/wp-content/uploads/2021/01/boissinot-lorientation-un-projet-scelerat.Pdf</a:t>
            </a:r>
            <a:r>
              <a:rPr lang="fr-FR" sz="1200" cap="none" dirty="0" smtClean="0">
                <a:solidFill>
                  <a:schemeClr val="tx1">
                    <a:lumMod val="65000"/>
                    <a:lumOff val="35000"/>
                  </a:schemeClr>
                </a:solidFill>
              </a:rPr>
              <a:t> </a:t>
            </a:r>
            <a:endParaRPr lang="fr-FR" sz="1200" cap="none" dirty="0">
              <a:solidFill>
                <a:schemeClr val="tx1">
                  <a:lumMod val="65000"/>
                  <a:lumOff val="35000"/>
                </a:schemeClr>
              </a:solidFill>
            </a:endParaRPr>
          </a:p>
        </p:txBody>
      </p:sp>
      <p:sp>
        <p:nvSpPr>
          <p:cNvPr id="4" name="Espace réservé du pied de page 3"/>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5" name="Rectangle 4"/>
          <p:cNvSpPr/>
          <p:nvPr/>
        </p:nvSpPr>
        <p:spPr>
          <a:xfrm>
            <a:off x="257312" y="2859782"/>
            <a:ext cx="8878495" cy="461665"/>
          </a:xfrm>
          <a:prstGeom prst="rect">
            <a:avLst/>
          </a:prstGeom>
        </p:spPr>
        <p:txBody>
          <a:bodyPr wrap="square">
            <a:spAutoFit/>
          </a:bodyPr>
          <a:lstStyle/>
          <a:p>
            <a:r>
              <a:rPr lang="fr-FR" sz="1200" b="1" dirty="0">
                <a:solidFill>
                  <a:srgbClr val="92D050"/>
                </a:solidFill>
              </a:rPr>
              <a:t>Pour aller plus loin sur l’accompagnement à l’orientation</a:t>
            </a:r>
          </a:p>
          <a:p>
            <a:r>
              <a:rPr lang="fr-FR" sz="1200" dirty="0" smtClean="0">
                <a:hlinkClick r:id="rId3"/>
              </a:rPr>
              <a:t>https</a:t>
            </a:r>
            <a:r>
              <a:rPr lang="fr-FR" sz="1200" dirty="0">
                <a:hlinkClick r:id="rId3"/>
              </a:rPr>
              <a:t>://</a:t>
            </a:r>
            <a:r>
              <a:rPr lang="fr-FR" sz="1200" dirty="0" smtClean="0">
                <a:hlinkClick r:id="rId3"/>
              </a:rPr>
              <a:t>eduscol.education.fr/document/949/download</a:t>
            </a:r>
            <a:r>
              <a:rPr lang="fr-FR" sz="1200" dirty="0" smtClean="0"/>
              <a:t> </a:t>
            </a:r>
            <a:endParaRPr lang="fr-FR" sz="1200" dirty="0"/>
          </a:p>
        </p:txBody>
      </p:sp>
    </p:spTree>
    <p:extLst>
      <p:ext uri="{BB962C8B-B14F-4D97-AF65-F5344CB8AC3E}">
        <p14:creationId xmlns:p14="http://schemas.microsoft.com/office/powerpoint/2010/main" val="98278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7" name="ZoneTexte 6"/>
          <p:cNvSpPr txBox="1"/>
          <p:nvPr/>
        </p:nvSpPr>
        <p:spPr>
          <a:xfrm>
            <a:off x="360000" y="987574"/>
            <a:ext cx="8473395" cy="12003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2400" b="1" cap="all" dirty="0">
                <a:solidFill>
                  <a:srgbClr val="92D050"/>
                </a:solidFill>
                <a:latin typeface="+mj-lt"/>
                <a:ea typeface="+mj-ea"/>
                <a:cs typeface="+mj-cs"/>
              </a:rPr>
              <a:t>Modules sur l’accompagnement à la construction de parcours </a:t>
            </a:r>
          </a:p>
          <a:p>
            <a:r>
              <a:rPr lang="fr-FR" sz="2400" b="1" cap="all" dirty="0">
                <a:solidFill>
                  <a:srgbClr val="92D050"/>
                </a:solidFill>
                <a:latin typeface="+mj-lt"/>
                <a:ea typeface="+mj-ea"/>
                <a:cs typeface="+mj-cs"/>
              </a:rPr>
              <a:t>dédiés aux équipes éducatives</a:t>
            </a:r>
          </a:p>
        </p:txBody>
      </p:sp>
      <p:graphicFrame>
        <p:nvGraphicFramePr>
          <p:cNvPr id="8" name="Diagramme 7"/>
          <p:cNvGraphicFramePr/>
          <p:nvPr>
            <p:extLst>
              <p:ext uri="{D42A27DB-BD31-4B8C-83A1-F6EECF244321}">
                <p14:modId xmlns:p14="http://schemas.microsoft.com/office/powerpoint/2010/main" val="3968638080"/>
              </p:ext>
            </p:extLst>
          </p:nvPr>
        </p:nvGraphicFramePr>
        <p:xfrm>
          <a:off x="511782" y="2193638"/>
          <a:ext cx="828092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859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3"/>
          </p:nvPr>
        </p:nvSpPr>
        <p:spPr>
          <a:xfrm>
            <a:off x="499519" y="3371966"/>
            <a:ext cx="7634073" cy="1470198"/>
          </a:xfrm>
        </p:spPr>
        <p:txBody>
          <a:bodyPr/>
          <a:lstStyle/>
          <a:p>
            <a:pPr>
              <a:spcBef>
                <a:spcPct val="0"/>
              </a:spcBef>
            </a:pPr>
            <a:r>
              <a:rPr lang="fr-FR" sz="3000" dirty="0">
                <a:solidFill>
                  <a:srgbClr val="92D050"/>
                </a:solidFill>
                <a:latin typeface="+mj-lt"/>
                <a:ea typeface="+mj-ea"/>
                <a:cs typeface="+mj-cs"/>
              </a:rPr>
              <a:t>Formation à l’accompagnement à l’Orientation </a:t>
            </a:r>
          </a:p>
          <a:p>
            <a:pPr>
              <a:spcBef>
                <a:spcPct val="0"/>
              </a:spcBef>
            </a:pPr>
            <a:r>
              <a:rPr lang="fr-FR" sz="2100" b="0" dirty="0">
                <a:solidFill>
                  <a:srgbClr val="92D050"/>
                </a:solidFill>
                <a:latin typeface="+mj-lt"/>
                <a:ea typeface="+mj-ea"/>
                <a:cs typeface="+mj-cs"/>
              </a:rPr>
              <a:t>Approche pour le </a:t>
            </a:r>
            <a:r>
              <a:rPr lang="fr-FR" sz="2100" b="0" dirty="0" smtClean="0">
                <a:solidFill>
                  <a:srgbClr val="92D050"/>
                </a:solidFill>
                <a:latin typeface="+mj-lt"/>
                <a:ea typeface="+mj-ea"/>
                <a:cs typeface="+mj-cs"/>
              </a:rPr>
              <a:t>cycle 4</a:t>
            </a:r>
            <a:endParaRPr lang="fr-FR" sz="2100" b="0" dirty="0">
              <a:solidFill>
                <a:srgbClr val="92D050"/>
              </a:solidFill>
              <a:latin typeface="+mj-lt"/>
              <a:ea typeface="+mj-ea"/>
              <a:cs typeface="+mj-cs"/>
            </a:endParaRP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3386551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5029" y="1051560"/>
            <a:ext cx="6858000" cy="895112"/>
          </a:xfrm>
        </p:spPr>
        <p:txBody>
          <a:bodyPr/>
          <a:lstStyle/>
          <a:p>
            <a:r>
              <a:rPr lang="fr-FR" dirty="0" smtClean="0">
                <a:solidFill>
                  <a:srgbClr val="92D050"/>
                </a:solidFill>
              </a:rPr>
              <a:t>C’est quoi l’orientation ?</a:t>
            </a:r>
            <a:endParaRPr lang="fr-FR" dirty="0">
              <a:solidFill>
                <a:srgbClr val="92D050"/>
              </a:solidFill>
            </a:endParaRPr>
          </a:p>
        </p:txBody>
      </p:sp>
      <p:sp>
        <p:nvSpPr>
          <p:cNvPr id="3" name="Sous-titre 2"/>
          <p:cNvSpPr>
            <a:spLocks noGrp="1"/>
          </p:cNvSpPr>
          <p:nvPr>
            <p:ph type="subTitle" idx="1"/>
          </p:nvPr>
        </p:nvSpPr>
        <p:spPr>
          <a:xfrm>
            <a:off x="1045029" y="2036618"/>
            <a:ext cx="7223759" cy="2359034"/>
          </a:xfrm>
        </p:spPr>
        <p:txBody>
          <a:bodyPr/>
          <a:lstStyle/>
          <a:p>
            <a:r>
              <a:rPr lang="fr-FR" sz="1350" b="1" dirty="0"/>
              <a:t>« Accompagner les apprenants dans l'élaboration de leur projet professionnel et de leur parcours de formation</a:t>
            </a:r>
          </a:p>
          <a:p>
            <a:r>
              <a:rPr lang="fr-FR" sz="1200" dirty="0"/>
              <a:t>Le droit au conseil en orientation et à l'information sur les enseignements, sur l'obtention d'une qualification professionnelle, sur les professions ainsi que sur les débouchés et les perspectives professionnels fait partie du droit à l'éducation (Code de l'éducation L313-1).</a:t>
            </a:r>
          </a:p>
          <a:p>
            <a:r>
              <a:rPr lang="fr-FR" sz="1200" dirty="0"/>
              <a:t>Le processus d' "orientation", c'est-à-dire l'élaboration, pour et par l'apprenant, d'un projet professionnel et d'un parcours de formation, suppose non seulement que ce dernier s'interroge sur son avenir et soit actif dans ces démarches mais aussi qu'il puisse bénéficier d'un accompagnement spécifique par l'équipe éducative qui l'entoure pour accéder aux informations dont il a besoin et pour être guidé dans l'usage qu'il peut en faire individuellement. » </a:t>
            </a:r>
            <a:r>
              <a:rPr lang="fr-FR" sz="1200" dirty="0" err="1">
                <a:hlinkClick r:id="rId3"/>
              </a:rPr>
              <a:t>ChloroFil</a:t>
            </a:r>
            <a:endParaRPr lang="fr-FR" sz="1200" dirty="0"/>
          </a:p>
          <a:p>
            <a:endParaRPr lang="fr-FR" sz="1200" b="1" dirty="0">
              <a:solidFill>
                <a:srgbClr val="D75FB5"/>
              </a:solidFill>
            </a:endParaRPr>
          </a:p>
          <a:p>
            <a:r>
              <a:rPr lang="fr-FR" sz="1200" b="1" dirty="0">
                <a:solidFill>
                  <a:srgbClr val="92D050"/>
                </a:solidFill>
                <a:latin typeface="Felix Titling" panose="04060505060202020A04" pitchFamily="82" charset="0"/>
              </a:rPr>
              <a:t>Voir le BO sur le</a:t>
            </a:r>
            <a:r>
              <a:rPr lang="fr-FR" sz="1200" b="1" dirty="0">
                <a:solidFill>
                  <a:srgbClr val="D75FB5"/>
                </a:solidFill>
                <a:latin typeface="Felix Titling" panose="04060505060202020A04" pitchFamily="82" charset="0"/>
              </a:rPr>
              <a:t> </a:t>
            </a:r>
            <a:r>
              <a:rPr lang="fr-FR" sz="1200" b="1" dirty="0">
                <a:solidFill>
                  <a:schemeClr val="accent1">
                    <a:lumMod val="90000"/>
                    <a:lumOff val="10000"/>
                  </a:schemeClr>
                </a:solidFill>
                <a:latin typeface="Felix Titling" panose="04060505060202020A04" pitchFamily="82" charset="0"/>
                <a:hlinkClick r:id="rId4"/>
              </a:rPr>
              <a:t>Parcours Avenir</a:t>
            </a:r>
          </a:p>
          <a:p>
            <a:r>
              <a:rPr lang="fr-FR" sz="1200" b="1" dirty="0">
                <a:solidFill>
                  <a:schemeClr val="accent1">
                    <a:lumMod val="90000"/>
                    <a:lumOff val="10000"/>
                  </a:schemeClr>
                </a:solidFill>
                <a:latin typeface="Felix Titling" panose="04060505060202020A04" pitchFamily="82" charset="0"/>
                <a:hlinkClick r:id="rId4"/>
              </a:rPr>
              <a:t>  </a:t>
            </a:r>
            <a:endParaRPr lang="fr-FR" sz="1200" b="1" dirty="0">
              <a:solidFill>
                <a:schemeClr val="accent1">
                  <a:lumMod val="90000"/>
                  <a:lumOff val="10000"/>
                </a:schemeClr>
              </a:solidFill>
              <a:latin typeface="Felix Titling" panose="04060505060202020A04" pitchFamily="82" charset="0"/>
            </a:endParaRPr>
          </a:p>
        </p:txBody>
      </p:sp>
      <p:sp>
        <p:nvSpPr>
          <p:cNvPr id="4" name="Bulle ronde 3"/>
          <p:cNvSpPr/>
          <p:nvPr/>
        </p:nvSpPr>
        <p:spPr>
          <a:xfrm>
            <a:off x="4218709" y="173182"/>
            <a:ext cx="4842164" cy="983672"/>
          </a:xfrm>
          <a:prstGeom prst="wedgeEllipseCallout">
            <a:avLst>
              <a:gd name="adj1" fmla="val -25453"/>
              <a:gd name="adj2" fmla="val 69580"/>
            </a:avLst>
          </a:prstGeom>
          <a:solidFill>
            <a:srgbClr val="92D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fr-FR" sz="1350" dirty="0"/>
              <a:t>Le droit au conseil en orientation conduit à une  démarche d’accompagnement (pas avis/décision)</a:t>
            </a: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3196068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4" name="Espace réservé du texte 3"/>
          <p:cNvSpPr>
            <a:spLocks noGrp="1"/>
          </p:cNvSpPr>
          <p:nvPr>
            <p:ph type="body" sz="quarter" idx="13"/>
          </p:nvPr>
        </p:nvSpPr>
        <p:spPr>
          <a:xfrm>
            <a:off x="360000" y="2346046"/>
            <a:ext cx="8424000" cy="2313936"/>
          </a:xfrm>
        </p:spPr>
        <p:txBody>
          <a:bodyPr/>
          <a:lstStyle/>
          <a:p>
            <a:pPr algn="ctr"/>
            <a:r>
              <a:rPr lang="fr-FR" sz="1800" dirty="0">
                <a:solidFill>
                  <a:srgbClr val="92D050"/>
                </a:solidFill>
              </a:rPr>
              <a:t>Définition de la pédagogie de </a:t>
            </a:r>
            <a:r>
              <a:rPr lang="fr-FR" sz="1800" dirty="0" smtClean="0">
                <a:solidFill>
                  <a:srgbClr val="92D050"/>
                </a:solidFill>
              </a:rPr>
              <a:t>l’orientation</a:t>
            </a:r>
          </a:p>
          <a:p>
            <a:pPr algn="ctr"/>
            <a:r>
              <a:rPr lang="fr-FR" sz="1800" dirty="0"/>
              <a:t/>
            </a:r>
            <a:br>
              <a:rPr lang="fr-FR" sz="1800" dirty="0"/>
            </a:br>
            <a:r>
              <a:rPr lang="fr-FR" sz="1800" b="0" dirty="0"/>
              <a:t>La pédagogie de l’orientation cherche à favoriser </a:t>
            </a:r>
            <a:r>
              <a:rPr lang="fr-FR" sz="1800" b="0" dirty="0" smtClean="0"/>
              <a:t>une démarche </a:t>
            </a:r>
            <a:r>
              <a:rPr lang="fr-FR" sz="1800" b="0" dirty="0"/>
              <a:t>d’apprentissage conduisant</a:t>
            </a:r>
            <a:br>
              <a:rPr lang="fr-FR" sz="1800" b="0" dirty="0"/>
            </a:br>
            <a:r>
              <a:rPr lang="fr-FR" sz="1800" b="0" dirty="0"/>
              <a:t>à l’acquisition de compétences à s’orienter. </a:t>
            </a:r>
            <a:endParaRPr lang="fr-FR" sz="1800" b="0" dirty="0" smtClean="0"/>
          </a:p>
          <a:p>
            <a:pPr algn="ctr"/>
            <a:r>
              <a:rPr lang="fr-FR" sz="1800" b="0" dirty="0" smtClean="0"/>
              <a:t>Chaque </a:t>
            </a:r>
            <a:r>
              <a:rPr lang="fr-FR" sz="1800" b="0" dirty="0"/>
              <a:t>action d’information et de découverte</a:t>
            </a:r>
            <a:br>
              <a:rPr lang="fr-FR" sz="1800" b="0" dirty="0"/>
            </a:br>
            <a:r>
              <a:rPr lang="fr-FR" sz="1800" b="0" dirty="0"/>
              <a:t>doit se décliner en compétences pour </a:t>
            </a:r>
            <a:r>
              <a:rPr lang="fr-FR" sz="1800" b="0" dirty="0" smtClean="0"/>
              <a:t>l’élève</a:t>
            </a:r>
            <a:r>
              <a:rPr lang="fr-FR" sz="1800" dirty="0" smtClean="0"/>
              <a:t>.</a:t>
            </a:r>
          </a:p>
          <a:p>
            <a:pPr algn="ctr"/>
            <a:endParaRPr lang="fr-FR" sz="1800" dirty="0" smtClean="0"/>
          </a:p>
          <a:p>
            <a:pPr algn="ctr"/>
            <a:r>
              <a:rPr lang="fr-FR" sz="1800" dirty="0" smtClean="0">
                <a:solidFill>
                  <a:srgbClr val="92D050"/>
                </a:solidFill>
              </a:rPr>
              <a:t>L’affaire de tous mais chacun son rôle</a:t>
            </a:r>
            <a:r>
              <a:rPr lang="fr-FR" dirty="0"/>
              <a:t/>
            </a:r>
            <a:br>
              <a:rPr lang="fr-FR" dirty="0"/>
            </a:br>
            <a:endParaRPr lang="fr-FR" dirty="0"/>
          </a:p>
        </p:txBody>
      </p:sp>
    </p:spTree>
    <p:extLst>
      <p:ext uri="{BB962C8B-B14F-4D97-AF65-F5344CB8AC3E}">
        <p14:creationId xmlns:p14="http://schemas.microsoft.com/office/powerpoint/2010/main" val="3855931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900546" y="1253837"/>
            <a:ext cx="7120940" cy="3151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1pPr>
            <a:lvl2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2pPr>
            <a:lvl3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3pPr>
            <a:lvl4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4pPr>
            <a:lvl5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9pPr>
          </a:lstStyle>
          <a:p>
            <a:pPr marL="0" indent="0">
              <a:lnSpc>
                <a:spcPct val="80000"/>
              </a:lnSpc>
              <a:spcBef>
                <a:spcPts val="375"/>
              </a:spcBef>
              <a:buClr>
                <a:srgbClr val="404040"/>
              </a:buClr>
            </a:pPr>
            <a:r>
              <a:rPr lang="fr-FR" altLang="fr-FR" sz="1200" b="1" dirty="0">
                <a:solidFill>
                  <a:srgbClr val="404040"/>
                </a:solidFill>
                <a:latin typeface="+mn-lt"/>
              </a:rPr>
              <a:t>Une démarche pour développer les compétences à s’orienter des jeunes :</a:t>
            </a:r>
          </a:p>
          <a:p>
            <a:pPr marL="0" indent="0">
              <a:lnSpc>
                <a:spcPct val="80000"/>
              </a:lnSpc>
              <a:spcBef>
                <a:spcPts val="375"/>
              </a:spcBef>
              <a:buClr>
                <a:srgbClr val="404040"/>
              </a:buClr>
            </a:pPr>
            <a:r>
              <a:rPr lang="fr-FR" altLang="fr-FR" sz="1200" dirty="0" smtClean="0">
                <a:solidFill>
                  <a:srgbClr val="404040"/>
                </a:solidFill>
                <a:latin typeface="+mn-lt"/>
              </a:rPr>
              <a:t>Référentiel à paraitre structuré autour de trois domaines:</a:t>
            </a:r>
            <a:endParaRPr lang="fr-FR" altLang="fr-FR" sz="1200" dirty="0">
              <a:solidFill>
                <a:srgbClr val="404040"/>
              </a:solidFill>
              <a:latin typeface="+mn-lt"/>
            </a:endParaRPr>
          </a:p>
          <a:p>
            <a:pPr marL="557213" lvl="1" indent="-214313">
              <a:buFont typeface="Arial" panose="020B0604020202020204" pitchFamily="34" charset="0"/>
              <a:buChar char="•"/>
            </a:pPr>
            <a:r>
              <a:rPr lang="fr-FR" sz="1200" dirty="0">
                <a:latin typeface="+mn-lt"/>
              </a:rPr>
              <a:t>S'informer et se repérer dans la société de l'information</a:t>
            </a:r>
          </a:p>
          <a:p>
            <a:pPr marL="557213" lvl="1" indent="-214313">
              <a:buFont typeface="Arial" panose="020B0604020202020204" pitchFamily="34" charset="0"/>
              <a:buChar char="•"/>
            </a:pPr>
            <a:r>
              <a:rPr lang="fr-FR" sz="1200" dirty="0">
                <a:latin typeface="+mn-lt"/>
              </a:rPr>
              <a:t>Se découvrir et cultiver ses ambitions</a:t>
            </a:r>
          </a:p>
          <a:p>
            <a:pPr marL="557213" lvl="1" indent="-214313">
              <a:buFont typeface="Arial" panose="020B0604020202020204" pitchFamily="34" charset="0"/>
              <a:buChar char="•"/>
            </a:pPr>
            <a:r>
              <a:rPr lang="fr-FR" sz="1200" dirty="0">
                <a:latin typeface="+mn-lt"/>
              </a:rPr>
              <a:t>Se construire et se projeter dans un monde incertain</a:t>
            </a:r>
          </a:p>
          <a:p>
            <a:pPr marL="557213" lvl="1" indent="-214313">
              <a:buFont typeface="Arial" panose="020B0604020202020204" pitchFamily="34" charset="0"/>
              <a:buChar char="•"/>
            </a:pPr>
            <a:endParaRPr lang="fr-FR" sz="1200" dirty="0">
              <a:latin typeface="+mn-lt"/>
            </a:endParaRPr>
          </a:p>
          <a:p>
            <a:pPr marL="0" indent="0">
              <a:lnSpc>
                <a:spcPct val="80000"/>
              </a:lnSpc>
              <a:spcBef>
                <a:spcPts val="375"/>
              </a:spcBef>
              <a:buClr>
                <a:srgbClr val="404040"/>
              </a:buClr>
            </a:pPr>
            <a:r>
              <a:rPr lang="fr-FR" altLang="fr-FR" sz="1200" b="1" dirty="0">
                <a:solidFill>
                  <a:srgbClr val="404040"/>
                </a:solidFill>
                <a:latin typeface="+mn-lt"/>
              </a:rPr>
              <a:t>Avec des objectifs identifiés du Parcours avenir : </a:t>
            </a:r>
          </a:p>
          <a:p>
            <a:r>
              <a:rPr lang="fr-FR" sz="1200" dirty="0">
                <a:latin typeface="+mn-lt"/>
              </a:rPr>
              <a:t>- Permettre à l'élève de découvrir le monde économique et professionnel (MEP) ;</a:t>
            </a:r>
          </a:p>
          <a:p>
            <a:r>
              <a:rPr lang="fr-FR" sz="1200" dirty="0">
                <a:latin typeface="+mn-lt"/>
              </a:rPr>
              <a:t>- Développer chez l'élève le sens de l'engagement et de l'initiative ;</a:t>
            </a:r>
          </a:p>
          <a:p>
            <a:pPr marL="0" indent="0"/>
            <a:r>
              <a:rPr lang="fr-FR" sz="1200" dirty="0">
                <a:latin typeface="+mn-lt"/>
              </a:rPr>
              <a:t>- Permettre à l'élève d'élaborer son projet d'orientation scolaire </a:t>
            </a:r>
            <a:r>
              <a:rPr lang="fr-FR" sz="1200">
                <a:latin typeface="+mn-lt"/>
              </a:rPr>
              <a:t>et </a:t>
            </a:r>
            <a:r>
              <a:rPr lang="fr-FR" sz="1200" smtClean="0">
                <a:latin typeface="+mn-lt"/>
              </a:rPr>
              <a:t>professionnel.</a:t>
            </a:r>
            <a:endParaRPr lang="fr-FR" sz="1200" dirty="0">
              <a:latin typeface="+mn-lt"/>
            </a:endParaRPr>
          </a:p>
          <a:p>
            <a:pPr>
              <a:buFontTx/>
              <a:buChar char="-"/>
            </a:pPr>
            <a:endParaRPr lang="fr-FR" sz="1200" dirty="0">
              <a:solidFill>
                <a:srgbClr val="D75FB5"/>
              </a:solidFill>
              <a:latin typeface="+mn-lt"/>
            </a:endParaRPr>
          </a:p>
          <a:p>
            <a:pPr marL="0" indent="0">
              <a:lnSpc>
                <a:spcPct val="80000"/>
              </a:lnSpc>
              <a:spcBef>
                <a:spcPts val="375"/>
              </a:spcBef>
              <a:buClr>
                <a:srgbClr val="404040"/>
              </a:buClr>
            </a:pPr>
            <a:r>
              <a:rPr lang="fr-FR" altLang="fr-FR" sz="1200" b="1" dirty="0">
                <a:solidFill>
                  <a:srgbClr val="92D050"/>
                </a:solidFill>
                <a:latin typeface="+mn-lt"/>
              </a:rPr>
              <a:t>Une déclinaison dans l’EA</a:t>
            </a:r>
          </a:p>
          <a:p>
            <a:pPr marL="0" indent="0">
              <a:lnSpc>
                <a:spcPct val="80000"/>
              </a:lnSpc>
              <a:spcBef>
                <a:spcPts val="375"/>
              </a:spcBef>
              <a:buClr>
                <a:srgbClr val="404040"/>
              </a:buClr>
            </a:pPr>
            <a:endParaRPr lang="fr-FR" altLang="fr-FR" sz="1200" b="1" dirty="0">
              <a:solidFill>
                <a:srgbClr val="92D050"/>
              </a:solidFill>
              <a:latin typeface="+mn-lt"/>
            </a:endParaRPr>
          </a:p>
          <a:p>
            <a:pPr marL="0" indent="0">
              <a:lnSpc>
                <a:spcPct val="80000"/>
              </a:lnSpc>
              <a:spcBef>
                <a:spcPts val="375"/>
              </a:spcBef>
              <a:buClr>
                <a:srgbClr val="404040"/>
              </a:buClr>
            </a:pPr>
            <a:r>
              <a:rPr lang="fr-FR" altLang="fr-FR" sz="1200" b="1" dirty="0">
                <a:solidFill>
                  <a:srgbClr val="92D050"/>
                </a:solidFill>
                <a:latin typeface="+mn-lt"/>
              </a:rPr>
              <a:t>Proposer aux apprenants de traverser des expériences afin d’explorer et de découvrir</a:t>
            </a:r>
          </a:p>
          <a:p>
            <a:pPr marL="0" indent="0">
              <a:lnSpc>
                <a:spcPct val="80000"/>
              </a:lnSpc>
              <a:spcBef>
                <a:spcPts val="375"/>
              </a:spcBef>
              <a:buClr>
                <a:srgbClr val="404040"/>
              </a:buClr>
            </a:pPr>
            <a:r>
              <a:rPr lang="fr-FR" altLang="fr-FR" sz="1200" b="1" dirty="0">
                <a:solidFill>
                  <a:srgbClr val="92D050"/>
                </a:solidFill>
                <a:latin typeface="+mn-lt"/>
              </a:rPr>
              <a:t>sur eux-mêmes, sur le monde économique, sur les formations et sur les métiers.</a:t>
            </a:r>
          </a:p>
        </p:txBody>
      </p:sp>
      <p:sp>
        <p:nvSpPr>
          <p:cNvPr id="5" name="ZoneTexte 4"/>
          <p:cNvSpPr txBox="1"/>
          <p:nvPr/>
        </p:nvSpPr>
        <p:spPr>
          <a:xfrm>
            <a:off x="1410789" y="280852"/>
            <a:ext cx="7478486" cy="840230"/>
          </a:xfrm>
          <a:prstGeom prst="rect">
            <a:avLst/>
          </a:prstGeom>
          <a:noFill/>
        </p:spPr>
        <p:txBody>
          <a:bodyPr wrap="square" rtlCol="0">
            <a:spAutoFit/>
          </a:bodyPr>
          <a:lstStyle/>
          <a:p>
            <a:pPr defTabSz="914378">
              <a:lnSpc>
                <a:spcPct val="90000"/>
              </a:lnSpc>
              <a:spcBef>
                <a:spcPct val="0"/>
              </a:spcBef>
            </a:pPr>
            <a:r>
              <a:rPr lang="fr-FR" altLang="fr-FR" sz="2700" b="1" dirty="0">
                <a:solidFill>
                  <a:srgbClr val="92D050"/>
                </a:solidFill>
                <a:latin typeface="+mj-lt"/>
                <a:ea typeface="+mj-ea"/>
                <a:cs typeface="+mj-cs"/>
              </a:rPr>
              <a:t>Les axes de travail de </a:t>
            </a:r>
          </a:p>
          <a:p>
            <a:pPr defTabSz="914378">
              <a:lnSpc>
                <a:spcPct val="90000"/>
              </a:lnSpc>
              <a:spcBef>
                <a:spcPct val="0"/>
              </a:spcBef>
            </a:pPr>
            <a:r>
              <a:rPr lang="fr-FR" altLang="fr-FR" sz="2700" b="1" dirty="0">
                <a:solidFill>
                  <a:srgbClr val="92D050"/>
                </a:solidFill>
                <a:latin typeface="+mj-lt"/>
                <a:ea typeface="+mj-ea"/>
                <a:cs typeface="+mj-cs"/>
              </a:rPr>
              <a:t>l’accompagnement à l’orientation </a:t>
            </a:r>
            <a:endParaRPr lang="fr-FR" sz="2700" b="1" dirty="0">
              <a:solidFill>
                <a:srgbClr val="92D050"/>
              </a:solidFill>
              <a:latin typeface="+mj-lt"/>
              <a:ea typeface="+mj-ea"/>
              <a:cs typeface="+mj-cs"/>
            </a:endParaRPr>
          </a:p>
        </p:txBody>
      </p:sp>
      <p:sp>
        <p:nvSpPr>
          <p:cNvPr id="2" name="Bulle ronde 1"/>
          <p:cNvSpPr/>
          <p:nvPr/>
        </p:nvSpPr>
        <p:spPr>
          <a:xfrm>
            <a:off x="7523019" y="708334"/>
            <a:ext cx="1530928" cy="893618"/>
          </a:xfrm>
          <a:prstGeom prst="wedgeEllipseCallout">
            <a:avLst>
              <a:gd name="adj1" fmla="val -43487"/>
              <a:gd name="adj2" fmla="val 47772"/>
            </a:avLst>
          </a:prstGeom>
          <a:solidFill>
            <a:srgbClr val="92D050"/>
          </a:solidFill>
          <a:ln>
            <a:solidFill>
              <a:srgbClr val="60006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1350" dirty="0">
                <a:solidFill>
                  <a:schemeClr val="bg1"/>
                </a:solidFill>
              </a:rPr>
              <a:t>Démarche éducative</a:t>
            </a: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Tree>
    <p:extLst>
      <p:ext uri="{BB962C8B-B14F-4D97-AF65-F5344CB8AC3E}">
        <p14:creationId xmlns:p14="http://schemas.microsoft.com/office/powerpoint/2010/main" val="1870323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92D050"/>
                </a:solidFill>
              </a:rPr>
              <a:t>Les étapes pour les collégiens : généralités</a:t>
            </a:r>
            <a:br>
              <a:rPr lang="fr-FR" dirty="0" smtClean="0">
                <a:solidFill>
                  <a:srgbClr val="92D050"/>
                </a:solidFill>
              </a:rPr>
            </a:br>
            <a:r>
              <a:rPr lang="fr-FR" sz="1400" dirty="0" smtClean="0">
                <a:solidFill>
                  <a:srgbClr val="92D050"/>
                </a:solidFill>
              </a:rPr>
              <a:t>Les</a:t>
            </a:r>
            <a:r>
              <a:rPr lang="fr-FR" dirty="0" smtClean="0">
                <a:solidFill>
                  <a:srgbClr val="92D050"/>
                </a:solidFill>
              </a:rPr>
              <a:t> </a:t>
            </a:r>
            <a:r>
              <a:rPr lang="fr-FR" sz="1400" dirty="0" smtClean="0">
                <a:solidFill>
                  <a:srgbClr val="92D050"/>
                </a:solidFill>
              </a:rPr>
              <a:t>64 heures non affectées</a:t>
            </a:r>
            <a:endParaRPr lang="fr-FR" sz="1400" dirty="0">
              <a:solidFill>
                <a:srgbClr val="92D050"/>
              </a:solidFill>
            </a:endParaRPr>
          </a:p>
        </p:txBody>
      </p:sp>
      <p:sp>
        <p:nvSpPr>
          <p:cNvPr id="6" name="Espace réservé du contenu 5"/>
          <p:cNvSpPr>
            <a:spLocks noGrp="1"/>
          </p:cNvSpPr>
          <p:nvPr>
            <p:ph sz="quarter" idx="14"/>
          </p:nvPr>
        </p:nvSpPr>
        <p:spPr>
          <a:xfrm>
            <a:off x="359998" y="1836000"/>
            <a:ext cx="8424000" cy="2947500"/>
          </a:xfrm>
        </p:spPr>
        <p:txBody>
          <a:bodyPr/>
          <a:lstStyle/>
          <a:p>
            <a:r>
              <a:rPr lang="fr-FR" dirty="0" smtClean="0"/>
              <a:t>La 4è et la 3è un continuum du point de vue de l’orientation avec des sujets incontournables :</a:t>
            </a:r>
          </a:p>
          <a:p>
            <a:r>
              <a:rPr lang="fr-FR" dirty="0"/>
              <a:t>en classe de 4e, l’activité dominante est la découverte et l’exploration des voies de </a:t>
            </a:r>
            <a:r>
              <a:rPr lang="fr-FR" dirty="0" smtClean="0"/>
              <a:t>formation (notamment </a:t>
            </a:r>
            <a:r>
              <a:rPr lang="fr-FR" dirty="0"/>
              <a:t>post-3e) par le biais des métiers et, en classe de 3e, l’activité dominante est </a:t>
            </a:r>
            <a:r>
              <a:rPr lang="fr-FR" dirty="0" smtClean="0"/>
              <a:t>de préparer </a:t>
            </a:r>
            <a:r>
              <a:rPr lang="fr-FR" dirty="0"/>
              <a:t>les choix pour </a:t>
            </a:r>
            <a:r>
              <a:rPr lang="fr-FR" dirty="0" smtClean="0"/>
              <a:t>l’après-3</a:t>
            </a:r>
            <a:r>
              <a:rPr lang="fr-FR" baseline="30000" dirty="0" smtClean="0"/>
              <a:t>e</a:t>
            </a:r>
            <a:r>
              <a:rPr lang="fr-FR" dirty="0" smtClean="0"/>
              <a:t>. Les </a:t>
            </a:r>
            <a:r>
              <a:rPr lang="fr-FR" dirty="0"/>
              <a:t>élèves s’informent des possibilités de formation après </a:t>
            </a:r>
            <a:r>
              <a:rPr lang="fr-FR" dirty="0" smtClean="0"/>
              <a:t>le collège </a:t>
            </a:r>
            <a:r>
              <a:rPr lang="fr-FR" dirty="0"/>
              <a:t>et des voies d’accès aux différents métiers ou familles de métiers ; ils appréhendent </a:t>
            </a:r>
            <a:r>
              <a:rPr lang="fr-FR" dirty="0" smtClean="0"/>
              <a:t>la complexité </a:t>
            </a:r>
            <a:r>
              <a:rPr lang="fr-FR" dirty="0"/>
              <a:t>des activités professionnelles ainsi que les savoirs et l’expérience nécessaires </a:t>
            </a:r>
            <a:r>
              <a:rPr lang="fr-FR" dirty="0" smtClean="0"/>
              <a:t>pour les exercer.</a:t>
            </a:r>
          </a:p>
          <a:p>
            <a:endParaRPr lang="fr-FR" dirty="0" smtClean="0"/>
          </a:p>
          <a:p>
            <a:pPr marL="214313" indent="-214313">
              <a:buFont typeface="Wingdings" panose="05000000000000000000" pitchFamily="2" charset="2"/>
              <a:buChar char="q"/>
            </a:pPr>
            <a:r>
              <a:rPr lang="fr-FR" dirty="0" smtClean="0"/>
              <a:t>Le temps de l’adaptation : gestion de l’atterrissage dans un nouvel établissement avec de nouvelles organisations –&gt; temps du coup d’œil dans le rétroviseur</a:t>
            </a:r>
          </a:p>
          <a:p>
            <a:endParaRPr lang="fr-FR" sz="500" dirty="0" smtClean="0"/>
          </a:p>
          <a:p>
            <a:pPr marL="214313" indent="-214313">
              <a:buFont typeface="Wingdings" panose="05000000000000000000" pitchFamily="2" charset="2"/>
              <a:buChar char="q"/>
            </a:pPr>
            <a:r>
              <a:rPr lang="fr-FR" dirty="0"/>
              <a:t>L</a:t>
            </a:r>
            <a:r>
              <a:rPr lang="fr-FR" dirty="0" smtClean="0"/>
              <a:t>a question de l’après troisième à travers :</a:t>
            </a:r>
          </a:p>
          <a:p>
            <a:pPr marL="423444" lvl="1" indent="-171450">
              <a:spcBef>
                <a:spcPts val="0"/>
              </a:spcBef>
              <a:spcAft>
                <a:spcPts val="0"/>
              </a:spcAft>
              <a:buFont typeface="Wingdings" panose="05000000000000000000" pitchFamily="2" charset="2"/>
              <a:buChar char="v"/>
            </a:pPr>
            <a:r>
              <a:rPr lang="fr-FR" sz="1050" dirty="0"/>
              <a:t>L</a:t>
            </a:r>
            <a:r>
              <a:rPr lang="fr-FR" sz="1050" dirty="0" smtClean="0"/>
              <a:t>e choix de la voie : </a:t>
            </a:r>
          </a:p>
          <a:p>
            <a:pPr marL="431994" lvl="2" indent="0">
              <a:spcBef>
                <a:spcPts val="0"/>
              </a:spcBef>
              <a:spcAft>
                <a:spcPts val="0"/>
              </a:spcAft>
              <a:buNone/>
            </a:pPr>
            <a:r>
              <a:rPr lang="fr-FR" sz="1050" dirty="0" smtClean="0"/>
              <a:t>GT vs Pro : donner à voir les spécificités et attendus et l’adéquation avec le profil scolaire de l’apprenant</a:t>
            </a:r>
          </a:p>
          <a:p>
            <a:pPr marL="423444" lvl="1" indent="-171450">
              <a:spcBef>
                <a:spcPts val="0"/>
              </a:spcBef>
              <a:spcAft>
                <a:spcPts val="0"/>
              </a:spcAft>
              <a:buFont typeface="Wingdings" panose="05000000000000000000" pitchFamily="2" charset="2"/>
              <a:buChar char="v"/>
            </a:pPr>
            <a:r>
              <a:rPr lang="fr-FR" sz="1050" dirty="0" smtClean="0"/>
              <a:t>La mise en perspective des différents diplômes en évoquant le post-bac ( CAP, BAC PRO, BAC T, BAC G) au regard des envies et projets exprimés</a:t>
            </a:r>
          </a:p>
          <a:p>
            <a:pPr marL="251994" lvl="1" indent="0">
              <a:spcBef>
                <a:spcPts val="0"/>
              </a:spcBef>
              <a:spcAft>
                <a:spcPts val="0"/>
              </a:spcAft>
              <a:buNone/>
            </a:pPr>
            <a:endParaRPr lang="fr-FR" sz="500" dirty="0"/>
          </a:p>
          <a:p>
            <a:pPr marL="214313" indent="-214313">
              <a:buFont typeface="Wingdings" panose="05000000000000000000" pitchFamily="2" charset="2"/>
              <a:buChar char="q"/>
            </a:pPr>
            <a:r>
              <a:rPr lang="fr-FR" dirty="0" smtClean="0"/>
              <a:t>Le stage : un temps fort qui cristallise de nombreuses attentes  </a:t>
            </a:r>
          </a:p>
          <a:p>
            <a:endParaRPr lang="fr-FR" dirty="0" smtClean="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8" name="Légende à une bordure 1 7"/>
          <p:cNvSpPr/>
          <p:nvPr/>
        </p:nvSpPr>
        <p:spPr>
          <a:xfrm>
            <a:off x="7740352" y="267495"/>
            <a:ext cx="1288473" cy="1568506"/>
          </a:xfrm>
          <a:prstGeom prst="accentCallout1">
            <a:avLst>
              <a:gd name="adj1" fmla="val 58266"/>
              <a:gd name="adj2" fmla="val -10871"/>
              <a:gd name="adj3" fmla="val 58468"/>
              <a:gd name="adj4" fmla="val -25643"/>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Construire une progression annuelle en mobilisant les temps forts de l’orientation </a:t>
            </a:r>
            <a:r>
              <a:rPr lang="fr-FR" sz="1050" dirty="0" smtClean="0"/>
              <a:t>sur les deux ans</a:t>
            </a:r>
          </a:p>
          <a:p>
            <a:pPr algn="ctr"/>
            <a:r>
              <a:rPr lang="fr-FR" sz="1050" dirty="0" smtClean="0">
                <a:sym typeface="Wingdings" panose="05000000000000000000" pitchFamily="2" charset="2"/>
              </a:rPr>
              <a:t> projet d’établissement</a:t>
            </a:r>
            <a:endParaRPr lang="fr-FR" sz="1050" dirty="0"/>
          </a:p>
        </p:txBody>
      </p:sp>
    </p:spTree>
    <p:extLst>
      <p:ext uri="{BB962C8B-B14F-4D97-AF65-F5344CB8AC3E}">
        <p14:creationId xmlns:p14="http://schemas.microsoft.com/office/powerpoint/2010/main" val="1693650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solidFill>
                  <a:srgbClr val="92D050"/>
                </a:solidFill>
              </a:rPr>
              <a:t>Les étapes </a:t>
            </a:r>
            <a:r>
              <a:rPr lang="fr-FR" dirty="0" smtClean="0">
                <a:solidFill>
                  <a:srgbClr val="92D050"/>
                </a:solidFill>
              </a:rPr>
              <a:t>de l’année de 4è</a:t>
            </a:r>
            <a:endParaRPr lang="fr-FR" dirty="0">
              <a:solidFill>
                <a:srgbClr val="D75FB5"/>
              </a:solidFill>
            </a:endParaRPr>
          </a:p>
        </p:txBody>
      </p:sp>
      <p:sp>
        <p:nvSpPr>
          <p:cNvPr id="6" name="Espace réservé du contenu 5"/>
          <p:cNvSpPr>
            <a:spLocks noGrp="1"/>
          </p:cNvSpPr>
          <p:nvPr>
            <p:ph sz="quarter" idx="14"/>
          </p:nvPr>
        </p:nvSpPr>
        <p:spPr>
          <a:xfrm>
            <a:off x="394701" y="1610333"/>
            <a:ext cx="6948306" cy="2947500"/>
          </a:xfrm>
        </p:spPr>
        <p:txBody>
          <a:bodyPr/>
          <a:lstStyle/>
          <a:p>
            <a:pPr lvl="1" indent="0">
              <a:buNone/>
            </a:pPr>
            <a:endParaRPr lang="fr-FR" sz="1050" dirty="0"/>
          </a:p>
          <a:p>
            <a:pPr>
              <a:buFont typeface="Wingdings" panose="05000000000000000000" pitchFamily="2" charset="2"/>
              <a:buChar char="q"/>
            </a:pPr>
            <a:r>
              <a:rPr lang="fr-FR" dirty="0"/>
              <a:t> </a:t>
            </a:r>
            <a:r>
              <a:rPr lang="fr-FR" dirty="0" smtClean="0"/>
              <a:t>Se repérer dans les voies de formation après la 3è : durée, objectifs, modalités, exigences….</a:t>
            </a:r>
          </a:p>
          <a:p>
            <a:pPr marL="180000" lvl="1" indent="0">
              <a:buNone/>
            </a:pPr>
            <a:r>
              <a:rPr lang="fr-FR" dirty="0" smtClean="0">
                <a:sym typeface="Wingdings" panose="05000000000000000000" pitchFamily="2" charset="2"/>
              </a:rPr>
              <a:t> </a:t>
            </a:r>
            <a:r>
              <a:rPr lang="fr-FR" dirty="0" smtClean="0"/>
              <a:t>Et toujours prévoir un temps pour ramener à soi !</a:t>
            </a:r>
            <a:endParaRPr lang="fr-FR" dirty="0"/>
          </a:p>
          <a:p>
            <a:pPr lvl="2">
              <a:buFont typeface="Wingdings" panose="05000000000000000000" pitchFamily="2" charset="2"/>
              <a:buChar char="v"/>
            </a:pPr>
            <a:endParaRPr lang="fr-FR" dirty="0" smtClean="0"/>
          </a:p>
          <a:p>
            <a:pPr marL="214313" indent="-214313">
              <a:buFont typeface="Wingdings" panose="05000000000000000000" pitchFamily="2" charset="2"/>
              <a:buChar char="q"/>
            </a:pPr>
            <a:r>
              <a:rPr lang="fr-FR" dirty="0" smtClean="0"/>
              <a:t>Découvrir des secteurs professionnels et des métiers </a:t>
            </a:r>
          </a:p>
          <a:p>
            <a:pPr marL="466313" lvl="1" indent="-214313">
              <a:buFont typeface="Wingdings" panose="05000000000000000000" pitchFamily="2" charset="2"/>
              <a:buChar char="v"/>
            </a:pPr>
            <a:r>
              <a:rPr lang="fr-FR" dirty="0" smtClean="0"/>
              <a:t>Il ne s’agit pas de multiplier à foison les découvertes mais d’en tirer profit pleinement !</a:t>
            </a:r>
          </a:p>
          <a:p>
            <a:pPr lvl="1" indent="0">
              <a:buNone/>
            </a:pPr>
            <a:r>
              <a:rPr lang="fr-FR" dirty="0" smtClean="0"/>
              <a:t>Exemple : faire venir un témoin dans la classe suppose en amont de préparer sa venue pour que le jour J les élèves puissent en quasi autonomie accueillir et questionner le professionnel et il faut ensuite prendre le temps de l’analyse avec la classe et prévoir un temps réflexif privatif pour que chaque jeune puisse avoir un retour sur soi. </a:t>
            </a:r>
            <a:endParaRPr lang="fr-FR" dirty="0"/>
          </a:p>
          <a:p>
            <a:pPr marL="423450" lvl="1" indent="-171450">
              <a:buFont typeface="Wingdings" panose="05000000000000000000" pitchFamily="2" charset="2"/>
              <a:buChar char="v"/>
            </a:pPr>
            <a:r>
              <a:rPr lang="fr-FR" dirty="0" smtClean="0"/>
              <a:t>Il convient de faire du lien entre ce qu’on apprend en classe et les applications possibles dans la « vraie vie » notamment professionnelle.</a:t>
            </a:r>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2" name="Légende à une bordure 1 1"/>
          <p:cNvSpPr/>
          <p:nvPr/>
        </p:nvSpPr>
        <p:spPr>
          <a:xfrm>
            <a:off x="7596336" y="2643758"/>
            <a:ext cx="1385455" cy="1683328"/>
          </a:xfrm>
          <a:prstGeom prst="accentCallout1">
            <a:avLst>
              <a:gd name="adj1" fmla="val 71425"/>
              <a:gd name="adj2" fmla="val -7333"/>
              <a:gd name="adj3" fmla="val 71348"/>
              <a:gd name="adj4" fmla="val -25833"/>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solidFill>
                  <a:schemeClr val="tx1"/>
                </a:solidFill>
              </a:rPr>
              <a:t>Ne pas oublier que chaque apprenant va à son rythme. Votre rôle : proposer des expériences à vivre et aider à les décrypter</a:t>
            </a:r>
          </a:p>
        </p:txBody>
      </p:sp>
      <p:sp>
        <p:nvSpPr>
          <p:cNvPr id="3" name="Bulle ronde 2"/>
          <p:cNvSpPr/>
          <p:nvPr/>
        </p:nvSpPr>
        <p:spPr>
          <a:xfrm>
            <a:off x="6732240" y="1260000"/>
            <a:ext cx="1584176" cy="519662"/>
          </a:xfrm>
          <a:prstGeom prst="wedgeEllipseCallout">
            <a:avLst>
              <a:gd name="adj1" fmla="val -55092"/>
              <a:gd name="adj2" fmla="val 7722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Sous forme de jeu-quiz</a:t>
            </a:r>
            <a:endParaRPr lang="fr-FR" sz="1200" dirty="0"/>
          </a:p>
        </p:txBody>
      </p:sp>
    </p:spTree>
    <p:extLst>
      <p:ext uri="{BB962C8B-B14F-4D97-AF65-F5344CB8AC3E}">
        <p14:creationId xmlns:p14="http://schemas.microsoft.com/office/powerpoint/2010/main" val="3656330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solidFill>
                  <a:srgbClr val="92D050"/>
                </a:solidFill>
              </a:rPr>
              <a:t>Les étapes </a:t>
            </a:r>
            <a:r>
              <a:rPr lang="fr-FR" dirty="0" smtClean="0">
                <a:solidFill>
                  <a:srgbClr val="92D050"/>
                </a:solidFill>
              </a:rPr>
              <a:t>de l’année de 3è</a:t>
            </a:r>
            <a:endParaRPr lang="fr-FR" dirty="0">
              <a:solidFill>
                <a:srgbClr val="D75FB5"/>
              </a:solidFill>
            </a:endParaRPr>
          </a:p>
        </p:txBody>
      </p:sp>
      <p:sp>
        <p:nvSpPr>
          <p:cNvPr id="6" name="Espace réservé du contenu 5"/>
          <p:cNvSpPr>
            <a:spLocks noGrp="1"/>
          </p:cNvSpPr>
          <p:nvPr>
            <p:ph sz="quarter" idx="14"/>
          </p:nvPr>
        </p:nvSpPr>
        <p:spPr>
          <a:xfrm>
            <a:off x="335458" y="1347614"/>
            <a:ext cx="8424000" cy="3435886"/>
          </a:xfrm>
        </p:spPr>
        <p:txBody>
          <a:bodyPr/>
          <a:lstStyle/>
          <a:p>
            <a:pPr lvl="1" indent="0">
              <a:buNone/>
            </a:pPr>
            <a:endParaRPr lang="fr-FR" sz="1050" dirty="0"/>
          </a:p>
          <a:p>
            <a:pPr>
              <a:buFont typeface="Wingdings" panose="05000000000000000000" pitchFamily="2" charset="2"/>
              <a:buChar char="q"/>
            </a:pPr>
            <a:r>
              <a:rPr lang="fr-FR" dirty="0"/>
              <a:t> </a:t>
            </a:r>
            <a:r>
              <a:rPr lang="fr-FR" dirty="0" smtClean="0"/>
              <a:t>De </a:t>
            </a:r>
            <a:r>
              <a:rPr lang="fr-FR" dirty="0"/>
              <a:t>la bonne connaissance des </a:t>
            </a:r>
            <a:r>
              <a:rPr lang="fr-FR" dirty="0" smtClean="0"/>
              <a:t>modalités d’affectation : expliciter le calendrier de l’orientation et les procédures </a:t>
            </a:r>
            <a:endParaRPr lang="fr-FR" dirty="0"/>
          </a:p>
          <a:p>
            <a:pPr lvl="2">
              <a:buFont typeface="Wingdings" panose="05000000000000000000" pitchFamily="2" charset="2"/>
              <a:buChar char="v"/>
            </a:pPr>
            <a:endParaRPr lang="fr-FR" dirty="0" smtClean="0"/>
          </a:p>
          <a:p>
            <a:pPr marL="214313" indent="-214313">
              <a:buFont typeface="Wingdings" panose="05000000000000000000" pitchFamily="2" charset="2"/>
              <a:buChar char="q"/>
            </a:pPr>
            <a:r>
              <a:rPr lang="fr-FR" dirty="0" smtClean="0"/>
              <a:t>Les temps forts de l’orientation des outils non suffisants : forum, JPO, … </a:t>
            </a:r>
          </a:p>
          <a:p>
            <a:pPr marL="466307" lvl="1" indent="-214313">
              <a:buFont typeface="Wingdings" panose="05000000000000000000" pitchFamily="2" charset="2"/>
              <a:buChar char="v"/>
            </a:pPr>
            <a:r>
              <a:rPr lang="fr-FR" dirty="0"/>
              <a:t>A</a:t>
            </a:r>
            <a:r>
              <a:rPr lang="fr-FR" dirty="0" smtClean="0"/>
              <a:t>ccorder du temps pour l’analyse des situations vécues</a:t>
            </a:r>
          </a:p>
          <a:p>
            <a:pPr marL="466307" lvl="1" indent="-214313">
              <a:buFont typeface="Wingdings" panose="05000000000000000000" pitchFamily="2" charset="2"/>
              <a:buChar char="v"/>
            </a:pPr>
            <a:r>
              <a:rPr lang="fr-FR" dirty="0" smtClean="0"/>
              <a:t>Construire une progression qui mêle les trois axes pour </a:t>
            </a:r>
            <a:r>
              <a:rPr lang="fr-FR" dirty="0"/>
              <a:t>développer une compréhension </a:t>
            </a:r>
            <a:endParaRPr lang="fr-FR" dirty="0" smtClean="0"/>
          </a:p>
          <a:p>
            <a:pPr marL="646302" lvl="2" indent="-214313"/>
            <a:r>
              <a:rPr lang="fr-FR" dirty="0" smtClean="0"/>
              <a:t>du monde économique, 	</a:t>
            </a:r>
          </a:p>
          <a:p>
            <a:pPr marL="646302" lvl="2" indent="-214313"/>
            <a:r>
              <a:rPr lang="fr-FR" dirty="0" smtClean="0"/>
              <a:t>du système des formations supérieures </a:t>
            </a:r>
          </a:p>
          <a:p>
            <a:pPr marL="646302" lvl="2" indent="-214313"/>
            <a:r>
              <a:rPr lang="fr-FR" dirty="0" smtClean="0"/>
              <a:t> de soi</a:t>
            </a:r>
          </a:p>
          <a:p>
            <a:pPr marL="466307" lvl="1" indent="-214313">
              <a:buFont typeface="Wingdings" panose="05000000000000000000" pitchFamily="2" charset="2"/>
              <a:buChar char="v"/>
            </a:pPr>
            <a:r>
              <a:rPr lang="fr-FR" dirty="0" smtClean="0"/>
              <a:t>Eclairer les choix avec une approche métier</a:t>
            </a:r>
          </a:p>
          <a:p>
            <a:pPr marL="214307" indent="-214313">
              <a:buFont typeface="Wingdings" panose="05000000000000000000" pitchFamily="2" charset="2"/>
              <a:buChar char="q"/>
            </a:pPr>
            <a:r>
              <a:rPr lang="fr-FR" dirty="0" smtClean="0"/>
              <a:t>Le stage de découverte : il peut constituer l’alpha et l’oméga de l’année :</a:t>
            </a:r>
          </a:p>
          <a:p>
            <a:pPr marL="466307" lvl="1" indent="-214313">
              <a:buFont typeface="Wingdings" panose="05000000000000000000" pitchFamily="2" charset="2"/>
              <a:buChar char="v"/>
            </a:pPr>
            <a:r>
              <a:rPr lang="fr-FR" dirty="0" smtClean="0"/>
              <a:t>La recherche du secteur et du métier (soi) mais aussi de l’entreprise (démarches : CV, lettre, présentation orale)</a:t>
            </a:r>
          </a:p>
          <a:p>
            <a:pPr marL="466307" lvl="1" indent="-214313">
              <a:buFont typeface="Wingdings" panose="05000000000000000000" pitchFamily="2" charset="2"/>
              <a:buChar char="v"/>
            </a:pPr>
            <a:r>
              <a:rPr lang="fr-FR" dirty="0" smtClean="0"/>
              <a:t>La réalisation : en amont travailler sur les attendus du monde professionnel (savoir-être)</a:t>
            </a:r>
          </a:p>
          <a:p>
            <a:pPr marL="466307" lvl="1" indent="-214313">
              <a:buFont typeface="Wingdings" panose="05000000000000000000" pitchFamily="2" charset="2"/>
              <a:buChar char="v"/>
            </a:pPr>
            <a:r>
              <a:rPr lang="fr-FR" dirty="0" smtClean="0"/>
              <a:t>Le rapport </a:t>
            </a:r>
            <a:r>
              <a:rPr lang="fr-FR" dirty="0"/>
              <a:t>é</a:t>
            </a:r>
            <a:r>
              <a:rPr lang="fr-FR" dirty="0" smtClean="0"/>
              <a:t>crit et la présentation orale en classe avec débat entre élèves</a:t>
            </a:r>
          </a:p>
          <a:p>
            <a:pPr marL="214313" indent="-214313">
              <a:buFont typeface="Wingdings" panose="05000000000000000000" pitchFamily="2" charset="2"/>
              <a:buChar char="q"/>
            </a:pPr>
            <a:endParaRPr lang="fr-FR" dirty="0"/>
          </a:p>
          <a:p>
            <a:pPr marL="214313" indent="-214313">
              <a:buFont typeface="Wingdings" panose="05000000000000000000" pitchFamily="2" charset="2"/>
              <a:buChar char="q"/>
            </a:pPr>
            <a:endParaRPr lang="fr-FR" dirty="0" smtClean="0"/>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2" name="Légende à une bordure 1 1"/>
          <p:cNvSpPr/>
          <p:nvPr/>
        </p:nvSpPr>
        <p:spPr>
          <a:xfrm>
            <a:off x="7596336" y="1979700"/>
            <a:ext cx="1385455" cy="1683328"/>
          </a:xfrm>
          <a:prstGeom prst="accentCallout1">
            <a:avLst>
              <a:gd name="adj1" fmla="val 71425"/>
              <a:gd name="adj2" fmla="val -7333"/>
              <a:gd name="adj3" fmla="val 71348"/>
              <a:gd name="adj4" fmla="val -25833"/>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solidFill>
                  <a:schemeClr val="tx1"/>
                </a:solidFill>
              </a:rPr>
              <a:t>Ne pas oublier que chaque apprenant va à son rythme. Votre rôle : proposer des expériences à vivre et aider à les décrypter</a:t>
            </a:r>
          </a:p>
        </p:txBody>
      </p:sp>
    </p:spTree>
    <p:extLst>
      <p:ext uri="{BB962C8B-B14F-4D97-AF65-F5344CB8AC3E}">
        <p14:creationId xmlns:p14="http://schemas.microsoft.com/office/powerpoint/2010/main" val="60990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3" id="{AF97B4F9-BC23-A84F-9BAD-A4967320B017}" vid="{7C44717A-32EF-1043-BF0F-9DEE8D51E3C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ppt_masaf_cle8a965c</Template>
  <TotalTime>283</TotalTime>
  <Words>2194</Words>
  <Application>Microsoft Office PowerPoint</Application>
  <PresentationFormat>Affichage à l'écran (16:9)</PresentationFormat>
  <Paragraphs>187</Paragraphs>
  <Slides>16</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MS PGothic</vt:lpstr>
      <vt:lpstr>Arial</vt:lpstr>
      <vt:lpstr>Felix Titling</vt:lpstr>
      <vt:lpstr>Marianne</vt:lpstr>
      <vt:lpstr>Wingdings</vt:lpstr>
      <vt:lpstr>MINISTÈRIEL</vt:lpstr>
      <vt:lpstr>Présentation PowerPoint</vt:lpstr>
      <vt:lpstr>Présentation PowerPoint</vt:lpstr>
      <vt:lpstr>Présentation PowerPoint</vt:lpstr>
      <vt:lpstr>C’est quoi l’orientation ?</vt:lpstr>
      <vt:lpstr>Présentation PowerPoint</vt:lpstr>
      <vt:lpstr>Présentation PowerPoint</vt:lpstr>
      <vt:lpstr>Les étapes pour les collégiens : généralités Les 64 heures non affectées</vt:lpstr>
      <vt:lpstr>Les étapes de l’année de 4è</vt:lpstr>
      <vt:lpstr>Les étapes de l’année de 3è</vt:lpstr>
      <vt:lpstr>Présentation PowerPoint</vt:lpstr>
      <vt:lpstr>Présentation PowerPoint</vt:lpstr>
      <vt:lpstr>L’entretien d’orientation (avec famille)  : méthode</vt:lpstr>
      <vt:lpstr>L’entretien d’orientation avec les élèves Installer le jeune dans une démarche de projet  et partager les objectifs avec la famille</vt:lpstr>
      <vt:lpstr>Pour finir  Quelques éléments incontournables: </vt:lpstr>
      <vt:lpstr>Juste une mise au point : la vision rationnelle du choix est-elle pertinente ?</vt:lpstr>
      <vt:lpstr>Présentation PowerPoint</vt:lpstr>
    </vt:vector>
  </TitlesOfParts>
  <Manager>Client</Manager>
  <Company>Ministère de l'Agriculture et de l'Alimentation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RICHY-MOURRE Laurence</dc:creator>
  <cp:lastModifiedBy>ROSNET Emmanuelle</cp:lastModifiedBy>
  <cp:revision>22</cp:revision>
  <dcterms:created xsi:type="dcterms:W3CDTF">2024-09-23T13:30:35Z</dcterms:created>
  <dcterms:modified xsi:type="dcterms:W3CDTF">2024-11-14T13:24:33Z</dcterms:modified>
</cp:coreProperties>
</file>