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17"/>
  </p:notesMasterIdLst>
  <p:sldIdLst>
    <p:sldId id="332" r:id="rId2"/>
    <p:sldId id="346" r:id="rId3"/>
    <p:sldId id="333" r:id="rId4"/>
    <p:sldId id="334" r:id="rId5"/>
    <p:sldId id="345" r:id="rId6"/>
    <p:sldId id="335" r:id="rId7"/>
    <p:sldId id="336" r:id="rId8"/>
    <p:sldId id="337" r:id="rId9"/>
    <p:sldId id="338" r:id="rId10"/>
    <p:sldId id="339" r:id="rId11"/>
    <p:sldId id="340" r:id="rId12"/>
    <p:sldId id="341" r:id="rId13"/>
    <p:sldId id="342" r:id="rId14"/>
    <p:sldId id="343" r:id="rId15"/>
    <p:sldId id="344" r:id="rId16"/>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32"/>
            <p14:sldId id="346"/>
            <p14:sldId id="333"/>
            <p14:sldId id="334"/>
            <p14:sldId id="345"/>
            <p14:sldId id="335"/>
            <p14:sldId id="336"/>
            <p14:sldId id="337"/>
            <p14:sldId id="338"/>
            <p14:sldId id="339"/>
            <p14:sldId id="340"/>
            <p14:sldId id="341"/>
            <p14:sldId id="342"/>
            <p14:sldId id="343"/>
            <p14:sldId id="344"/>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178B"/>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18"/>
    <p:restoredTop sz="94660"/>
  </p:normalViewPr>
  <p:slideViewPr>
    <p:cSldViewPr showGuides="1">
      <p:cViewPr varScale="1">
        <p:scale>
          <a:sx n="116" d="100"/>
          <a:sy n="116" d="100"/>
        </p:scale>
        <p:origin x="533" y="77"/>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036FB7-AA2D-4834-9E25-B35669B283DF}" type="doc">
      <dgm:prSet loTypeId="urn:microsoft.com/office/officeart/2005/8/layout/hProcess9" loCatId="process" qsTypeId="urn:microsoft.com/office/officeart/2005/8/quickstyle/3d2" qsCatId="3D" csTypeId="urn:microsoft.com/office/officeart/2005/8/colors/colorful2" csCatId="colorful" phldr="1"/>
      <dgm:spPr/>
    </dgm:pt>
    <dgm:pt modelId="{2E768E9A-ED26-4023-AD57-7457CEF57A37}">
      <dgm:prSet phldrT="[Texte]"/>
      <dgm:spPr>
        <a:solidFill>
          <a:schemeClr val="accent5">
            <a:lumMod val="40000"/>
            <a:lumOff val="60000"/>
          </a:schemeClr>
        </a:solidFill>
      </dgm:spPr>
      <dgm:t>
        <a:bodyPr/>
        <a:lstStyle/>
        <a:p>
          <a:r>
            <a:rPr lang="fr-FR" dirty="0" smtClean="0"/>
            <a:t>Module1</a:t>
          </a:r>
        </a:p>
        <a:p>
          <a:r>
            <a:rPr lang="fr-FR" dirty="0" smtClean="0"/>
            <a:t>Accompagner le parcours d’orientation </a:t>
          </a:r>
          <a:endParaRPr lang="fr-FR" dirty="0"/>
        </a:p>
      </dgm:t>
    </dgm:pt>
    <dgm:pt modelId="{69F2980C-1293-45EA-8225-E7B936A8ED61}" type="parTrans" cxnId="{59E6AA0F-56CF-4AA3-8373-3D7DA5DCCCCF}">
      <dgm:prSet/>
      <dgm:spPr/>
      <dgm:t>
        <a:bodyPr/>
        <a:lstStyle/>
        <a:p>
          <a:endParaRPr lang="fr-FR"/>
        </a:p>
      </dgm:t>
    </dgm:pt>
    <dgm:pt modelId="{38FFF206-06A2-49F2-B094-DD75493998AA}" type="sibTrans" cxnId="{59E6AA0F-56CF-4AA3-8373-3D7DA5DCCCCF}">
      <dgm:prSet/>
      <dgm:spPr/>
      <dgm:t>
        <a:bodyPr/>
        <a:lstStyle/>
        <a:p>
          <a:endParaRPr lang="fr-FR"/>
        </a:p>
      </dgm:t>
    </dgm:pt>
    <dgm:pt modelId="{4F63AB27-0DFB-4992-B8A2-DAD3597D9F57}">
      <dgm:prSet phldrT="[Texte]"/>
      <dgm:spPr>
        <a:solidFill>
          <a:srgbClr val="FF3399"/>
        </a:solidFill>
      </dgm:spPr>
      <dgm:t>
        <a:bodyPr/>
        <a:lstStyle/>
        <a:p>
          <a:r>
            <a:rPr lang="fr-FR" dirty="0" smtClean="0"/>
            <a:t>Module2</a:t>
          </a:r>
        </a:p>
        <a:p>
          <a:r>
            <a:rPr lang="fr-FR" dirty="0" smtClean="0"/>
            <a:t>Les ressources à l’appui de l’accompagnement</a:t>
          </a:r>
          <a:endParaRPr lang="fr-FR" dirty="0"/>
        </a:p>
      </dgm:t>
    </dgm:pt>
    <dgm:pt modelId="{6F6BF591-DF1E-4BA2-AAF4-9727BA9996A7}" type="parTrans" cxnId="{FE69E6A2-32AA-4C85-9725-C58392B9AC7A}">
      <dgm:prSet/>
      <dgm:spPr/>
      <dgm:t>
        <a:bodyPr/>
        <a:lstStyle/>
        <a:p>
          <a:endParaRPr lang="fr-FR"/>
        </a:p>
      </dgm:t>
    </dgm:pt>
    <dgm:pt modelId="{A3AB4EBA-F39B-4B42-AEDA-425228EA4890}" type="sibTrans" cxnId="{FE69E6A2-32AA-4C85-9725-C58392B9AC7A}">
      <dgm:prSet/>
      <dgm:spPr/>
      <dgm:t>
        <a:bodyPr/>
        <a:lstStyle/>
        <a:p>
          <a:endParaRPr lang="fr-FR"/>
        </a:p>
      </dgm:t>
    </dgm:pt>
    <dgm:pt modelId="{C94140CB-347F-401C-99B5-9C61E89614F3}">
      <dgm:prSet phldrT="[Texte]"/>
      <dgm:spPr>
        <a:solidFill>
          <a:srgbClr val="B9178B"/>
        </a:solidFill>
      </dgm:spPr>
      <dgm:t>
        <a:bodyPr/>
        <a:lstStyle/>
        <a:p>
          <a:r>
            <a:rPr lang="fr-FR" dirty="0" smtClean="0"/>
            <a:t>Module3</a:t>
          </a:r>
        </a:p>
        <a:p>
          <a:r>
            <a:rPr lang="fr-FR" dirty="0" smtClean="0"/>
            <a:t>Des outils pour connaitre et faire connaitre l’aventure du vivant </a:t>
          </a:r>
          <a:endParaRPr lang="fr-FR" dirty="0"/>
        </a:p>
      </dgm:t>
    </dgm:pt>
    <dgm:pt modelId="{37E3764C-AEBB-4D89-A188-CB86126EE398}" type="parTrans" cxnId="{CE0D3328-6B42-4914-AE8B-0ECC93EBCFD3}">
      <dgm:prSet/>
      <dgm:spPr/>
      <dgm:t>
        <a:bodyPr/>
        <a:lstStyle/>
        <a:p>
          <a:endParaRPr lang="fr-FR"/>
        </a:p>
      </dgm:t>
    </dgm:pt>
    <dgm:pt modelId="{3BDEE319-8374-4BB0-A7F8-E63A1B2C518D}" type="sibTrans" cxnId="{CE0D3328-6B42-4914-AE8B-0ECC93EBCFD3}">
      <dgm:prSet/>
      <dgm:spPr/>
      <dgm:t>
        <a:bodyPr/>
        <a:lstStyle/>
        <a:p>
          <a:endParaRPr lang="fr-FR"/>
        </a:p>
      </dgm:t>
    </dgm:pt>
    <dgm:pt modelId="{9EC8EB69-9D33-4A3A-842E-2A9B835AF9BA}" type="pres">
      <dgm:prSet presAssocID="{43036FB7-AA2D-4834-9E25-B35669B283DF}" presName="CompostProcess" presStyleCnt="0">
        <dgm:presLayoutVars>
          <dgm:dir/>
          <dgm:resizeHandles val="exact"/>
        </dgm:presLayoutVars>
      </dgm:prSet>
      <dgm:spPr/>
    </dgm:pt>
    <dgm:pt modelId="{93F81015-75E4-4A48-AE16-E2DB9FB5BB60}" type="pres">
      <dgm:prSet presAssocID="{43036FB7-AA2D-4834-9E25-B35669B283DF}" presName="arrow" presStyleLbl="bgShp" presStyleIdx="0" presStyleCnt="1"/>
      <dgm:spPr/>
    </dgm:pt>
    <dgm:pt modelId="{DB9970B1-1447-4805-BFED-98A2B92801AB}" type="pres">
      <dgm:prSet presAssocID="{43036FB7-AA2D-4834-9E25-B35669B283DF}" presName="linearProcess" presStyleCnt="0"/>
      <dgm:spPr/>
    </dgm:pt>
    <dgm:pt modelId="{4F509DC6-9FC1-4762-A0F4-D85E99482376}" type="pres">
      <dgm:prSet presAssocID="{2E768E9A-ED26-4023-AD57-7457CEF57A37}" presName="textNode" presStyleLbl="node1" presStyleIdx="0" presStyleCnt="3">
        <dgm:presLayoutVars>
          <dgm:bulletEnabled val="1"/>
        </dgm:presLayoutVars>
      </dgm:prSet>
      <dgm:spPr/>
      <dgm:t>
        <a:bodyPr/>
        <a:lstStyle/>
        <a:p>
          <a:endParaRPr lang="fr-FR"/>
        </a:p>
      </dgm:t>
    </dgm:pt>
    <dgm:pt modelId="{2480E1E5-87BD-44DB-B268-122B582E6E23}" type="pres">
      <dgm:prSet presAssocID="{38FFF206-06A2-49F2-B094-DD75493998AA}" presName="sibTrans" presStyleCnt="0"/>
      <dgm:spPr/>
    </dgm:pt>
    <dgm:pt modelId="{94344E6E-93CD-4EFC-A56E-085B77D95F8A}" type="pres">
      <dgm:prSet presAssocID="{4F63AB27-0DFB-4992-B8A2-DAD3597D9F57}" presName="textNode" presStyleLbl="node1" presStyleIdx="1" presStyleCnt="3">
        <dgm:presLayoutVars>
          <dgm:bulletEnabled val="1"/>
        </dgm:presLayoutVars>
      </dgm:prSet>
      <dgm:spPr/>
      <dgm:t>
        <a:bodyPr/>
        <a:lstStyle/>
        <a:p>
          <a:endParaRPr lang="fr-FR"/>
        </a:p>
      </dgm:t>
    </dgm:pt>
    <dgm:pt modelId="{9F11A7E0-EC28-4971-BB9F-9AFA916E84DF}" type="pres">
      <dgm:prSet presAssocID="{A3AB4EBA-F39B-4B42-AEDA-425228EA4890}" presName="sibTrans" presStyleCnt="0"/>
      <dgm:spPr/>
    </dgm:pt>
    <dgm:pt modelId="{6B5B05D8-1320-4E5B-BA23-C8BAC2C7009B}" type="pres">
      <dgm:prSet presAssocID="{C94140CB-347F-401C-99B5-9C61E89614F3}" presName="textNode" presStyleLbl="node1" presStyleIdx="2" presStyleCnt="3">
        <dgm:presLayoutVars>
          <dgm:bulletEnabled val="1"/>
        </dgm:presLayoutVars>
      </dgm:prSet>
      <dgm:spPr/>
      <dgm:t>
        <a:bodyPr/>
        <a:lstStyle/>
        <a:p>
          <a:endParaRPr lang="fr-FR"/>
        </a:p>
      </dgm:t>
    </dgm:pt>
  </dgm:ptLst>
  <dgm:cxnLst>
    <dgm:cxn modelId="{3F7744FF-ED2C-487F-9A77-AF60B2447DAB}" type="presOf" srcId="{43036FB7-AA2D-4834-9E25-B35669B283DF}" destId="{9EC8EB69-9D33-4A3A-842E-2A9B835AF9BA}" srcOrd="0" destOrd="0" presId="urn:microsoft.com/office/officeart/2005/8/layout/hProcess9"/>
    <dgm:cxn modelId="{4228E21F-2C21-48D7-A6AB-72BECF50518A}" type="presOf" srcId="{C94140CB-347F-401C-99B5-9C61E89614F3}" destId="{6B5B05D8-1320-4E5B-BA23-C8BAC2C7009B}" srcOrd="0" destOrd="0" presId="urn:microsoft.com/office/officeart/2005/8/layout/hProcess9"/>
    <dgm:cxn modelId="{96A86562-74A2-4E68-A615-D9AC23A9B853}" type="presOf" srcId="{4F63AB27-0DFB-4992-B8A2-DAD3597D9F57}" destId="{94344E6E-93CD-4EFC-A56E-085B77D95F8A}" srcOrd="0" destOrd="0" presId="urn:microsoft.com/office/officeart/2005/8/layout/hProcess9"/>
    <dgm:cxn modelId="{6B82FA33-8F98-42BD-ADB2-13337D177283}" type="presOf" srcId="{2E768E9A-ED26-4023-AD57-7457CEF57A37}" destId="{4F509DC6-9FC1-4762-A0F4-D85E99482376}" srcOrd="0" destOrd="0" presId="urn:microsoft.com/office/officeart/2005/8/layout/hProcess9"/>
    <dgm:cxn modelId="{FE69E6A2-32AA-4C85-9725-C58392B9AC7A}" srcId="{43036FB7-AA2D-4834-9E25-B35669B283DF}" destId="{4F63AB27-0DFB-4992-B8A2-DAD3597D9F57}" srcOrd="1" destOrd="0" parTransId="{6F6BF591-DF1E-4BA2-AAF4-9727BA9996A7}" sibTransId="{A3AB4EBA-F39B-4B42-AEDA-425228EA4890}"/>
    <dgm:cxn modelId="{CE0D3328-6B42-4914-AE8B-0ECC93EBCFD3}" srcId="{43036FB7-AA2D-4834-9E25-B35669B283DF}" destId="{C94140CB-347F-401C-99B5-9C61E89614F3}" srcOrd="2" destOrd="0" parTransId="{37E3764C-AEBB-4D89-A188-CB86126EE398}" sibTransId="{3BDEE319-8374-4BB0-A7F8-E63A1B2C518D}"/>
    <dgm:cxn modelId="{59E6AA0F-56CF-4AA3-8373-3D7DA5DCCCCF}" srcId="{43036FB7-AA2D-4834-9E25-B35669B283DF}" destId="{2E768E9A-ED26-4023-AD57-7457CEF57A37}" srcOrd="0" destOrd="0" parTransId="{69F2980C-1293-45EA-8225-E7B936A8ED61}" sibTransId="{38FFF206-06A2-49F2-B094-DD75493998AA}"/>
    <dgm:cxn modelId="{0DC718F1-4F7E-4755-895B-56B662EF8381}" type="presParOf" srcId="{9EC8EB69-9D33-4A3A-842E-2A9B835AF9BA}" destId="{93F81015-75E4-4A48-AE16-E2DB9FB5BB60}" srcOrd="0" destOrd="0" presId="urn:microsoft.com/office/officeart/2005/8/layout/hProcess9"/>
    <dgm:cxn modelId="{499E5B0C-AC4F-4FA5-8C25-AB8A62D68530}" type="presParOf" srcId="{9EC8EB69-9D33-4A3A-842E-2A9B835AF9BA}" destId="{DB9970B1-1447-4805-BFED-98A2B92801AB}" srcOrd="1" destOrd="0" presId="urn:microsoft.com/office/officeart/2005/8/layout/hProcess9"/>
    <dgm:cxn modelId="{A18985F6-0461-419D-82E0-162AFAA0C032}" type="presParOf" srcId="{DB9970B1-1447-4805-BFED-98A2B92801AB}" destId="{4F509DC6-9FC1-4762-A0F4-D85E99482376}" srcOrd="0" destOrd="0" presId="urn:microsoft.com/office/officeart/2005/8/layout/hProcess9"/>
    <dgm:cxn modelId="{6BEA78A9-2104-4C4F-9A65-58EF788011D1}" type="presParOf" srcId="{DB9970B1-1447-4805-BFED-98A2B92801AB}" destId="{2480E1E5-87BD-44DB-B268-122B582E6E23}" srcOrd="1" destOrd="0" presId="urn:microsoft.com/office/officeart/2005/8/layout/hProcess9"/>
    <dgm:cxn modelId="{5B340F06-3F4B-4EF3-A712-04219E888D49}" type="presParOf" srcId="{DB9970B1-1447-4805-BFED-98A2B92801AB}" destId="{94344E6E-93CD-4EFC-A56E-085B77D95F8A}" srcOrd="2" destOrd="0" presId="urn:microsoft.com/office/officeart/2005/8/layout/hProcess9"/>
    <dgm:cxn modelId="{80CCD10A-8B83-4BC9-A4D0-54127D556EC7}" type="presParOf" srcId="{DB9970B1-1447-4805-BFED-98A2B92801AB}" destId="{9F11A7E0-EC28-4971-BB9F-9AFA916E84DF}" srcOrd="3" destOrd="0" presId="urn:microsoft.com/office/officeart/2005/8/layout/hProcess9"/>
    <dgm:cxn modelId="{1378A8B8-5F2F-478F-8BCB-BA968F8C2711}" type="presParOf" srcId="{DB9970B1-1447-4805-BFED-98A2B92801AB}" destId="{6B5B05D8-1320-4E5B-BA23-C8BAC2C7009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81015-75E4-4A48-AE16-E2DB9FB5BB60}">
      <dsp:nvSpPr>
        <dsp:cNvPr id="0" name=""/>
        <dsp:cNvSpPr/>
      </dsp:nvSpPr>
      <dsp:spPr>
        <a:xfrm>
          <a:off x="621068" y="0"/>
          <a:ext cx="7038782" cy="2592288"/>
        </a:xfrm>
        <a:prstGeom prst="rightArrow">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4F509DC6-9FC1-4762-A0F4-D85E99482376}">
      <dsp:nvSpPr>
        <dsp:cNvPr id="0" name=""/>
        <dsp:cNvSpPr/>
      </dsp:nvSpPr>
      <dsp:spPr>
        <a:xfrm>
          <a:off x="280613" y="777686"/>
          <a:ext cx="2484276" cy="1036915"/>
        </a:xfrm>
        <a:prstGeom prst="roundRect">
          <a:avLst/>
        </a:prstGeom>
        <a:solidFill>
          <a:schemeClr val="accent5">
            <a:lumMod val="40000"/>
            <a:lumOff val="6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Module1</a:t>
          </a:r>
        </a:p>
        <a:p>
          <a:pPr lvl="0" algn="ctr" defTabSz="577850">
            <a:lnSpc>
              <a:spcPct val="90000"/>
            </a:lnSpc>
            <a:spcBef>
              <a:spcPct val="0"/>
            </a:spcBef>
            <a:spcAft>
              <a:spcPct val="35000"/>
            </a:spcAft>
          </a:pPr>
          <a:r>
            <a:rPr lang="fr-FR" sz="1300" kern="1200" dirty="0" smtClean="0"/>
            <a:t>Accompagner le parcours d’orientation </a:t>
          </a:r>
          <a:endParaRPr lang="fr-FR" sz="1300" kern="1200" dirty="0"/>
        </a:p>
      </dsp:txBody>
      <dsp:txXfrm>
        <a:off x="331231" y="828304"/>
        <a:ext cx="2383040" cy="935679"/>
      </dsp:txXfrm>
    </dsp:sp>
    <dsp:sp modelId="{94344E6E-93CD-4EFC-A56E-085B77D95F8A}">
      <dsp:nvSpPr>
        <dsp:cNvPr id="0" name=""/>
        <dsp:cNvSpPr/>
      </dsp:nvSpPr>
      <dsp:spPr>
        <a:xfrm>
          <a:off x="2898321" y="777686"/>
          <a:ext cx="2484276" cy="1036915"/>
        </a:xfrm>
        <a:prstGeom prst="roundRect">
          <a:avLst/>
        </a:prstGeom>
        <a:solidFill>
          <a:srgbClr val="FF3399"/>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Module2</a:t>
          </a:r>
        </a:p>
        <a:p>
          <a:pPr lvl="0" algn="ctr" defTabSz="577850">
            <a:lnSpc>
              <a:spcPct val="90000"/>
            </a:lnSpc>
            <a:spcBef>
              <a:spcPct val="0"/>
            </a:spcBef>
            <a:spcAft>
              <a:spcPct val="35000"/>
            </a:spcAft>
          </a:pPr>
          <a:r>
            <a:rPr lang="fr-FR" sz="1300" kern="1200" dirty="0" smtClean="0"/>
            <a:t>Les ressources à l’appui de l’accompagnement</a:t>
          </a:r>
          <a:endParaRPr lang="fr-FR" sz="1300" kern="1200" dirty="0"/>
        </a:p>
      </dsp:txBody>
      <dsp:txXfrm>
        <a:off x="2948939" y="828304"/>
        <a:ext cx="2383040" cy="935679"/>
      </dsp:txXfrm>
    </dsp:sp>
    <dsp:sp modelId="{6B5B05D8-1320-4E5B-BA23-C8BAC2C7009B}">
      <dsp:nvSpPr>
        <dsp:cNvPr id="0" name=""/>
        <dsp:cNvSpPr/>
      </dsp:nvSpPr>
      <dsp:spPr>
        <a:xfrm>
          <a:off x="5516030" y="777686"/>
          <a:ext cx="2484276" cy="1036915"/>
        </a:xfrm>
        <a:prstGeom prst="roundRect">
          <a:avLst/>
        </a:prstGeom>
        <a:solidFill>
          <a:srgbClr val="B9178B"/>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fr-FR" sz="1300" kern="1200" dirty="0" smtClean="0"/>
            <a:t>Module3</a:t>
          </a:r>
        </a:p>
        <a:p>
          <a:pPr lvl="0" algn="ctr" defTabSz="577850">
            <a:lnSpc>
              <a:spcPct val="90000"/>
            </a:lnSpc>
            <a:spcBef>
              <a:spcPct val="0"/>
            </a:spcBef>
            <a:spcAft>
              <a:spcPct val="35000"/>
            </a:spcAft>
          </a:pPr>
          <a:r>
            <a:rPr lang="fr-FR" sz="1300" kern="1200" dirty="0" smtClean="0"/>
            <a:t>Des outils pour connaitre et faire connaitre l’aventure du vivant </a:t>
          </a:r>
          <a:endParaRPr lang="fr-FR" sz="1300" kern="1200" dirty="0"/>
        </a:p>
      </dsp:txBody>
      <dsp:txXfrm>
        <a:off x="5566648" y="828304"/>
        <a:ext cx="2383040" cy="93567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14/11/2024</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CE4FDC-6221-487F-B602-27D5360460CD}" type="slidenum">
              <a:rPr lang="fr-FR" smtClean="0"/>
              <a:t>4</a:t>
            </a:fld>
            <a:endParaRPr lang="fr-FR" dirty="0"/>
          </a:p>
        </p:txBody>
      </p:sp>
    </p:spTree>
    <p:extLst>
      <p:ext uri="{BB962C8B-B14F-4D97-AF65-F5344CB8AC3E}">
        <p14:creationId xmlns:p14="http://schemas.microsoft.com/office/powerpoint/2010/main" val="2665735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CE4FDC-6221-487F-B602-27D5360460CD}" type="slidenum">
              <a:rPr lang="fr-FR" smtClean="0"/>
              <a:t>6</a:t>
            </a:fld>
            <a:endParaRPr lang="fr-FR" dirty="0"/>
          </a:p>
        </p:txBody>
      </p:sp>
    </p:spTree>
    <p:extLst>
      <p:ext uri="{BB962C8B-B14F-4D97-AF65-F5344CB8AC3E}">
        <p14:creationId xmlns:p14="http://schemas.microsoft.com/office/powerpoint/2010/main" val="448509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CE4FDC-6221-487F-B602-27D5360460CD}" type="slidenum">
              <a:rPr lang="fr-FR" smtClean="0"/>
              <a:t>11</a:t>
            </a:fld>
            <a:endParaRPr lang="fr-FR" dirty="0"/>
          </a:p>
        </p:txBody>
      </p:sp>
    </p:spTree>
    <p:extLst>
      <p:ext uri="{BB962C8B-B14F-4D97-AF65-F5344CB8AC3E}">
        <p14:creationId xmlns:p14="http://schemas.microsoft.com/office/powerpoint/2010/main" val="1686020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7CE4FDC-6221-487F-B602-27D5360460CD}" type="slidenum">
              <a:rPr lang="fr-FR" smtClean="0"/>
              <a:t>12</a:t>
            </a:fld>
            <a:endParaRPr lang="fr-FR" dirty="0"/>
          </a:p>
        </p:txBody>
      </p:sp>
    </p:spTree>
    <p:extLst>
      <p:ext uri="{BB962C8B-B14F-4D97-AF65-F5344CB8AC3E}">
        <p14:creationId xmlns:p14="http://schemas.microsoft.com/office/powerpoint/2010/main" val="34155379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dirty="0"/>
              <a:t>Intitulé de la direction/service interministérielle</a:t>
            </a: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8DDB0638-BACD-4944-917B-7CA91CCC8A3A}"/>
              </a:ext>
            </a:extLst>
          </p:cNvPr>
          <p:cNvPicPr>
            <a:picLocks noChangeAspect="1"/>
          </p:cNvPicPr>
          <p:nvPr userDrawn="1"/>
        </p:nvPicPr>
        <p:blipFill>
          <a:blip r:embed="rId2"/>
          <a:stretch>
            <a:fillRect/>
          </a:stretch>
        </p:blipFill>
        <p:spPr>
          <a:xfrm>
            <a:off x="360000" y="180000"/>
            <a:ext cx="5680976" cy="3290400"/>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p>
            <a:r>
              <a:rPr lang="fr-FR"/>
              <a:t>Intitulé de la direction/service interministérielle</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id="{79DE799D-638E-3649-B765-1EB36DAEFD9F}"/>
              </a:ext>
            </a:extLst>
          </p:cNvPr>
          <p:cNvPicPr>
            <a:picLocks noChangeAspect="1"/>
          </p:cNvPicPr>
          <p:nvPr userDrawn="1"/>
        </p:nvPicPr>
        <p:blipFill>
          <a:blip r:embed="rId2"/>
          <a:stretch>
            <a:fillRect/>
          </a:stretch>
        </p:blipFill>
        <p:spPr>
          <a:xfrm>
            <a:off x="180000" y="180000"/>
            <a:ext cx="3095324" cy="1792800"/>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064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59999" y="900000"/>
            <a:ext cx="8424000" cy="72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a:t>XX/XX/XXXX</a:t>
            </a:r>
            <a:endParaRPr lang="fr-FR" cap="all" dirty="0"/>
          </a:p>
        </p:txBody>
      </p:sp>
      <p:sp>
        <p:nvSpPr>
          <p:cNvPr id="6" name="Espace réservé du pied de page 5"/>
          <p:cNvSpPr>
            <a:spLocks noGrp="1"/>
          </p:cNvSpPr>
          <p:nvPr>
            <p:ph type="ftr" sz="quarter" idx="11"/>
          </p:nvPr>
        </p:nvSpPr>
        <p:spPr bwMode="gray"/>
        <p:txBody>
          <a:bodyPr/>
          <a:lstStyle/>
          <a:p>
            <a:r>
              <a:rPr lang="fr-FR" dirty="0"/>
              <a:t>Intitulé de la direction/service interministérielle</a:t>
            </a:r>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841772"/>
            <a:ext cx="6858000" cy="1790700"/>
          </a:xfrm>
        </p:spPr>
        <p:txBody>
          <a:bodyPr anchor="b"/>
          <a:lstStyle>
            <a:lvl1pPr algn="ctr">
              <a:defRPr sz="4500"/>
            </a:lvl1pPr>
          </a:lstStyle>
          <a:p>
            <a:r>
              <a:rPr lang="fr-FR" smtClean="0"/>
              <a:t>Modifiez le style du titre</a:t>
            </a:r>
            <a:endParaRPr lang="fr-FR"/>
          </a:p>
        </p:txBody>
      </p:sp>
      <p:sp>
        <p:nvSpPr>
          <p:cNvPr id="3" name="Sous-titr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F59E252D-75B2-4069-A78D-207AE2A2FC33}" type="datetime1">
              <a:rPr lang="fr-FR" smtClean="0"/>
              <a:t>14/11/2024</a:t>
            </a:fld>
            <a:endParaRPr lang="fr-FR" dirty="0"/>
          </a:p>
        </p:txBody>
      </p:sp>
      <p:sp>
        <p:nvSpPr>
          <p:cNvPr id="5" name="Espace réservé du pied de page 4"/>
          <p:cNvSpPr>
            <a:spLocks noGrp="1"/>
          </p:cNvSpPr>
          <p:nvPr>
            <p:ph type="ftr" sz="quarter" idx="11"/>
          </p:nvPr>
        </p:nvSpPr>
        <p:spPr/>
        <p:txBody>
          <a:bodyPr/>
          <a:lstStyle/>
          <a:p>
            <a:r>
              <a:rPr lang="fr-FR" smtClean="0"/>
              <a:t>Emmanuelle Rosnet - DRAAF Auvergne-Rhône-Alpes SRFD - Pôle Action Educative et Vie des Aprenants</a:t>
            </a:r>
            <a:endParaRPr lang="fr-FR" dirty="0"/>
          </a:p>
        </p:txBody>
      </p:sp>
      <p:sp>
        <p:nvSpPr>
          <p:cNvPr id="6" name="Espace réservé du numéro de diapositive 5"/>
          <p:cNvSpPr>
            <a:spLocks noGrp="1"/>
          </p:cNvSpPr>
          <p:nvPr>
            <p:ph type="sldNum" sz="quarter" idx="12"/>
          </p:nvPr>
        </p:nvSpPr>
        <p:spPr/>
        <p:txBody>
          <a:bodyPr/>
          <a:lstStyle/>
          <a:p>
            <a:fld id="{51A94B0A-7784-4446-9A00-5E19FFA6329D}" type="slidenum">
              <a:rPr lang="fr-FR" smtClean="0"/>
              <a:t>‹N°›</a:t>
            </a:fld>
            <a:endParaRPr lang="fr-FR" dirty="0"/>
          </a:p>
        </p:txBody>
      </p:sp>
    </p:spTree>
    <p:extLst>
      <p:ext uri="{BB962C8B-B14F-4D97-AF65-F5344CB8AC3E}">
        <p14:creationId xmlns:p14="http://schemas.microsoft.com/office/powerpoint/2010/main" val="2916630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Intitulé de la direction/service interministérielle</a:t>
            </a:r>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a:extLst>
              <a:ext uri="{FF2B5EF4-FFF2-40B4-BE49-F238E27FC236}">
                <a16:creationId xmlns:a16="http://schemas.microsoft.com/office/drawing/2014/main" id="{4D66EFDF-3F5A-DA47-87D6-9E9DDA4E6FBA}"/>
              </a:ext>
            </a:extLst>
          </p:cNvPr>
          <p:cNvPicPr>
            <a:picLocks noChangeAspect="1"/>
          </p:cNvPicPr>
          <p:nvPr userDrawn="1"/>
        </p:nvPicPr>
        <p:blipFill>
          <a:blip r:embed="rId9"/>
          <a:stretch>
            <a:fillRect/>
          </a:stretch>
        </p:blipFill>
        <p:spPr>
          <a:xfrm>
            <a:off x="288000" y="108000"/>
            <a:ext cx="1112576" cy="644400"/>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 id="2147483798" r:id="rId6"/>
    <p:sldLayoutId id="2147483813" r:id="rId7"/>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fr.calameo.com/agrosupdijon/read/000713057b34c792c1e62?authid=5JqQKfRdgsvC"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eduscol.education.fr/document/3166/download" TargetMode="External"/><Relationship Id="rId2" Type="http://schemas.openxmlformats.org/officeDocument/2006/relationships/hyperlink" Target="https://www.afae.fr/wp-content/uploads/2021/01/boissinot-lorientation-un-projet-scelera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hlorofil.fr/actions/orientation-reussite/orientation/guide-proje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www.education.gouv.fr/bo/15/Hebdo28/MENE1514295A.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onisep.fr/equipes-educatives/z/referentiel-des-competences-a-s-orienter-au-lycee"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4848" y="3917410"/>
            <a:ext cx="2349068" cy="1160246"/>
          </a:xfrm>
          <a:prstGeom prst="rect">
            <a:avLst/>
          </a:prstGeom>
        </p:spPr>
      </p:pic>
    </p:spTree>
    <p:extLst>
      <p:ext uri="{BB962C8B-B14F-4D97-AF65-F5344CB8AC3E}">
        <p14:creationId xmlns:p14="http://schemas.microsoft.com/office/powerpoint/2010/main" val="4169772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solidFill>
                  <a:srgbClr val="D75FB5"/>
                </a:solidFill>
              </a:rPr>
              <a:t>Les étapes au lycée dans la filière Générale et Technologique (3)</a:t>
            </a:r>
            <a:endParaRPr lang="fr-FR" dirty="0">
              <a:solidFill>
                <a:srgbClr val="D75FB5"/>
              </a:solidFill>
            </a:endParaRPr>
          </a:p>
        </p:txBody>
      </p:sp>
      <p:sp>
        <p:nvSpPr>
          <p:cNvPr id="6" name="Espace réservé du contenu 5"/>
          <p:cNvSpPr>
            <a:spLocks noGrp="1"/>
          </p:cNvSpPr>
          <p:nvPr>
            <p:ph sz="quarter" idx="14"/>
          </p:nvPr>
        </p:nvSpPr>
        <p:spPr>
          <a:xfrm>
            <a:off x="359998" y="1620000"/>
            <a:ext cx="8424000" cy="3163500"/>
          </a:xfrm>
        </p:spPr>
        <p:txBody>
          <a:bodyPr/>
          <a:lstStyle/>
          <a:p>
            <a:r>
              <a:rPr lang="fr-FR" dirty="0" smtClean="0"/>
              <a:t>Le cycle terminale: la Terminale</a:t>
            </a:r>
            <a:endParaRPr lang="fr-FR" dirty="0"/>
          </a:p>
          <a:p>
            <a:pPr marL="214313" indent="-214313">
              <a:buFont typeface="Wingdings" panose="05000000000000000000" pitchFamily="2" charset="2"/>
              <a:buChar char="q"/>
            </a:pPr>
            <a:r>
              <a:rPr lang="fr-FR" dirty="0" err="1" smtClean="0"/>
              <a:t>Parcoursup</a:t>
            </a:r>
            <a:r>
              <a:rPr lang="fr-FR" dirty="0" smtClean="0"/>
              <a:t> : un calendrier qui scande l’année de l’apprenant</a:t>
            </a:r>
            <a:endParaRPr lang="fr-FR" dirty="0"/>
          </a:p>
          <a:p>
            <a:pPr marL="466307" lvl="1" indent="-214313">
              <a:buFont typeface="Wingdings" panose="05000000000000000000" pitchFamily="2" charset="2"/>
              <a:buChar char="v"/>
            </a:pPr>
            <a:r>
              <a:rPr lang="fr-FR" dirty="0" smtClean="0"/>
              <a:t>Garantir la bonne compréhension des enjeux de la procédure à chaque jeune </a:t>
            </a:r>
          </a:p>
          <a:p>
            <a:pPr marL="466307" lvl="1" indent="-214313">
              <a:buFont typeface="Wingdings" panose="05000000000000000000" pitchFamily="2" charset="2"/>
              <a:buChar char="v"/>
            </a:pPr>
            <a:r>
              <a:rPr lang="fr-FR" dirty="0"/>
              <a:t>T</a:t>
            </a:r>
            <a:r>
              <a:rPr lang="fr-FR" dirty="0" smtClean="0"/>
              <a:t>ravailler sur une formation accessible et « réaliste » (roue de secours</a:t>
            </a:r>
            <a:r>
              <a:rPr lang="fr-FR" dirty="0"/>
              <a:t>)</a:t>
            </a:r>
            <a:endParaRPr lang="fr-FR" dirty="0" smtClean="0"/>
          </a:p>
          <a:p>
            <a:pPr marL="214313" indent="-214313">
              <a:buFont typeface="Wingdings" panose="05000000000000000000" pitchFamily="2" charset="2"/>
              <a:buChar char="q"/>
            </a:pPr>
            <a:r>
              <a:rPr lang="fr-FR" dirty="0" smtClean="0"/>
              <a:t>L’accompagnement à l’orientation passe par des activités permettant à l’apprenant d’identifier </a:t>
            </a:r>
          </a:p>
          <a:p>
            <a:pPr marL="466307" lvl="1" indent="-214313">
              <a:buFont typeface="Wingdings" panose="05000000000000000000" pitchFamily="2" charset="2"/>
              <a:buChar char="v"/>
            </a:pPr>
            <a:r>
              <a:rPr lang="fr-FR" dirty="0"/>
              <a:t>S</a:t>
            </a:r>
            <a:r>
              <a:rPr lang="fr-FR" dirty="0" smtClean="0"/>
              <a:t>es points forts  : savoirs, savoir-faire et savoir-être</a:t>
            </a:r>
          </a:p>
          <a:p>
            <a:pPr marL="466307" lvl="1" indent="-214313">
              <a:buFont typeface="Wingdings" panose="05000000000000000000" pitchFamily="2" charset="2"/>
              <a:buChar char="v"/>
            </a:pPr>
            <a:r>
              <a:rPr lang="fr-FR" dirty="0" smtClean="0"/>
              <a:t>Les attendus des formations, voire des professions auxquelles il aspire (fiche formation dans </a:t>
            </a:r>
            <a:r>
              <a:rPr lang="fr-FR" dirty="0" err="1"/>
              <a:t>P</a:t>
            </a:r>
            <a:r>
              <a:rPr lang="fr-FR" dirty="0" err="1" smtClean="0"/>
              <a:t>arcoursup</a:t>
            </a:r>
            <a:r>
              <a:rPr lang="fr-FR" dirty="0" smtClean="0"/>
              <a:t>)</a:t>
            </a:r>
            <a:endParaRPr lang="fr-FR" dirty="0"/>
          </a:p>
          <a:p>
            <a:pPr marL="214313" indent="-214313">
              <a:buFont typeface="Wingdings" panose="05000000000000000000" pitchFamily="2" charset="2"/>
              <a:buChar char="q"/>
            </a:pPr>
            <a:r>
              <a:rPr lang="fr-FR" dirty="0" smtClean="0"/>
              <a:t>Cela suppose de :</a:t>
            </a:r>
          </a:p>
          <a:p>
            <a:pPr marL="466307" lvl="1" indent="-214313">
              <a:buFont typeface="Wingdings" panose="05000000000000000000" pitchFamily="2" charset="2"/>
              <a:buChar char="v"/>
            </a:pPr>
            <a:r>
              <a:rPr lang="fr-FR" dirty="0"/>
              <a:t>A</a:t>
            </a:r>
            <a:r>
              <a:rPr lang="fr-FR" dirty="0" smtClean="0"/>
              <a:t>ccorder du temps pour l’analyse des situations vécues</a:t>
            </a:r>
          </a:p>
          <a:p>
            <a:pPr marL="466307" lvl="1" indent="-214313">
              <a:buFont typeface="Wingdings" panose="05000000000000000000" pitchFamily="2" charset="2"/>
              <a:buChar char="v"/>
            </a:pPr>
            <a:r>
              <a:rPr lang="fr-FR" dirty="0" smtClean="0"/>
              <a:t>Construire une progression qui mêle les trois axes pour développer </a:t>
            </a:r>
            <a:r>
              <a:rPr lang="fr-FR" dirty="0"/>
              <a:t>une compréhension </a:t>
            </a:r>
            <a:endParaRPr lang="fr-FR" dirty="0" smtClean="0"/>
          </a:p>
          <a:p>
            <a:pPr marL="646302" lvl="2" indent="-214313"/>
            <a:r>
              <a:rPr lang="fr-FR" dirty="0" smtClean="0"/>
              <a:t>du monde économique, 	</a:t>
            </a:r>
          </a:p>
          <a:p>
            <a:pPr marL="646302" lvl="2" indent="-214313"/>
            <a:r>
              <a:rPr lang="fr-FR" dirty="0" smtClean="0"/>
              <a:t>du système des formations supérieures </a:t>
            </a:r>
          </a:p>
          <a:p>
            <a:pPr marL="646302" lvl="2" indent="-214313"/>
            <a:r>
              <a:rPr lang="fr-FR" dirty="0" smtClean="0"/>
              <a:t> de soi</a:t>
            </a:r>
          </a:p>
          <a:p>
            <a:pPr marL="257175" indent="-257175">
              <a:buFont typeface="Wingdings" panose="05000000000000000000" pitchFamily="2" charset="2"/>
              <a:buChar char="q"/>
            </a:pPr>
            <a:endParaRPr lang="fr-FR" dirty="0" smtClean="0"/>
          </a:p>
          <a:p>
            <a:pPr marL="214313" indent="-214313">
              <a:buFont typeface="Wingdings" panose="05000000000000000000" pitchFamily="2" charset="2"/>
              <a:buChar char="q"/>
            </a:pPr>
            <a:endParaRPr lang="fr-FR" dirty="0"/>
          </a:p>
          <a:p>
            <a:pPr marL="214313" indent="-214313">
              <a:buFont typeface="Wingdings" panose="05000000000000000000" pitchFamily="2" charset="2"/>
              <a:buChar char="q"/>
            </a:pPr>
            <a:endParaRPr lang="fr-FR" dirty="0" smtClean="0"/>
          </a:p>
          <a:p>
            <a:endParaRPr lang="fr-FR" dirty="0"/>
          </a:p>
          <a:p>
            <a:endParaRPr lang="fr-FR" dirty="0" smtClean="0"/>
          </a:p>
          <a:p>
            <a:endParaRPr lang="fr-FR" dirty="0"/>
          </a:p>
          <a:p>
            <a:endParaRPr lang="fr-FR" dirty="0"/>
          </a:p>
        </p:txBody>
      </p:sp>
      <p:sp>
        <p:nvSpPr>
          <p:cNvPr id="7" name="Espace réservé du pied de page 6"/>
          <p:cNvSpPr>
            <a:spLocks noGrp="1"/>
          </p:cNvSpPr>
          <p:nvPr>
            <p:ph type="ftr" sz="quarter" idx="11"/>
          </p:nvPr>
        </p:nvSpPr>
        <p:spPr/>
        <p:txBody>
          <a:bodyPr/>
          <a:lstStyle/>
          <a:p>
            <a:r>
              <a:rPr lang="fr-FR" smtClean="0"/>
              <a:t>Emmanuelle Rosnet - DRAAF Auvergne-Rhône-Alpes SRFD - Pôle Action Educative et Vie des Aprenants</a:t>
            </a:r>
            <a:endParaRPr lang="fr-FR" dirty="0"/>
          </a:p>
        </p:txBody>
      </p:sp>
      <p:sp>
        <p:nvSpPr>
          <p:cNvPr id="2" name="Légende à une bordure 1 1"/>
          <p:cNvSpPr/>
          <p:nvPr/>
        </p:nvSpPr>
        <p:spPr>
          <a:xfrm>
            <a:off x="7204364" y="2195946"/>
            <a:ext cx="1385455" cy="1683328"/>
          </a:xfrm>
          <a:prstGeom prst="accentCallout1">
            <a:avLst>
              <a:gd name="adj1" fmla="val 71425"/>
              <a:gd name="adj2" fmla="val -7333"/>
              <a:gd name="adj3" fmla="val 71348"/>
              <a:gd name="adj4" fmla="val -25833"/>
            </a:avLst>
          </a:prstGeom>
          <a:solidFill>
            <a:srgbClr val="660066"/>
          </a:solidFill>
          <a:ln>
            <a:solidFill>
              <a:srgbClr val="A648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a:t>« on ne tire pas sur les fleurs pour les faire pousser »</a:t>
            </a:r>
          </a:p>
        </p:txBody>
      </p:sp>
    </p:spTree>
    <p:extLst>
      <p:ext uri="{BB962C8B-B14F-4D97-AF65-F5344CB8AC3E}">
        <p14:creationId xmlns:p14="http://schemas.microsoft.com/office/powerpoint/2010/main" val="27516530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9999" y="900001"/>
            <a:ext cx="8424000" cy="305345"/>
          </a:xfrm>
        </p:spPr>
        <p:txBody>
          <a:bodyPr/>
          <a:lstStyle/>
          <a:p>
            <a:r>
              <a:rPr lang="fr-FR" dirty="0" smtClean="0">
                <a:solidFill>
                  <a:srgbClr val="D75FB5"/>
                </a:solidFill>
              </a:rPr>
              <a:t>L’entretien d’orientation au cours du cursus  </a:t>
            </a:r>
            <a:endParaRPr lang="fr-FR" dirty="0">
              <a:solidFill>
                <a:srgbClr val="D75FB5"/>
              </a:solidFill>
            </a:endParaRPr>
          </a:p>
        </p:txBody>
      </p:sp>
      <p:sp>
        <p:nvSpPr>
          <p:cNvPr id="3" name="Espace réservé du texte 2"/>
          <p:cNvSpPr>
            <a:spLocks noGrp="1"/>
          </p:cNvSpPr>
          <p:nvPr>
            <p:ph type="body" sz="quarter" idx="13"/>
          </p:nvPr>
        </p:nvSpPr>
        <p:spPr>
          <a:xfrm>
            <a:off x="299400" y="1358568"/>
            <a:ext cx="2305255" cy="2977739"/>
          </a:xfrm>
          <a:ln>
            <a:solidFill>
              <a:srgbClr val="D75FB5"/>
            </a:solidFill>
          </a:ln>
        </p:spPr>
        <p:style>
          <a:lnRef idx="2">
            <a:schemeClr val="accent3"/>
          </a:lnRef>
          <a:fillRef idx="1">
            <a:schemeClr val="lt1"/>
          </a:fillRef>
          <a:effectRef idx="0">
            <a:schemeClr val="accent3"/>
          </a:effectRef>
          <a:fontRef idx="minor">
            <a:schemeClr val="dk1"/>
          </a:fontRef>
        </p:style>
        <p:txBody>
          <a:bodyPr/>
          <a:lstStyle/>
          <a:p>
            <a:r>
              <a:rPr lang="fr-FR" dirty="0" smtClean="0"/>
              <a:t>L’accueil</a:t>
            </a:r>
            <a:r>
              <a:rPr lang="fr-FR" dirty="0"/>
              <a:t/>
            </a:r>
            <a:br>
              <a:rPr lang="fr-FR" dirty="0"/>
            </a:br>
            <a:r>
              <a:rPr lang="fr-FR" b="0" dirty="0"/>
              <a:t>Accueillir </a:t>
            </a:r>
            <a:r>
              <a:rPr lang="fr-FR" b="0" dirty="0" smtClean="0"/>
              <a:t>la personne </a:t>
            </a:r>
            <a:r>
              <a:rPr lang="fr-FR" b="0" dirty="0"/>
              <a:t>et </a:t>
            </a:r>
            <a:r>
              <a:rPr lang="fr-FR" b="0" dirty="0" smtClean="0"/>
              <a:t>l’inviter </a:t>
            </a:r>
            <a:r>
              <a:rPr lang="fr-FR" b="0" dirty="0"/>
              <a:t>à s’installer, préciser la durée de </a:t>
            </a:r>
            <a:r>
              <a:rPr lang="fr-FR" b="0" dirty="0" smtClean="0"/>
              <a:t>l’entretien et fixer </a:t>
            </a:r>
            <a:r>
              <a:rPr lang="fr-FR" b="0" dirty="0"/>
              <a:t>le cadre de </a:t>
            </a:r>
            <a:r>
              <a:rPr lang="fr-FR" b="0" dirty="0" smtClean="0"/>
              <a:t>l’entretien.</a:t>
            </a:r>
          </a:p>
          <a:p>
            <a:pPr marL="179996" lvl="1" indent="0">
              <a:buNone/>
            </a:pPr>
            <a:r>
              <a:rPr lang="fr-FR" sz="1050" dirty="0"/>
              <a:t>Cadrer la situation et faire passer les messages institutionnels. </a:t>
            </a:r>
          </a:p>
          <a:p>
            <a:pPr marL="179996" lvl="1" indent="0">
              <a:buNone/>
            </a:pPr>
            <a:r>
              <a:rPr lang="fr-FR" sz="1050" dirty="0"/>
              <a:t>Préciser les attentes et ouvrir le dialogue : soit par une synthèse de la situation et en donnant la parole à l’élève, soit en posant une question ouverte.</a:t>
            </a:r>
          </a:p>
          <a:p>
            <a:pPr marL="0" indent="0">
              <a:buNone/>
            </a:pPr>
            <a:r>
              <a:rPr lang="fr-FR" dirty="0"/>
              <a:t/>
            </a:r>
            <a:br>
              <a:rPr lang="fr-FR" dirty="0"/>
            </a:br>
            <a:r>
              <a:rPr lang="fr-FR" dirty="0"/>
              <a:t/>
            </a:r>
            <a:br>
              <a:rPr lang="fr-FR" dirty="0"/>
            </a:br>
            <a:endParaRPr lang="fr-FR" dirty="0"/>
          </a:p>
        </p:txBody>
      </p:sp>
      <p:sp>
        <p:nvSpPr>
          <p:cNvPr id="5" name="Espace réservé du texte 4"/>
          <p:cNvSpPr>
            <a:spLocks noGrp="1"/>
          </p:cNvSpPr>
          <p:nvPr>
            <p:ph type="body" sz="quarter" idx="15"/>
          </p:nvPr>
        </p:nvSpPr>
        <p:spPr>
          <a:xfrm>
            <a:off x="2808028" y="1358568"/>
            <a:ext cx="3035891" cy="2977739"/>
          </a:xfrm>
          <a:ln>
            <a:solidFill>
              <a:srgbClr val="600060"/>
            </a:solidFill>
          </a:ln>
        </p:spPr>
        <p:style>
          <a:lnRef idx="2">
            <a:schemeClr val="accent1"/>
          </a:lnRef>
          <a:fillRef idx="1">
            <a:schemeClr val="lt1"/>
          </a:fillRef>
          <a:effectRef idx="0">
            <a:schemeClr val="accent1"/>
          </a:effectRef>
          <a:fontRef idx="minor">
            <a:schemeClr val="dk1"/>
          </a:fontRef>
        </p:style>
        <p:txBody>
          <a:bodyPr/>
          <a:lstStyle/>
          <a:p>
            <a:pPr marL="0" indent="0">
              <a:buNone/>
            </a:pPr>
            <a:r>
              <a:rPr lang="fr-FR" dirty="0" smtClean="0"/>
              <a:t>2. Le contenu de l’entretien</a:t>
            </a:r>
            <a:r>
              <a:rPr lang="fr-FR" dirty="0"/>
              <a:t/>
            </a:r>
            <a:br>
              <a:rPr lang="fr-FR" dirty="0"/>
            </a:br>
            <a:r>
              <a:rPr lang="fr-FR" b="0" dirty="0" smtClean="0"/>
              <a:t>Les </a:t>
            </a:r>
            <a:r>
              <a:rPr lang="fr-FR" b="0" dirty="0"/>
              <a:t>points à aborder peuvent être divers </a:t>
            </a:r>
            <a:endParaRPr lang="fr-FR" b="0" dirty="0" smtClean="0"/>
          </a:p>
          <a:p>
            <a:pPr marL="0" indent="0">
              <a:buNone/>
            </a:pPr>
            <a:r>
              <a:rPr lang="fr-FR" b="0" dirty="0" smtClean="0"/>
              <a:t>- </a:t>
            </a:r>
            <a:r>
              <a:rPr lang="fr-FR" b="0" dirty="0"/>
              <a:t>état des projets scolaires,</a:t>
            </a:r>
            <a:br>
              <a:rPr lang="fr-FR" b="0" dirty="0"/>
            </a:br>
            <a:r>
              <a:rPr lang="fr-FR" b="0" dirty="0"/>
              <a:t>- intérêts </a:t>
            </a:r>
            <a:r>
              <a:rPr lang="fr-FR" b="0" dirty="0" smtClean="0"/>
              <a:t>: exprimés </a:t>
            </a:r>
            <a:r>
              <a:rPr lang="fr-FR" b="0" dirty="0"/>
              <a:t>par </a:t>
            </a:r>
            <a:r>
              <a:rPr lang="fr-FR" b="0" dirty="0" smtClean="0"/>
              <a:t>l’élève, manifestés </a:t>
            </a:r>
            <a:r>
              <a:rPr lang="fr-FR" b="0" dirty="0"/>
              <a:t>au travers des activités scolaires ou </a:t>
            </a:r>
            <a:r>
              <a:rPr lang="fr-FR" b="0" dirty="0" smtClean="0"/>
              <a:t>extra-scolaires, évalués </a:t>
            </a:r>
            <a:r>
              <a:rPr lang="fr-FR" b="0" dirty="0"/>
              <a:t>par des questionnaires d’intérêts </a:t>
            </a:r>
            <a:r>
              <a:rPr lang="fr-FR" b="0" dirty="0" smtClean="0"/>
              <a:t>professionnels,</a:t>
            </a:r>
            <a:r>
              <a:rPr lang="fr-FR" b="0" dirty="0"/>
              <a:t/>
            </a:r>
            <a:br>
              <a:rPr lang="fr-FR" b="0" dirty="0"/>
            </a:br>
            <a:r>
              <a:rPr lang="fr-FR" b="0" dirty="0"/>
              <a:t>- intérêts par rapport aux matières </a:t>
            </a:r>
            <a:r>
              <a:rPr lang="fr-FR" b="0" dirty="0" smtClean="0"/>
              <a:t>enseignées</a:t>
            </a:r>
            <a:r>
              <a:rPr lang="fr-FR" b="0" dirty="0"/>
              <a:t> </a:t>
            </a:r>
            <a:r>
              <a:rPr lang="fr-FR" b="0" dirty="0" smtClean="0"/>
              <a:t>et </a:t>
            </a:r>
            <a:r>
              <a:rPr lang="fr-FR" b="0" dirty="0"/>
              <a:t>points d’appui par rapport aux résultats,</a:t>
            </a:r>
            <a:br>
              <a:rPr lang="fr-FR" b="0" dirty="0"/>
            </a:br>
            <a:r>
              <a:rPr lang="fr-FR" b="0" dirty="0"/>
              <a:t>- connaissance par l’élève des exigences et débouchés d’une filière évoquée,</a:t>
            </a:r>
            <a:br>
              <a:rPr lang="fr-FR" b="0" dirty="0"/>
            </a:br>
            <a:r>
              <a:rPr lang="fr-FR" b="0" dirty="0"/>
              <a:t>- obstacles à ses projets,</a:t>
            </a:r>
            <a:br>
              <a:rPr lang="fr-FR" b="0" dirty="0"/>
            </a:br>
            <a:r>
              <a:rPr lang="fr-FR" b="0" dirty="0"/>
              <a:t>- différentes stratégies possibles pour arriver au projet,</a:t>
            </a:r>
            <a:br>
              <a:rPr lang="fr-FR" b="0" dirty="0"/>
            </a:br>
            <a:r>
              <a:rPr lang="fr-FR" b="0" dirty="0"/>
              <a:t>- projets parentaux évoqués clairement ou non.</a:t>
            </a:r>
            <a:r>
              <a:rPr lang="fr-FR" dirty="0"/>
              <a:t/>
            </a:r>
            <a:br>
              <a:rPr lang="fr-FR" dirty="0"/>
            </a:br>
            <a:r>
              <a:rPr lang="fr-FR" dirty="0"/>
              <a:t/>
            </a:r>
            <a:br>
              <a:rPr lang="fr-FR" dirty="0"/>
            </a:br>
            <a:endParaRPr lang="fr-FR" dirty="0"/>
          </a:p>
        </p:txBody>
      </p:sp>
      <p:sp>
        <p:nvSpPr>
          <p:cNvPr id="6" name="ZoneTexte 5"/>
          <p:cNvSpPr txBox="1"/>
          <p:nvPr/>
        </p:nvSpPr>
        <p:spPr>
          <a:xfrm>
            <a:off x="4890655" y="227925"/>
            <a:ext cx="4170218" cy="253916"/>
          </a:xfrm>
          <a:prstGeom prst="rect">
            <a:avLst/>
          </a:prstGeom>
          <a:noFill/>
        </p:spPr>
        <p:txBody>
          <a:bodyPr wrap="square" rtlCol="0">
            <a:spAutoFit/>
          </a:bodyPr>
          <a:lstStyle/>
          <a:p>
            <a:r>
              <a:rPr lang="fr-FR" sz="1050" i="1" dirty="0">
                <a:solidFill>
                  <a:srgbClr val="D75FB5"/>
                </a:solidFill>
              </a:rPr>
              <a:t>Ressource : </a:t>
            </a:r>
            <a:r>
              <a:rPr lang="fr-FR" sz="1050" i="1" dirty="0">
                <a:solidFill>
                  <a:schemeClr val="accent1">
                    <a:lumMod val="90000"/>
                    <a:lumOff val="10000"/>
                  </a:schemeClr>
                </a:solidFill>
                <a:hlinkClick r:id="rId3"/>
              </a:rPr>
              <a:t>le guide pour conduire un entretien d’orientation</a:t>
            </a:r>
            <a:endParaRPr lang="fr-FR" sz="1050" i="1" dirty="0">
              <a:solidFill>
                <a:schemeClr val="accent1">
                  <a:lumMod val="90000"/>
                  <a:lumOff val="10000"/>
                </a:schemeClr>
              </a:solidFill>
            </a:endParaRPr>
          </a:p>
        </p:txBody>
      </p:sp>
      <p:sp>
        <p:nvSpPr>
          <p:cNvPr id="7" name="Rectangle 6"/>
          <p:cNvSpPr/>
          <p:nvPr/>
        </p:nvSpPr>
        <p:spPr>
          <a:xfrm>
            <a:off x="6047292" y="1358569"/>
            <a:ext cx="2949488" cy="3000821"/>
          </a:xfrm>
          <a:prstGeom prst="rect">
            <a:avLst/>
          </a:prstGeom>
          <a:ln>
            <a:solidFill>
              <a:srgbClr val="800080"/>
            </a:solidFill>
          </a:ln>
        </p:spPr>
        <p:style>
          <a:lnRef idx="2">
            <a:schemeClr val="accent4"/>
          </a:lnRef>
          <a:fillRef idx="1">
            <a:schemeClr val="lt1"/>
          </a:fillRef>
          <a:effectRef idx="0">
            <a:schemeClr val="accent4"/>
          </a:effectRef>
          <a:fontRef idx="minor">
            <a:schemeClr val="dk1"/>
          </a:fontRef>
        </p:style>
        <p:txBody>
          <a:bodyPr wrap="square">
            <a:spAutoFit/>
          </a:bodyPr>
          <a:lstStyle/>
          <a:p>
            <a:r>
              <a:rPr lang="fr-FR" sz="1050" dirty="0"/>
              <a:t>3. </a:t>
            </a:r>
            <a:r>
              <a:rPr lang="fr-FR" sz="1050" b="1" dirty="0"/>
              <a:t>Les éléments facilitateurs et les freins de la communication</a:t>
            </a:r>
          </a:p>
          <a:p>
            <a:pPr marL="214313" indent="-214313">
              <a:buFontTx/>
              <a:buChar char="-"/>
            </a:pPr>
            <a:r>
              <a:rPr lang="fr-FR" sz="1050" dirty="0"/>
              <a:t>Perception  de son interlocuteur comme sincère et cherchant à comprendre son point de vue.</a:t>
            </a:r>
          </a:p>
          <a:p>
            <a:pPr marL="214313" indent="-214313">
              <a:buFontTx/>
              <a:buChar char="-"/>
            </a:pPr>
            <a:r>
              <a:rPr lang="fr-FR" sz="1050" dirty="0"/>
              <a:t>Les principales attitudes à éviter dans la conduite d’entretien sont :</a:t>
            </a:r>
          </a:p>
          <a:p>
            <a:pPr marL="557213" lvl="1" indent="-214313">
              <a:buFontTx/>
              <a:buChar char="-"/>
            </a:pPr>
            <a:r>
              <a:rPr lang="fr-FR" sz="1050" dirty="0"/>
              <a:t>l’évaluation ou le jugement qui consiste à faire référence à des normes, des valeurs en utilisant conseil moral</a:t>
            </a:r>
          </a:p>
          <a:p>
            <a:pPr marL="557213" lvl="1" indent="-214313">
              <a:buFontTx/>
              <a:buChar char="-"/>
            </a:pPr>
            <a:r>
              <a:rPr lang="fr-FR" sz="1050" dirty="0"/>
              <a:t>la mise en garde, l’approbation ou la désapprobation </a:t>
            </a:r>
          </a:p>
          <a:p>
            <a:pPr marL="557213" lvl="1" indent="-214313">
              <a:buFontTx/>
              <a:buChar char="-"/>
            </a:pPr>
            <a:r>
              <a:rPr lang="fr-FR" sz="1050" dirty="0"/>
              <a:t>l’interprétation ou l’explicitation au cours de laquelle celui qui conduit l’entretien projette sa propre manière de comprendre la situation</a:t>
            </a:r>
          </a:p>
        </p:txBody>
      </p:sp>
      <p:sp>
        <p:nvSpPr>
          <p:cNvPr id="8" name="Bulle ronde 7"/>
          <p:cNvSpPr/>
          <p:nvPr/>
        </p:nvSpPr>
        <p:spPr>
          <a:xfrm>
            <a:off x="6186055" y="4336307"/>
            <a:ext cx="2810725" cy="720602"/>
          </a:xfrm>
          <a:prstGeom prst="wedgeEllipseCallout">
            <a:avLst>
              <a:gd name="adj1" fmla="val 9081"/>
              <a:gd name="adj2" fmla="val -63133"/>
            </a:avLst>
          </a:prstGeom>
          <a:ln>
            <a:solidFill>
              <a:srgbClr val="600060"/>
            </a:solidFill>
          </a:ln>
        </p:spPr>
        <p:style>
          <a:lnRef idx="2">
            <a:schemeClr val="accent1"/>
          </a:lnRef>
          <a:fillRef idx="1">
            <a:schemeClr val="lt1"/>
          </a:fillRef>
          <a:effectRef idx="0">
            <a:schemeClr val="accent1"/>
          </a:effectRef>
          <a:fontRef idx="minor">
            <a:schemeClr val="dk1"/>
          </a:fontRef>
        </p:style>
        <p:txBody>
          <a:bodyPr rtlCol="0" anchor="ctr"/>
          <a:lstStyle/>
          <a:p>
            <a:r>
              <a:rPr lang="fr-FR" sz="900" dirty="0">
                <a:solidFill>
                  <a:srgbClr val="D75FB5"/>
                </a:solidFill>
              </a:rPr>
              <a:t>Privilégier la reformulation : « si je comprends ce que tu me dis… » cela permet à l’élève de contredire notre « analyse »</a:t>
            </a:r>
          </a:p>
        </p:txBody>
      </p:sp>
      <p:sp>
        <p:nvSpPr>
          <p:cNvPr id="9" name="ZoneTexte 8"/>
          <p:cNvSpPr txBox="1"/>
          <p:nvPr/>
        </p:nvSpPr>
        <p:spPr>
          <a:xfrm>
            <a:off x="299400" y="4444487"/>
            <a:ext cx="5544519" cy="253916"/>
          </a:xfrm>
          <a:prstGeom prst="rect">
            <a:avLst/>
          </a:prstGeom>
          <a:ln>
            <a:solidFill>
              <a:srgbClr val="A648A8"/>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fr-FR" sz="1050" dirty="0"/>
              <a:t>En fin d’entretien, faire l’état des points discutés, des avancées et des perspectives</a:t>
            </a:r>
          </a:p>
        </p:txBody>
      </p:sp>
      <p:sp>
        <p:nvSpPr>
          <p:cNvPr id="4" name="Espace réservé du pied de page 3"/>
          <p:cNvSpPr>
            <a:spLocks noGrp="1"/>
          </p:cNvSpPr>
          <p:nvPr>
            <p:ph type="ftr" sz="quarter" idx="11"/>
          </p:nvPr>
        </p:nvSpPr>
        <p:spPr>
          <a:xfrm>
            <a:off x="359999" y="4783500"/>
            <a:ext cx="5904000" cy="360000"/>
          </a:xfrm>
        </p:spPr>
        <p:txBody>
          <a:bodyPr/>
          <a:lstStyle/>
          <a:p>
            <a:r>
              <a:rPr lang="fr-FR" dirty="0" smtClean="0"/>
              <a:t>Emmanuelle </a:t>
            </a:r>
            <a:r>
              <a:rPr lang="fr-FR" dirty="0" err="1" smtClean="0"/>
              <a:t>Rosnet</a:t>
            </a:r>
            <a:r>
              <a:rPr lang="fr-FR" dirty="0" smtClean="0"/>
              <a:t> - DRAAF Auvergne-Rhône-Alpes SRFD - Pôle Action Educative et Vie des </a:t>
            </a:r>
            <a:r>
              <a:rPr lang="fr-FR" dirty="0" err="1" smtClean="0"/>
              <a:t>Aprenants</a:t>
            </a:r>
            <a:endParaRPr lang="fr-FR" dirty="0"/>
          </a:p>
        </p:txBody>
      </p:sp>
    </p:spTree>
    <p:extLst>
      <p:ext uri="{BB962C8B-B14F-4D97-AF65-F5344CB8AC3E}">
        <p14:creationId xmlns:p14="http://schemas.microsoft.com/office/powerpoint/2010/main" val="2714492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9999" y="678873"/>
            <a:ext cx="8424000" cy="1004454"/>
          </a:xfrm>
        </p:spPr>
        <p:txBody>
          <a:bodyPr/>
          <a:lstStyle/>
          <a:p>
            <a:r>
              <a:rPr lang="fr-FR" dirty="0" smtClean="0">
                <a:solidFill>
                  <a:srgbClr val="D75FB5"/>
                </a:solidFill>
              </a:rPr>
              <a:t>L’entretien d’orientation, son objet:</a:t>
            </a:r>
            <a:br>
              <a:rPr lang="fr-FR" dirty="0" smtClean="0">
                <a:solidFill>
                  <a:srgbClr val="D75FB5"/>
                </a:solidFill>
              </a:rPr>
            </a:br>
            <a:r>
              <a:rPr lang="fr-FR" dirty="0" smtClean="0">
                <a:solidFill>
                  <a:srgbClr val="D75FB5"/>
                </a:solidFill>
              </a:rPr>
              <a:t>Installer le jeune dans une démarche de projet</a:t>
            </a:r>
            <a:endParaRPr lang="fr-FR" dirty="0">
              <a:solidFill>
                <a:srgbClr val="D75FB5"/>
              </a:solidFill>
            </a:endParaRPr>
          </a:p>
        </p:txBody>
      </p:sp>
      <p:sp>
        <p:nvSpPr>
          <p:cNvPr id="3" name="Espace réservé du texte 2"/>
          <p:cNvSpPr>
            <a:spLocks noGrp="1"/>
          </p:cNvSpPr>
          <p:nvPr>
            <p:ph type="body" sz="quarter" idx="13"/>
          </p:nvPr>
        </p:nvSpPr>
        <p:spPr>
          <a:xfrm>
            <a:off x="289992" y="1520947"/>
            <a:ext cx="2552155" cy="2977739"/>
          </a:xfrm>
          <a:ln>
            <a:solidFill>
              <a:srgbClr val="600060"/>
            </a:solidFill>
          </a:ln>
        </p:spPr>
        <p:style>
          <a:lnRef idx="2">
            <a:schemeClr val="accent3"/>
          </a:lnRef>
          <a:fillRef idx="1">
            <a:schemeClr val="lt1"/>
          </a:fillRef>
          <a:effectRef idx="0">
            <a:schemeClr val="accent3"/>
          </a:effectRef>
          <a:fontRef idx="minor">
            <a:schemeClr val="dk1"/>
          </a:fontRef>
        </p:style>
        <p:txBody>
          <a:bodyPr/>
          <a:lstStyle/>
          <a:p>
            <a:pPr marL="0" indent="0">
              <a:buNone/>
            </a:pPr>
            <a:r>
              <a:rPr lang="fr-FR" dirty="0" smtClean="0"/>
              <a:t>1- L’état des lieux partagé</a:t>
            </a:r>
          </a:p>
          <a:p>
            <a:pPr marL="0" indent="0">
              <a:buNone/>
            </a:pPr>
            <a:r>
              <a:rPr lang="fr-FR" dirty="0" smtClean="0"/>
              <a:t>Quels constats sur le parcours actuel ? </a:t>
            </a:r>
          </a:p>
          <a:p>
            <a:pPr marL="0" indent="0">
              <a:buNone/>
            </a:pPr>
            <a:r>
              <a:rPr lang="fr-FR" dirty="0" smtClean="0"/>
              <a:t>Déceptions/plaisirs : </a:t>
            </a:r>
          </a:p>
          <a:p>
            <a:pPr marL="214313" indent="-214313">
              <a:buFontTx/>
              <a:buChar char="-"/>
            </a:pPr>
            <a:r>
              <a:rPr lang="fr-FR" dirty="0"/>
              <a:t>R</a:t>
            </a:r>
            <a:r>
              <a:rPr lang="fr-FR" dirty="0" smtClean="0"/>
              <a:t>echercher les causes profondes du rejet/échec.</a:t>
            </a:r>
          </a:p>
          <a:p>
            <a:pPr marL="214313" indent="-214313">
              <a:buFontTx/>
              <a:buChar char="-"/>
            </a:pPr>
            <a:r>
              <a:rPr lang="fr-FR" dirty="0" smtClean="0"/>
              <a:t>Faire </a:t>
            </a:r>
            <a:r>
              <a:rPr lang="fr-FR" dirty="0"/>
              <a:t>verbaliser les attentes vis-à-vis de la formation </a:t>
            </a:r>
            <a:r>
              <a:rPr lang="fr-FR" dirty="0" smtClean="0"/>
              <a:t>engagée</a:t>
            </a:r>
          </a:p>
          <a:p>
            <a:pPr marL="214313" indent="-214313">
              <a:buFontTx/>
              <a:buChar char="-"/>
            </a:pPr>
            <a:r>
              <a:rPr lang="fr-FR" dirty="0" smtClean="0"/>
              <a:t>Remonter dans le temps sur les motivations passées pour ce projet, retrouver les points d’ancrage de celui-ci</a:t>
            </a:r>
          </a:p>
        </p:txBody>
      </p:sp>
      <p:sp>
        <p:nvSpPr>
          <p:cNvPr id="5" name="Espace réservé du texte 4"/>
          <p:cNvSpPr>
            <a:spLocks noGrp="1"/>
          </p:cNvSpPr>
          <p:nvPr>
            <p:ph type="body" sz="quarter" idx="15"/>
          </p:nvPr>
        </p:nvSpPr>
        <p:spPr>
          <a:xfrm>
            <a:off x="3050223" y="1520947"/>
            <a:ext cx="2788992" cy="2977739"/>
          </a:xfrm>
          <a:ln>
            <a:solidFill>
              <a:srgbClr val="A630BA"/>
            </a:solidFill>
          </a:ln>
        </p:spPr>
        <p:style>
          <a:lnRef idx="2">
            <a:schemeClr val="accent1"/>
          </a:lnRef>
          <a:fillRef idx="1">
            <a:schemeClr val="lt1"/>
          </a:fillRef>
          <a:effectRef idx="0">
            <a:schemeClr val="accent1"/>
          </a:effectRef>
          <a:fontRef idx="minor">
            <a:schemeClr val="dk1"/>
          </a:fontRef>
        </p:style>
        <p:txBody>
          <a:bodyPr/>
          <a:lstStyle/>
          <a:p>
            <a:pPr marL="0" indent="0">
              <a:buNone/>
            </a:pPr>
            <a:r>
              <a:rPr lang="fr-FR" dirty="0" smtClean="0"/>
              <a:t>2- Les points d’appui </a:t>
            </a:r>
          </a:p>
          <a:p>
            <a:pPr marL="0" indent="0">
              <a:buNone/>
            </a:pPr>
            <a:r>
              <a:rPr lang="fr-FR" dirty="0" smtClean="0"/>
              <a:t>Valoriser les acquisitions et les réussites du cursus en cours</a:t>
            </a:r>
          </a:p>
          <a:p>
            <a:pPr marL="0" indent="0">
              <a:buNone/>
            </a:pPr>
            <a:r>
              <a:rPr lang="fr-FR" dirty="0" smtClean="0"/>
              <a:t>Explorer les intérêts actuels, prendre appui sur le passé quand le jeune dit ne pas savoir ce qu’il veut faire (NB: problème de confiance en soi) et sur les activités conduites, notamment hors de l’école.</a:t>
            </a:r>
          </a:p>
          <a:p>
            <a:pPr marL="0" indent="0">
              <a:buNone/>
            </a:pPr>
            <a:r>
              <a:rPr lang="fr-FR" dirty="0" smtClean="0"/>
              <a:t>Analyser le rapport familial aux études et s’interroger sur les attentes sociales </a:t>
            </a:r>
          </a:p>
          <a:p>
            <a:pPr marL="0" indent="0">
              <a:buNone/>
            </a:pPr>
            <a:endParaRPr lang="fr-FR" dirty="0" smtClean="0"/>
          </a:p>
          <a:p>
            <a:pPr marL="0" indent="0">
              <a:buNone/>
            </a:pPr>
            <a:endParaRPr lang="fr-FR" dirty="0"/>
          </a:p>
        </p:txBody>
      </p:sp>
      <p:sp>
        <p:nvSpPr>
          <p:cNvPr id="7" name="Rectangle 6"/>
          <p:cNvSpPr/>
          <p:nvPr/>
        </p:nvSpPr>
        <p:spPr>
          <a:xfrm>
            <a:off x="6047292" y="1520948"/>
            <a:ext cx="2949488" cy="3162404"/>
          </a:xfrm>
          <a:prstGeom prst="rect">
            <a:avLst/>
          </a:prstGeom>
          <a:ln>
            <a:solidFill>
              <a:srgbClr val="D75FB5"/>
            </a:solidFill>
          </a:ln>
        </p:spPr>
        <p:style>
          <a:lnRef idx="2">
            <a:schemeClr val="accent4"/>
          </a:lnRef>
          <a:fillRef idx="1">
            <a:schemeClr val="lt1"/>
          </a:fillRef>
          <a:effectRef idx="0">
            <a:schemeClr val="accent4"/>
          </a:effectRef>
          <a:fontRef idx="minor">
            <a:schemeClr val="dk1"/>
          </a:fontRef>
        </p:style>
        <p:txBody>
          <a:bodyPr wrap="square">
            <a:spAutoFit/>
          </a:bodyPr>
          <a:lstStyle/>
          <a:p>
            <a:r>
              <a:rPr lang="fr-FR" sz="1050" b="1" dirty="0"/>
              <a:t>3- Les perspectives et démarches à engager</a:t>
            </a:r>
          </a:p>
          <a:p>
            <a:endParaRPr lang="fr-FR" sz="1050" dirty="0"/>
          </a:p>
          <a:p>
            <a:r>
              <a:rPr lang="fr-FR" sz="1050" dirty="0"/>
              <a:t>Si verbalisation d’un projet de réorientation « clair » : le valider par des recherches (documentations, interviews) puis immersion métier/formation.</a:t>
            </a:r>
          </a:p>
          <a:p>
            <a:endParaRPr lang="fr-FR" sz="1050" dirty="0"/>
          </a:p>
          <a:p>
            <a:endParaRPr lang="fr-FR" sz="1050" dirty="0"/>
          </a:p>
          <a:p>
            <a:endParaRPr lang="fr-FR" sz="1050" dirty="0"/>
          </a:p>
          <a:p>
            <a:r>
              <a:rPr lang="fr-FR" sz="1050" dirty="0"/>
              <a:t>Si aucune piste valable: prévoir un temps de réflexion (CIO)</a:t>
            </a:r>
          </a:p>
          <a:p>
            <a:r>
              <a:rPr lang="fr-FR" sz="1050" dirty="0"/>
              <a:t>Ne pas s’engager dans une stratégie d’essai erreur tout azimut  </a:t>
            </a:r>
          </a:p>
          <a:p>
            <a:r>
              <a:rPr lang="fr-FR" sz="1050" dirty="0"/>
              <a:t>Procéder par étape : baliser le temps pour le jeune : rappel des échéances</a:t>
            </a:r>
          </a:p>
          <a:p>
            <a:endParaRPr lang="fr-FR" sz="1050" dirty="0"/>
          </a:p>
          <a:p>
            <a:endParaRPr lang="fr-FR" sz="1050" dirty="0"/>
          </a:p>
          <a:p>
            <a:endParaRPr lang="fr-FR" sz="1050" dirty="0"/>
          </a:p>
        </p:txBody>
      </p:sp>
      <p:sp>
        <p:nvSpPr>
          <p:cNvPr id="4" name="Bulle ronde 3"/>
          <p:cNvSpPr/>
          <p:nvPr/>
        </p:nvSpPr>
        <p:spPr>
          <a:xfrm>
            <a:off x="7252855" y="76200"/>
            <a:ext cx="1808018" cy="997527"/>
          </a:xfrm>
          <a:prstGeom prst="wedgeEllipseCallout">
            <a:avLst/>
          </a:prstGeom>
          <a:ln>
            <a:solidFill>
              <a:srgbClr val="60006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fr-FR" sz="1350" dirty="0"/>
              <a:t>L’entretien est un outil central du processus</a:t>
            </a:r>
          </a:p>
        </p:txBody>
      </p:sp>
      <p:sp>
        <p:nvSpPr>
          <p:cNvPr id="6" name="Espace réservé du pied de page 5"/>
          <p:cNvSpPr>
            <a:spLocks noGrp="1"/>
          </p:cNvSpPr>
          <p:nvPr>
            <p:ph type="ftr" sz="quarter" idx="11"/>
          </p:nvPr>
        </p:nvSpPr>
        <p:spPr/>
        <p:txBody>
          <a:bodyPr/>
          <a:lstStyle/>
          <a:p>
            <a:r>
              <a:rPr lang="fr-FR" smtClean="0"/>
              <a:t>Emmanuelle Rosnet - DRAAF Auvergne-Rhône-Alpes SRFD - Pôle Action Educative et Vie des Aprenants</a:t>
            </a:r>
            <a:endParaRPr lang="fr-FR" dirty="0"/>
          </a:p>
        </p:txBody>
      </p:sp>
    </p:spTree>
    <p:extLst>
      <p:ext uri="{BB962C8B-B14F-4D97-AF65-F5344CB8AC3E}">
        <p14:creationId xmlns:p14="http://schemas.microsoft.com/office/powerpoint/2010/main" val="24824855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700" dirty="0">
                <a:solidFill>
                  <a:srgbClr val="D75FB5"/>
                </a:solidFill>
              </a:rPr>
              <a:t>Quelques éléments incontournables:</a:t>
            </a:r>
            <a:br>
              <a:rPr lang="fr-FR" sz="2700" dirty="0">
                <a:solidFill>
                  <a:srgbClr val="D75FB5"/>
                </a:solidFill>
              </a:rPr>
            </a:br>
            <a:endParaRPr lang="fr-FR" sz="2700" b="0" dirty="0">
              <a:solidFill>
                <a:srgbClr val="D75FB5"/>
              </a:solidFill>
            </a:endParaRPr>
          </a:p>
        </p:txBody>
      </p:sp>
      <p:sp>
        <p:nvSpPr>
          <p:cNvPr id="3" name="Espace réservé du texte 2"/>
          <p:cNvSpPr>
            <a:spLocks noGrp="1"/>
          </p:cNvSpPr>
          <p:nvPr>
            <p:ph type="body" sz="quarter" idx="13"/>
          </p:nvPr>
        </p:nvSpPr>
        <p:spPr>
          <a:xfrm>
            <a:off x="3311999" y="1528854"/>
            <a:ext cx="2520000" cy="2530800"/>
          </a:xfrm>
        </p:spPr>
        <p:txBody>
          <a:bodyPr/>
          <a:lstStyle/>
          <a:p>
            <a:pPr marL="0" indent="0">
              <a:buNone/>
            </a:pPr>
            <a:r>
              <a:rPr lang="fr-FR" dirty="0" smtClean="0"/>
              <a:t>2. La préparation en équipe</a:t>
            </a:r>
          </a:p>
          <a:p>
            <a:pPr marL="0" indent="0">
              <a:buNone/>
            </a:pPr>
            <a:r>
              <a:rPr lang="fr-FR" dirty="0" smtClean="0"/>
              <a:t>Travailler aux rôles complémentaires de chacun dans l’équipe à la fois pour le déploiement d’un programme d’orientation du projet d’établissement et pour les suivis de situations individuelles.</a:t>
            </a:r>
          </a:p>
          <a:p>
            <a:pPr marL="0" indent="0">
              <a:buNone/>
            </a:pPr>
            <a:endParaRPr lang="fr-FR" dirty="0" smtClean="0"/>
          </a:p>
          <a:p>
            <a:pPr marL="0" indent="0">
              <a:buNone/>
            </a:pPr>
            <a:endParaRPr lang="fr-FR" dirty="0"/>
          </a:p>
          <a:p>
            <a:pPr marL="214313" indent="-214313">
              <a:buFontTx/>
              <a:buChar char="-"/>
            </a:pPr>
            <a:endParaRPr lang="fr-FR" dirty="0" smtClean="0"/>
          </a:p>
        </p:txBody>
      </p:sp>
      <p:sp>
        <p:nvSpPr>
          <p:cNvPr id="4" name="Espace réservé du texte 3"/>
          <p:cNvSpPr>
            <a:spLocks noGrp="1"/>
          </p:cNvSpPr>
          <p:nvPr>
            <p:ph type="body" sz="quarter" idx="14"/>
          </p:nvPr>
        </p:nvSpPr>
        <p:spPr>
          <a:xfrm>
            <a:off x="359999" y="1528854"/>
            <a:ext cx="2520000" cy="3264819"/>
          </a:xfrm>
        </p:spPr>
        <p:txBody>
          <a:bodyPr/>
          <a:lstStyle/>
          <a:p>
            <a:r>
              <a:rPr lang="fr-FR" dirty="0" smtClean="0"/>
              <a:t>La place des familles </a:t>
            </a:r>
          </a:p>
          <a:p>
            <a:pPr marL="0" indent="0">
              <a:buNone/>
            </a:pPr>
            <a:r>
              <a:rPr lang="fr-FR" dirty="0" smtClean="0"/>
              <a:t>La question de l’orientation ne peut pas se traiter sans la parole des parents: approche </a:t>
            </a:r>
            <a:r>
              <a:rPr lang="fr-FR" dirty="0" err="1" smtClean="0"/>
              <a:t>co</a:t>
            </a:r>
            <a:r>
              <a:rPr lang="fr-FR" dirty="0" smtClean="0"/>
              <a:t>-éducative</a:t>
            </a:r>
          </a:p>
          <a:p>
            <a:pPr marL="0" indent="0">
              <a:buNone/>
            </a:pPr>
            <a:r>
              <a:rPr lang="fr-FR" dirty="0" smtClean="0"/>
              <a:t>Y compris pour des apprenants de plus de 16 ans :  Discuter avec les parents des attendus, de leurs propres représentations de l’école, du monde professionnel permet de mieux accompagner l’apprenant dans son cheminement et de levers certaines craintes parfois héritées d’un schéma familial.</a:t>
            </a:r>
          </a:p>
          <a:p>
            <a:pPr marL="0" indent="0">
              <a:buNone/>
            </a:pPr>
            <a:endParaRPr lang="fr-FR" dirty="0" smtClean="0"/>
          </a:p>
        </p:txBody>
      </p:sp>
      <p:sp>
        <p:nvSpPr>
          <p:cNvPr id="5" name="Espace réservé du texte 4"/>
          <p:cNvSpPr>
            <a:spLocks noGrp="1"/>
          </p:cNvSpPr>
          <p:nvPr>
            <p:ph type="body" sz="quarter" idx="15"/>
          </p:nvPr>
        </p:nvSpPr>
        <p:spPr>
          <a:xfrm>
            <a:off x="6263999" y="1528854"/>
            <a:ext cx="2520000" cy="3188619"/>
          </a:xfrm>
        </p:spPr>
        <p:txBody>
          <a:bodyPr/>
          <a:lstStyle/>
          <a:p>
            <a:pPr marL="0" indent="0">
              <a:buNone/>
            </a:pPr>
            <a:r>
              <a:rPr lang="fr-FR" dirty="0" smtClean="0"/>
              <a:t>3. La matérialisation de temps dédiés</a:t>
            </a:r>
          </a:p>
          <a:p>
            <a:pPr marL="0" indent="0">
              <a:buNone/>
            </a:pPr>
            <a:r>
              <a:rPr lang="fr-FR" dirty="0" smtClean="0"/>
              <a:t>Dégager du temps pour tous les apprenants à tous les niveaux pour conduire des réflexions sur soi, sur le monde professionnel. EIE, temps au CDI, journée thématique.</a:t>
            </a:r>
          </a:p>
          <a:p>
            <a:pPr marL="0" indent="0">
              <a:buNone/>
            </a:pPr>
            <a:r>
              <a:rPr lang="fr-FR" dirty="0" smtClean="0"/>
              <a:t>Le débriefing des expériences traversées (stages, rencontres avec des pro, salon et forum) est un espace de retour sur soi en lien avec des exigences professionnelles comprises. Collectivement l’échange permet de se projeter en tenant compte du réel.</a:t>
            </a:r>
          </a:p>
        </p:txBody>
      </p:sp>
      <p:sp>
        <p:nvSpPr>
          <p:cNvPr id="6" name="Espace réservé du pied de page 5"/>
          <p:cNvSpPr>
            <a:spLocks noGrp="1"/>
          </p:cNvSpPr>
          <p:nvPr>
            <p:ph type="ftr" sz="quarter" idx="11"/>
          </p:nvPr>
        </p:nvSpPr>
        <p:spPr/>
        <p:txBody>
          <a:bodyPr/>
          <a:lstStyle/>
          <a:p>
            <a:r>
              <a:rPr lang="fr-FR" smtClean="0"/>
              <a:t>Emmanuelle Rosnet - DRAAF Auvergne-Rhône-Alpes SRFD - Pôle Action Educative et Vie des Aprenants</a:t>
            </a:r>
            <a:endParaRPr lang="fr-FR" dirty="0"/>
          </a:p>
        </p:txBody>
      </p:sp>
    </p:spTree>
    <p:extLst>
      <p:ext uri="{BB962C8B-B14F-4D97-AF65-F5344CB8AC3E}">
        <p14:creationId xmlns:p14="http://schemas.microsoft.com/office/powerpoint/2010/main" val="9793505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700" dirty="0">
                <a:solidFill>
                  <a:srgbClr val="D75FB5"/>
                </a:solidFill>
              </a:rPr>
              <a:t>Juste une mise au point :</a:t>
            </a:r>
            <a:br>
              <a:rPr lang="fr-FR" sz="2700" dirty="0">
                <a:solidFill>
                  <a:srgbClr val="D75FB5"/>
                </a:solidFill>
              </a:rPr>
            </a:br>
            <a:r>
              <a:rPr lang="fr-FR" sz="2700" b="0" dirty="0">
                <a:solidFill>
                  <a:srgbClr val="D75FB5"/>
                </a:solidFill>
              </a:rPr>
              <a:t>la vision rationnelle du choix est-elle pertinente ?</a:t>
            </a:r>
          </a:p>
        </p:txBody>
      </p:sp>
      <p:sp>
        <p:nvSpPr>
          <p:cNvPr id="3" name="Espace réservé du texte 2"/>
          <p:cNvSpPr>
            <a:spLocks noGrp="1"/>
          </p:cNvSpPr>
          <p:nvPr>
            <p:ph type="body" sz="quarter" idx="13"/>
          </p:nvPr>
        </p:nvSpPr>
        <p:spPr>
          <a:xfrm>
            <a:off x="3372626" y="1803545"/>
            <a:ext cx="2520000" cy="2530800"/>
          </a:xfrm>
        </p:spPr>
        <p:txBody>
          <a:bodyPr/>
          <a:lstStyle/>
          <a:p>
            <a:pPr marL="0" indent="0">
              <a:buNone/>
            </a:pPr>
            <a:r>
              <a:rPr lang="fr-FR" dirty="0" smtClean="0"/>
              <a:t>2. Imposer une approche structurante du processus de choix ?</a:t>
            </a:r>
          </a:p>
          <a:p>
            <a:pPr marL="0" indent="0">
              <a:buNone/>
            </a:pPr>
            <a:r>
              <a:rPr lang="fr-FR" dirty="0" smtClean="0"/>
              <a:t>L’exemple de la démarche ADVP (activation du développement vocationnel et personnel)</a:t>
            </a:r>
          </a:p>
          <a:p>
            <a:pPr marL="214313" indent="-214313">
              <a:buFontTx/>
              <a:buChar char="-"/>
            </a:pPr>
            <a:r>
              <a:rPr lang="fr-FR" dirty="0" smtClean="0"/>
              <a:t>Exploration</a:t>
            </a:r>
          </a:p>
          <a:p>
            <a:pPr marL="214313" indent="-214313">
              <a:buFontTx/>
              <a:buChar char="-"/>
            </a:pPr>
            <a:r>
              <a:rPr lang="fr-FR" dirty="0" smtClean="0"/>
              <a:t>Cristallisation</a:t>
            </a:r>
          </a:p>
          <a:p>
            <a:pPr marL="214313" indent="-214313">
              <a:buFontTx/>
              <a:buChar char="-"/>
            </a:pPr>
            <a:r>
              <a:rPr lang="fr-FR" dirty="0" smtClean="0"/>
              <a:t>Spécification</a:t>
            </a:r>
          </a:p>
          <a:p>
            <a:pPr marL="214313" indent="-214313">
              <a:buFontTx/>
              <a:buChar char="-"/>
            </a:pPr>
            <a:r>
              <a:rPr lang="fr-FR" dirty="0" smtClean="0"/>
              <a:t>Réalisation</a:t>
            </a:r>
          </a:p>
          <a:p>
            <a:pPr marL="214313" indent="-214313">
              <a:buFontTx/>
              <a:buChar char="-"/>
            </a:pPr>
            <a:endParaRPr lang="fr-FR" dirty="0" smtClean="0"/>
          </a:p>
          <a:p>
            <a:pPr marL="0" indent="0">
              <a:buNone/>
            </a:pPr>
            <a:endParaRPr lang="fr-FR" dirty="0"/>
          </a:p>
          <a:p>
            <a:pPr marL="214313" indent="-214313">
              <a:buFontTx/>
              <a:buChar char="-"/>
            </a:pPr>
            <a:endParaRPr lang="fr-FR" dirty="0" smtClean="0"/>
          </a:p>
        </p:txBody>
      </p:sp>
      <p:sp>
        <p:nvSpPr>
          <p:cNvPr id="4" name="Espace réservé du texte 3"/>
          <p:cNvSpPr>
            <a:spLocks noGrp="1"/>
          </p:cNvSpPr>
          <p:nvPr>
            <p:ph type="body" sz="quarter" idx="14"/>
          </p:nvPr>
        </p:nvSpPr>
        <p:spPr>
          <a:xfrm>
            <a:off x="481253" y="1803545"/>
            <a:ext cx="2520000" cy="2678400"/>
          </a:xfrm>
        </p:spPr>
        <p:txBody>
          <a:bodyPr/>
          <a:lstStyle/>
          <a:p>
            <a:pPr marL="0" indent="0">
              <a:buNone/>
            </a:pPr>
            <a:r>
              <a:rPr lang="fr-FR" dirty="0"/>
              <a:t>1</a:t>
            </a:r>
            <a:r>
              <a:rPr lang="fr-FR" dirty="0" smtClean="0"/>
              <a:t>. Informer pour permettre des décisions « réalistes » ?</a:t>
            </a:r>
          </a:p>
          <a:p>
            <a:pPr marL="0" indent="0">
              <a:buNone/>
            </a:pPr>
            <a:r>
              <a:rPr lang="fr-FR" dirty="0" smtClean="0"/>
              <a:t>-  La politique éducative à l’heure actuelle dans le champ de l’orientation scolaire est clairement centrée sur les métiers</a:t>
            </a:r>
          </a:p>
          <a:p>
            <a:pPr marL="0" indent="0">
              <a:buNone/>
            </a:pPr>
            <a:r>
              <a:rPr lang="fr-FR" dirty="0" smtClean="0"/>
              <a:t>- La logique économique  comme mode d’entrée par exemple sur les métiers en tension avec le retour d’une une approche « </a:t>
            </a:r>
            <a:r>
              <a:rPr lang="fr-FR" dirty="0" err="1" smtClean="0"/>
              <a:t>adéquationniste</a:t>
            </a:r>
            <a:r>
              <a:rPr lang="fr-FR" dirty="0" smtClean="0"/>
              <a:t> ».</a:t>
            </a:r>
          </a:p>
        </p:txBody>
      </p:sp>
      <p:sp>
        <p:nvSpPr>
          <p:cNvPr id="5" name="Espace réservé du texte 4"/>
          <p:cNvSpPr>
            <a:spLocks noGrp="1"/>
          </p:cNvSpPr>
          <p:nvPr>
            <p:ph type="body" sz="quarter" idx="15"/>
          </p:nvPr>
        </p:nvSpPr>
        <p:spPr>
          <a:xfrm>
            <a:off x="6263999" y="1803545"/>
            <a:ext cx="2520000" cy="2837727"/>
          </a:xfrm>
        </p:spPr>
        <p:txBody>
          <a:bodyPr/>
          <a:lstStyle/>
          <a:p>
            <a:pPr marL="0" indent="0">
              <a:buNone/>
            </a:pPr>
            <a:r>
              <a:rPr lang="fr-FR" dirty="0" smtClean="0"/>
              <a:t>3. Faire de l’individu le seul décideur de son avenir ?</a:t>
            </a:r>
          </a:p>
          <a:p>
            <a:pPr marL="0" indent="0">
              <a:buNone/>
            </a:pPr>
            <a:r>
              <a:rPr lang="fr-FR" dirty="0" smtClean="0"/>
              <a:t>- Ne pas ignorer les déterministes sociaux et sociétaux dans l’analyse des parcours scolaires et des choix  ou pseudo-choix qui ont pu être fait ou qui le seront </a:t>
            </a:r>
            <a:endParaRPr lang="fr-FR" dirty="0"/>
          </a:p>
        </p:txBody>
      </p:sp>
      <p:sp>
        <p:nvSpPr>
          <p:cNvPr id="7" name="ZoneTexte 6"/>
          <p:cNvSpPr txBox="1"/>
          <p:nvPr/>
        </p:nvSpPr>
        <p:spPr>
          <a:xfrm>
            <a:off x="359999" y="4078152"/>
            <a:ext cx="8427464" cy="715581"/>
          </a:xfrm>
          <a:prstGeom prst="rect">
            <a:avLst/>
          </a:prstGeom>
          <a:noFill/>
        </p:spPr>
        <p:txBody>
          <a:bodyPr wrap="square" rtlCol="0">
            <a:spAutoFit/>
          </a:bodyPr>
          <a:lstStyle/>
          <a:p>
            <a:r>
              <a:rPr lang="fr-FR" sz="1350" dirty="0">
                <a:solidFill>
                  <a:srgbClr val="D75FB5"/>
                </a:solidFill>
              </a:rPr>
              <a:t>« L’Orientation (…) doit s’élargir pour développer des disponibilités, pour diversifier des</a:t>
            </a:r>
            <a:br>
              <a:rPr lang="fr-FR" sz="1350" dirty="0">
                <a:solidFill>
                  <a:srgbClr val="D75FB5"/>
                </a:solidFill>
              </a:rPr>
            </a:br>
            <a:r>
              <a:rPr lang="fr-FR" sz="1350" dirty="0">
                <a:solidFill>
                  <a:srgbClr val="D75FB5"/>
                </a:solidFill>
              </a:rPr>
              <a:t>appétences, pour suggérer des centres d’intérêt évolutifs. Il faut ouvrir l’éventail au lieu de le</a:t>
            </a:r>
            <a:br>
              <a:rPr lang="fr-FR" sz="1350" dirty="0">
                <a:solidFill>
                  <a:srgbClr val="D75FB5"/>
                </a:solidFill>
              </a:rPr>
            </a:br>
            <a:r>
              <a:rPr lang="fr-FR" sz="1350" dirty="0">
                <a:solidFill>
                  <a:srgbClr val="D75FB5"/>
                </a:solidFill>
              </a:rPr>
              <a:t>refermer progressivement. » </a:t>
            </a:r>
            <a:r>
              <a:rPr lang="fr-FR" sz="1050" i="1" dirty="0">
                <a:solidFill>
                  <a:srgbClr val="D75FB5"/>
                </a:solidFill>
              </a:rPr>
              <a:t>Alain BOISSINOT ( référence dernière diapo)</a:t>
            </a:r>
          </a:p>
        </p:txBody>
      </p:sp>
      <p:sp>
        <p:nvSpPr>
          <p:cNvPr id="6" name="Espace réservé du pied de page 5"/>
          <p:cNvSpPr>
            <a:spLocks noGrp="1"/>
          </p:cNvSpPr>
          <p:nvPr>
            <p:ph type="ftr" sz="quarter" idx="11"/>
          </p:nvPr>
        </p:nvSpPr>
        <p:spPr/>
        <p:txBody>
          <a:bodyPr/>
          <a:lstStyle/>
          <a:p>
            <a:r>
              <a:rPr lang="fr-FR" smtClean="0"/>
              <a:t>Emmanuelle Rosnet - DRAAF Auvergne-Rhône-Alpes SRFD - Pôle Action Educative et Vie des Aprenants</a:t>
            </a:r>
            <a:endParaRPr lang="fr-FR" dirty="0"/>
          </a:p>
        </p:txBody>
      </p:sp>
    </p:spTree>
    <p:extLst>
      <p:ext uri="{BB962C8B-B14F-4D97-AF65-F5344CB8AC3E}">
        <p14:creationId xmlns:p14="http://schemas.microsoft.com/office/powerpoint/2010/main" val="1672586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texte 2"/>
          <p:cNvSpPr>
            <a:spLocks noGrp="1"/>
          </p:cNvSpPr>
          <p:nvPr>
            <p:ph type="body" sz="quarter" idx="13"/>
          </p:nvPr>
        </p:nvSpPr>
        <p:spPr/>
        <p:txBody>
          <a:bodyPr/>
          <a:lstStyle/>
          <a:p>
            <a:r>
              <a:rPr lang="fr-FR" sz="1200" cap="none" dirty="0">
                <a:solidFill>
                  <a:srgbClr val="D75FB5"/>
                </a:solidFill>
              </a:rPr>
              <a:t>Pour aller plus loin sur l’histoire de l’Orientation scolaire</a:t>
            </a:r>
          </a:p>
          <a:p>
            <a:r>
              <a:rPr lang="fr-FR" sz="1050" dirty="0">
                <a:solidFill>
                  <a:schemeClr val="tx1">
                    <a:lumMod val="65000"/>
                    <a:lumOff val="35000"/>
                  </a:schemeClr>
                </a:solidFill>
              </a:rPr>
              <a:t>L’orientation, un projet scélérat ?</a:t>
            </a:r>
            <a:r>
              <a:rPr lang="fr-FR" sz="450" cap="none" dirty="0">
                <a:solidFill>
                  <a:schemeClr val="tx1">
                    <a:lumMod val="65000"/>
                    <a:lumOff val="35000"/>
                  </a:schemeClr>
                </a:solidFill>
              </a:rPr>
              <a:t> </a:t>
            </a:r>
            <a:r>
              <a:rPr lang="fr-FR" sz="1200" cap="none" dirty="0">
                <a:solidFill>
                  <a:schemeClr val="tx1">
                    <a:lumMod val="65000"/>
                    <a:lumOff val="35000"/>
                  </a:schemeClr>
                </a:solidFill>
              </a:rPr>
              <a:t>(article de Alain Boissinot au 42è colloque de l’AFAE – 2021) : </a:t>
            </a:r>
            <a:r>
              <a:rPr lang="fr-FR" sz="1200" cap="none" dirty="0">
                <a:solidFill>
                  <a:schemeClr val="tx1">
                    <a:lumMod val="65000"/>
                    <a:lumOff val="35000"/>
                  </a:schemeClr>
                </a:solidFill>
                <a:hlinkClick r:id="rId2"/>
              </a:rPr>
              <a:t>https://</a:t>
            </a:r>
            <a:r>
              <a:rPr lang="fr-FR" sz="1200" cap="none" dirty="0" smtClean="0">
                <a:solidFill>
                  <a:schemeClr val="tx1">
                    <a:lumMod val="65000"/>
                    <a:lumOff val="35000"/>
                  </a:schemeClr>
                </a:solidFill>
                <a:hlinkClick r:id="rId2"/>
              </a:rPr>
              <a:t>www.Afae.Fr/wp-content/uploads/2021/01/boissinot-lorientation-un-projet-scelerat.Pdf</a:t>
            </a:r>
            <a:endParaRPr lang="fr-FR" sz="1200" cap="none" dirty="0" smtClean="0">
              <a:solidFill>
                <a:schemeClr val="tx1">
                  <a:lumMod val="65000"/>
                  <a:lumOff val="35000"/>
                </a:schemeClr>
              </a:solidFill>
            </a:endParaRPr>
          </a:p>
          <a:p>
            <a:endParaRPr lang="fr-FR" sz="1200" cap="none" dirty="0">
              <a:solidFill>
                <a:schemeClr val="tx1">
                  <a:lumMod val="65000"/>
                  <a:lumOff val="35000"/>
                </a:schemeClr>
              </a:solidFill>
            </a:endParaRPr>
          </a:p>
          <a:p>
            <a:endParaRPr lang="fr-FR" sz="1200" cap="none" dirty="0" smtClean="0">
              <a:solidFill>
                <a:schemeClr val="tx1">
                  <a:lumMod val="65000"/>
                  <a:lumOff val="35000"/>
                </a:schemeClr>
              </a:solidFill>
            </a:endParaRPr>
          </a:p>
          <a:p>
            <a:r>
              <a:rPr lang="fr-FR" sz="1200" cap="none" dirty="0">
                <a:solidFill>
                  <a:srgbClr val="D75FB5"/>
                </a:solidFill>
              </a:rPr>
              <a:t>Pour aller plus loin sur </a:t>
            </a:r>
            <a:r>
              <a:rPr lang="fr-FR" sz="1200" cap="none" dirty="0" smtClean="0">
                <a:solidFill>
                  <a:srgbClr val="D75FB5"/>
                </a:solidFill>
              </a:rPr>
              <a:t>l’accompagnement à l’orientation</a:t>
            </a:r>
            <a:endParaRPr lang="fr-FR" sz="1200" cap="none" dirty="0">
              <a:solidFill>
                <a:schemeClr val="tx1">
                  <a:lumMod val="65000"/>
                  <a:lumOff val="35000"/>
                </a:schemeClr>
              </a:solidFill>
            </a:endParaRPr>
          </a:p>
          <a:p>
            <a:r>
              <a:rPr lang="fr-FR" sz="1200" cap="none" dirty="0">
                <a:solidFill>
                  <a:schemeClr val="tx1">
                    <a:lumMod val="65000"/>
                    <a:lumOff val="35000"/>
                  </a:schemeClr>
                </a:solidFill>
                <a:hlinkClick r:id="rId3"/>
              </a:rPr>
              <a:t>https://</a:t>
            </a:r>
            <a:r>
              <a:rPr lang="fr-FR" sz="1200" cap="none" dirty="0" smtClean="0">
                <a:solidFill>
                  <a:schemeClr val="tx1">
                    <a:lumMod val="65000"/>
                    <a:lumOff val="35000"/>
                  </a:schemeClr>
                </a:solidFill>
                <a:hlinkClick r:id="rId3"/>
              </a:rPr>
              <a:t>eduscol.education.fr/document/3166/download</a:t>
            </a:r>
            <a:endParaRPr lang="fr-FR" sz="1200" cap="none" dirty="0" smtClean="0">
              <a:solidFill>
                <a:schemeClr val="tx1">
                  <a:lumMod val="65000"/>
                  <a:lumOff val="35000"/>
                </a:schemeClr>
              </a:solidFill>
            </a:endParaRPr>
          </a:p>
          <a:p>
            <a:endParaRPr lang="fr-FR" sz="1200" cap="none" dirty="0">
              <a:solidFill>
                <a:schemeClr val="tx1">
                  <a:lumMod val="65000"/>
                  <a:lumOff val="35000"/>
                </a:schemeClr>
              </a:solidFill>
            </a:endParaRPr>
          </a:p>
        </p:txBody>
      </p:sp>
      <p:sp>
        <p:nvSpPr>
          <p:cNvPr id="4" name="Espace réservé du pied de page 3"/>
          <p:cNvSpPr>
            <a:spLocks noGrp="1"/>
          </p:cNvSpPr>
          <p:nvPr>
            <p:ph type="ftr" sz="quarter" idx="11"/>
          </p:nvPr>
        </p:nvSpPr>
        <p:spPr/>
        <p:txBody>
          <a:bodyPr/>
          <a:lstStyle/>
          <a:p>
            <a:r>
              <a:rPr lang="fr-FR" smtClean="0"/>
              <a:t>Emmanuelle Rosnet - DRAAF Auvergne-Rhône-Alpes SRFD - Pôle Action Educative et Vie des Aprenants</a:t>
            </a:r>
            <a:endParaRPr lang="fr-FR" dirty="0"/>
          </a:p>
        </p:txBody>
      </p:sp>
    </p:spTree>
    <p:extLst>
      <p:ext uri="{BB962C8B-B14F-4D97-AF65-F5344CB8AC3E}">
        <p14:creationId xmlns:p14="http://schemas.microsoft.com/office/powerpoint/2010/main" val="982788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7" name="ZoneTexte 6"/>
          <p:cNvSpPr txBox="1"/>
          <p:nvPr/>
        </p:nvSpPr>
        <p:spPr>
          <a:xfrm>
            <a:off x="360000" y="987574"/>
            <a:ext cx="8473395" cy="15696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3200" b="1" dirty="0">
                <a:solidFill>
                  <a:srgbClr val="D75FB5"/>
                </a:solidFill>
                <a:latin typeface="+mj-lt"/>
                <a:ea typeface="+mj-ea"/>
                <a:cs typeface="+mj-cs"/>
              </a:rPr>
              <a:t>Modules sur l’accompagnement à la construction de parcours </a:t>
            </a:r>
          </a:p>
          <a:p>
            <a:r>
              <a:rPr lang="fr-FR" sz="3200" b="1" dirty="0">
                <a:solidFill>
                  <a:srgbClr val="D75FB5"/>
                </a:solidFill>
                <a:latin typeface="+mj-lt"/>
                <a:ea typeface="+mj-ea"/>
                <a:cs typeface="+mj-cs"/>
              </a:rPr>
              <a:t>dédiés aux équipes éducatives</a:t>
            </a:r>
          </a:p>
        </p:txBody>
      </p:sp>
      <p:graphicFrame>
        <p:nvGraphicFramePr>
          <p:cNvPr id="8" name="Diagramme 7"/>
          <p:cNvGraphicFramePr/>
          <p:nvPr>
            <p:extLst>
              <p:ext uri="{D42A27DB-BD31-4B8C-83A1-F6EECF244321}">
                <p14:modId xmlns:p14="http://schemas.microsoft.com/office/powerpoint/2010/main" val="3263515875"/>
              </p:ext>
            </p:extLst>
          </p:nvPr>
        </p:nvGraphicFramePr>
        <p:xfrm>
          <a:off x="511782" y="2193638"/>
          <a:ext cx="8280920"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039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texte 2"/>
          <p:cNvSpPr>
            <a:spLocks noGrp="1"/>
          </p:cNvSpPr>
          <p:nvPr>
            <p:ph type="body" sz="quarter" idx="13"/>
          </p:nvPr>
        </p:nvSpPr>
        <p:spPr>
          <a:xfrm>
            <a:off x="499519" y="3371966"/>
            <a:ext cx="7634073" cy="1470198"/>
          </a:xfrm>
        </p:spPr>
        <p:txBody>
          <a:bodyPr/>
          <a:lstStyle/>
          <a:p>
            <a:pPr>
              <a:spcBef>
                <a:spcPct val="0"/>
              </a:spcBef>
            </a:pPr>
            <a:r>
              <a:rPr lang="fr-FR" sz="3000" dirty="0">
                <a:solidFill>
                  <a:srgbClr val="60005C"/>
                </a:solidFill>
                <a:latin typeface="+mj-lt"/>
                <a:ea typeface="+mj-ea"/>
                <a:cs typeface="+mj-cs"/>
              </a:rPr>
              <a:t>Formation à l’accompagnement à l’Orientation </a:t>
            </a:r>
          </a:p>
          <a:p>
            <a:pPr>
              <a:spcBef>
                <a:spcPct val="0"/>
              </a:spcBef>
            </a:pPr>
            <a:r>
              <a:rPr lang="fr-FR" sz="2100" b="0" dirty="0">
                <a:solidFill>
                  <a:srgbClr val="60005C"/>
                </a:solidFill>
                <a:latin typeface="+mj-lt"/>
                <a:ea typeface="+mj-ea"/>
                <a:cs typeface="+mj-cs"/>
              </a:rPr>
              <a:t>Approche pour le lycée </a:t>
            </a:r>
            <a:r>
              <a:rPr lang="fr-FR" sz="2100" b="0" dirty="0" smtClean="0">
                <a:solidFill>
                  <a:srgbClr val="60005C"/>
                </a:solidFill>
                <a:latin typeface="+mj-lt"/>
                <a:ea typeface="+mj-ea"/>
                <a:cs typeface="+mj-cs"/>
              </a:rPr>
              <a:t>GT</a:t>
            </a:r>
            <a:endParaRPr lang="fr-FR" sz="2100" b="0" dirty="0">
              <a:solidFill>
                <a:srgbClr val="60005C"/>
              </a:solidFill>
              <a:latin typeface="+mj-lt"/>
              <a:ea typeface="+mj-ea"/>
              <a:cs typeface="+mj-cs"/>
            </a:endParaRPr>
          </a:p>
        </p:txBody>
      </p:sp>
      <p:sp>
        <p:nvSpPr>
          <p:cNvPr id="5" name="Espace réservé du pied de page 4"/>
          <p:cNvSpPr>
            <a:spLocks noGrp="1"/>
          </p:cNvSpPr>
          <p:nvPr>
            <p:ph type="ftr" sz="quarter" idx="11"/>
          </p:nvPr>
        </p:nvSpPr>
        <p:spPr/>
        <p:txBody>
          <a:bodyPr/>
          <a:lstStyle/>
          <a:p>
            <a:r>
              <a:rPr lang="fr-FR" smtClean="0"/>
              <a:t>Emmanuelle Rosnet - DRAAF Auvergne-Rhône-Alpes SRFD - Pôle Action Educative et Vie des Aprenants</a:t>
            </a:r>
            <a:endParaRPr lang="fr-FR" dirty="0"/>
          </a:p>
        </p:txBody>
      </p:sp>
      <p:sp>
        <p:nvSpPr>
          <p:cNvPr id="6" name="Espace réservé du numéro de diapositive 5"/>
          <p:cNvSpPr>
            <a:spLocks noGrp="1"/>
          </p:cNvSpPr>
          <p:nvPr>
            <p:ph type="sldNum" sz="quarter" idx="12"/>
          </p:nvPr>
        </p:nvSpPr>
        <p:spPr/>
        <p:txBody>
          <a:bodyPr/>
          <a:lstStyle/>
          <a:p>
            <a:fld id="{51A94B0A-7784-4446-9A00-5E19FFA6329D}" type="slidenum">
              <a:rPr lang="fr-FR" smtClean="0"/>
              <a:t>3</a:t>
            </a:fld>
            <a:endParaRPr lang="fr-FR" dirty="0"/>
          </a:p>
        </p:txBody>
      </p:sp>
    </p:spTree>
    <p:extLst>
      <p:ext uri="{BB962C8B-B14F-4D97-AF65-F5344CB8AC3E}">
        <p14:creationId xmlns:p14="http://schemas.microsoft.com/office/powerpoint/2010/main" val="3386551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45029" y="1051560"/>
            <a:ext cx="6858000" cy="895112"/>
          </a:xfrm>
        </p:spPr>
        <p:txBody>
          <a:bodyPr/>
          <a:lstStyle/>
          <a:p>
            <a:r>
              <a:rPr lang="fr-FR" dirty="0" smtClean="0">
                <a:solidFill>
                  <a:srgbClr val="D75FB5"/>
                </a:solidFill>
              </a:rPr>
              <a:t>C’est quoi l’orientation ?</a:t>
            </a:r>
            <a:endParaRPr lang="fr-FR" dirty="0">
              <a:solidFill>
                <a:srgbClr val="D75FB5"/>
              </a:solidFill>
            </a:endParaRPr>
          </a:p>
        </p:txBody>
      </p:sp>
      <p:sp>
        <p:nvSpPr>
          <p:cNvPr id="3" name="Sous-titre 2"/>
          <p:cNvSpPr>
            <a:spLocks noGrp="1"/>
          </p:cNvSpPr>
          <p:nvPr>
            <p:ph type="subTitle" idx="1"/>
          </p:nvPr>
        </p:nvSpPr>
        <p:spPr>
          <a:xfrm>
            <a:off x="1045029" y="2036618"/>
            <a:ext cx="7223759" cy="2359034"/>
          </a:xfrm>
        </p:spPr>
        <p:txBody>
          <a:bodyPr/>
          <a:lstStyle/>
          <a:p>
            <a:r>
              <a:rPr lang="fr-FR" sz="1350" b="1" dirty="0"/>
              <a:t>« Accompagner les apprenants dans l'élaboration de leur projet professionnel et de leur parcours de formation</a:t>
            </a:r>
          </a:p>
          <a:p>
            <a:r>
              <a:rPr lang="fr-FR" sz="1200" dirty="0"/>
              <a:t>Le droit au conseil en orientation et à l'information sur les enseignements, sur l'obtention d'une qualification professionnelle, sur les professions ainsi que sur les débouchés et les perspectives professionnels fait partie du droit à l'éducation (Code de l'éducation L313-1).</a:t>
            </a:r>
          </a:p>
          <a:p>
            <a:r>
              <a:rPr lang="fr-FR" sz="1200" dirty="0"/>
              <a:t>Le processus d' "orientation", c'est-à-dire l'élaboration, pour et par l'apprenant, d'un projet professionnel et d'un parcours de formation, suppose non seulement que ce dernier s'interroge sur son avenir et soit actif dans ces démarches mais aussi qu'il puisse bénéficier d'un accompagnement spécifique par l'équipe éducative qui l'entoure pour accéder aux informations dont il a besoin et pour être guidé dans l'usage qu'il peut en faire individuellement. » </a:t>
            </a:r>
            <a:r>
              <a:rPr lang="fr-FR" sz="1200" dirty="0" err="1">
                <a:hlinkClick r:id="rId3"/>
              </a:rPr>
              <a:t>ChloroFil</a:t>
            </a:r>
            <a:endParaRPr lang="fr-FR" sz="1200" dirty="0"/>
          </a:p>
          <a:p>
            <a:endParaRPr lang="fr-FR" sz="1200" b="1" dirty="0">
              <a:solidFill>
                <a:srgbClr val="D75FB5"/>
              </a:solidFill>
            </a:endParaRPr>
          </a:p>
          <a:p>
            <a:r>
              <a:rPr lang="fr-FR" sz="1200" b="1" dirty="0">
                <a:solidFill>
                  <a:srgbClr val="D75FB5"/>
                </a:solidFill>
                <a:latin typeface="Felix Titling" panose="04060505060202020A04" pitchFamily="82" charset="0"/>
              </a:rPr>
              <a:t>Voir le BO sur le </a:t>
            </a:r>
            <a:r>
              <a:rPr lang="fr-FR" sz="1200" b="1" dirty="0">
                <a:solidFill>
                  <a:schemeClr val="accent1">
                    <a:lumMod val="90000"/>
                    <a:lumOff val="10000"/>
                  </a:schemeClr>
                </a:solidFill>
                <a:latin typeface="Felix Titling" panose="04060505060202020A04" pitchFamily="82" charset="0"/>
                <a:hlinkClick r:id="rId4"/>
              </a:rPr>
              <a:t>Parcours Avenir</a:t>
            </a:r>
          </a:p>
          <a:p>
            <a:r>
              <a:rPr lang="fr-FR" sz="1200" b="1" dirty="0">
                <a:solidFill>
                  <a:schemeClr val="accent1">
                    <a:lumMod val="90000"/>
                    <a:lumOff val="10000"/>
                  </a:schemeClr>
                </a:solidFill>
                <a:latin typeface="Felix Titling" panose="04060505060202020A04" pitchFamily="82" charset="0"/>
                <a:hlinkClick r:id="rId4"/>
              </a:rPr>
              <a:t>  </a:t>
            </a:r>
            <a:endParaRPr lang="fr-FR" sz="1200" b="1" dirty="0">
              <a:solidFill>
                <a:schemeClr val="accent1">
                  <a:lumMod val="90000"/>
                  <a:lumOff val="10000"/>
                </a:schemeClr>
              </a:solidFill>
              <a:latin typeface="Felix Titling" panose="04060505060202020A04" pitchFamily="82" charset="0"/>
            </a:endParaRPr>
          </a:p>
        </p:txBody>
      </p:sp>
      <p:sp>
        <p:nvSpPr>
          <p:cNvPr id="4" name="Bulle ronde 3"/>
          <p:cNvSpPr/>
          <p:nvPr/>
        </p:nvSpPr>
        <p:spPr>
          <a:xfrm>
            <a:off x="4218709" y="173182"/>
            <a:ext cx="4842164" cy="983672"/>
          </a:xfrm>
          <a:prstGeom prst="wedgeEllipseCallout">
            <a:avLst>
              <a:gd name="adj1" fmla="val -25453"/>
              <a:gd name="adj2" fmla="val 69580"/>
            </a:avLst>
          </a:prstGeom>
          <a:solidFill>
            <a:srgbClr val="60006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fr-FR" sz="1350" dirty="0"/>
              <a:t>Le droit au conseil en orientation conduit à une  démarche d’accompagnement (pas avis/décision)</a:t>
            </a:r>
          </a:p>
        </p:txBody>
      </p:sp>
      <p:sp>
        <p:nvSpPr>
          <p:cNvPr id="5" name="Espace réservé du pied de page 4"/>
          <p:cNvSpPr>
            <a:spLocks noGrp="1"/>
          </p:cNvSpPr>
          <p:nvPr>
            <p:ph type="ftr" sz="quarter" idx="11"/>
          </p:nvPr>
        </p:nvSpPr>
        <p:spPr/>
        <p:txBody>
          <a:bodyPr/>
          <a:lstStyle/>
          <a:p>
            <a:r>
              <a:rPr lang="fr-FR" smtClean="0"/>
              <a:t>Emmanuelle Rosnet - DRAAF Auvergne-Rhône-Alpes SRFD - Pôle Action Educative et Vie des Aprenants</a:t>
            </a:r>
            <a:endParaRPr lang="fr-FR" dirty="0"/>
          </a:p>
        </p:txBody>
      </p:sp>
    </p:spTree>
    <p:extLst>
      <p:ext uri="{BB962C8B-B14F-4D97-AF65-F5344CB8AC3E}">
        <p14:creationId xmlns:p14="http://schemas.microsoft.com/office/powerpoint/2010/main" val="3196068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pied de page 2"/>
          <p:cNvSpPr>
            <a:spLocks noGrp="1"/>
          </p:cNvSpPr>
          <p:nvPr>
            <p:ph type="ftr" sz="quarter" idx="11"/>
          </p:nvPr>
        </p:nvSpPr>
        <p:spPr/>
        <p:txBody>
          <a:bodyPr/>
          <a:lstStyle/>
          <a:p>
            <a:r>
              <a:rPr lang="fr-FR" smtClean="0"/>
              <a:t>Emmanuelle Rosnet - DRAAF Auvergne-Rhône-Alpes SRFD - Pôle Action Educative et Vie des Apprenants</a:t>
            </a:r>
            <a:endParaRPr lang="fr-FR" dirty="0"/>
          </a:p>
        </p:txBody>
      </p:sp>
      <p:sp>
        <p:nvSpPr>
          <p:cNvPr id="4" name="Espace réservé du texte 3"/>
          <p:cNvSpPr>
            <a:spLocks noGrp="1"/>
          </p:cNvSpPr>
          <p:nvPr>
            <p:ph type="body" sz="quarter" idx="13"/>
          </p:nvPr>
        </p:nvSpPr>
        <p:spPr>
          <a:xfrm>
            <a:off x="360000" y="2211710"/>
            <a:ext cx="8424000" cy="2448272"/>
          </a:xfrm>
        </p:spPr>
        <p:txBody>
          <a:bodyPr/>
          <a:lstStyle/>
          <a:p>
            <a:pPr algn="ctr" defTabSz="914378">
              <a:spcBef>
                <a:spcPct val="0"/>
              </a:spcBef>
            </a:pPr>
            <a:r>
              <a:rPr lang="fr-FR" sz="2000" dirty="0">
                <a:solidFill>
                  <a:srgbClr val="D75FB5"/>
                </a:solidFill>
                <a:latin typeface="+mj-lt"/>
                <a:ea typeface="+mj-ea"/>
                <a:cs typeface="+mj-cs"/>
              </a:rPr>
              <a:t>Définition de la pédagogie de l’orientation</a:t>
            </a:r>
          </a:p>
          <a:p>
            <a:pPr algn="ctr" defTabSz="914378">
              <a:spcBef>
                <a:spcPct val="0"/>
              </a:spcBef>
            </a:pPr>
            <a:r>
              <a:rPr lang="fr-FR" sz="2700" dirty="0">
                <a:solidFill>
                  <a:srgbClr val="D75FB5"/>
                </a:solidFill>
                <a:latin typeface="+mj-lt"/>
                <a:ea typeface="+mj-ea"/>
                <a:cs typeface="+mj-cs"/>
              </a:rPr>
              <a:t/>
            </a:r>
            <a:br>
              <a:rPr lang="fr-FR" sz="2700" dirty="0">
                <a:solidFill>
                  <a:srgbClr val="D75FB5"/>
                </a:solidFill>
                <a:latin typeface="+mj-lt"/>
                <a:ea typeface="+mj-ea"/>
                <a:cs typeface="+mj-cs"/>
              </a:rPr>
            </a:br>
            <a:r>
              <a:rPr lang="fr-FR" sz="1800" b="0" dirty="0"/>
              <a:t>La pédagogie de l’orientation cherche à favoriser </a:t>
            </a:r>
            <a:r>
              <a:rPr lang="fr-FR" sz="1800" b="0" dirty="0" smtClean="0"/>
              <a:t>une démarche </a:t>
            </a:r>
            <a:r>
              <a:rPr lang="fr-FR" sz="1800" b="0" dirty="0"/>
              <a:t>d’apprentissage conduisant</a:t>
            </a:r>
            <a:br>
              <a:rPr lang="fr-FR" sz="1800" b="0" dirty="0"/>
            </a:br>
            <a:r>
              <a:rPr lang="fr-FR" sz="1800" b="0" dirty="0"/>
              <a:t>à l’acquisition de compétences à s’orienter. </a:t>
            </a:r>
            <a:endParaRPr lang="fr-FR" sz="1800" b="0" dirty="0" smtClean="0"/>
          </a:p>
          <a:p>
            <a:pPr algn="ctr"/>
            <a:r>
              <a:rPr lang="fr-FR" sz="1800" b="0" dirty="0" smtClean="0"/>
              <a:t>Chaque </a:t>
            </a:r>
            <a:r>
              <a:rPr lang="fr-FR" sz="1800" b="0" dirty="0"/>
              <a:t>action d’information et de découverte</a:t>
            </a:r>
            <a:br>
              <a:rPr lang="fr-FR" sz="1800" b="0" dirty="0"/>
            </a:br>
            <a:r>
              <a:rPr lang="fr-FR" sz="1800" b="0" dirty="0"/>
              <a:t>doit se décliner en compétences pour </a:t>
            </a:r>
            <a:r>
              <a:rPr lang="fr-FR" sz="1800" b="0" dirty="0" smtClean="0"/>
              <a:t>l’élève</a:t>
            </a:r>
            <a:r>
              <a:rPr lang="fr-FR" sz="1800" dirty="0" smtClean="0"/>
              <a:t>.</a:t>
            </a:r>
          </a:p>
          <a:p>
            <a:pPr algn="ctr"/>
            <a:endParaRPr lang="fr-FR" sz="1800" dirty="0" smtClean="0"/>
          </a:p>
          <a:p>
            <a:pPr algn="ctr"/>
            <a:r>
              <a:rPr lang="fr-FR" sz="2400" dirty="0">
                <a:solidFill>
                  <a:srgbClr val="D75FB5"/>
                </a:solidFill>
                <a:latin typeface="+mj-lt"/>
                <a:ea typeface="+mj-ea"/>
                <a:cs typeface="+mj-cs"/>
              </a:rPr>
              <a:t>L’affaire de tous mais chacun son rôle</a:t>
            </a:r>
            <a:r>
              <a:rPr lang="fr-FR" dirty="0"/>
              <a:t/>
            </a:r>
            <a:br>
              <a:rPr lang="fr-FR" dirty="0"/>
            </a:br>
            <a:endParaRPr lang="fr-FR" dirty="0"/>
          </a:p>
        </p:txBody>
      </p:sp>
    </p:spTree>
    <p:extLst>
      <p:ext uri="{BB962C8B-B14F-4D97-AF65-F5344CB8AC3E}">
        <p14:creationId xmlns:p14="http://schemas.microsoft.com/office/powerpoint/2010/main" val="3971163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900546" y="1253837"/>
            <a:ext cx="7120940" cy="31519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1313" indent="-341313">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1pPr>
            <a:lvl2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2pPr>
            <a:lvl3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3pPr>
            <a:lvl4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4pPr>
            <a:lvl5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solidFill>
                  <a:srgbClr val="000000"/>
                </a:solidFill>
                <a:latin typeface="Arial" panose="020B0604020202020204" pitchFamily="34" charset="0"/>
                <a:ea typeface="MS PGothic" panose="020B0600070205080204" pitchFamily="34" charset="-128"/>
              </a:defRPr>
            </a:lvl9pPr>
          </a:lstStyle>
          <a:p>
            <a:pPr marL="0" indent="0">
              <a:lnSpc>
                <a:spcPct val="80000"/>
              </a:lnSpc>
              <a:spcBef>
                <a:spcPts val="375"/>
              </a:spcBef>
              <a:buClr>
                <a:srgbClr val="404040"/>
              </a:buClr>
            </a:pPr>
            <a:r>
              <a:rPr lang="fr-FR" altLang="fr-FR" sz="1200" b="1" dirty="0">
                <a:solidFill>
                  <a:srgbClr val="404040"/>
                </a:solidFill>
                <a:latin typeface="+mn-lt"/>
              </a:rPr>
              <a:t>Une démarche pour développer les compétences à s’orienter des jeunes :</a:t>
            </a:r>
          </a:p>
          <a:p>
            <a:pPr marL="0" indent="0">
              <a:lnSpc>
                <a:spcPct val="80000"/>
              </a:lnSpc>
              <a:spcBef>
                <a:spcPts val="375"/>
              </a:spcBef>
              <a:buClr>
                <a:srgbClr val="404040"/>
              </a:buClr>
            </a:pPr>
            <a:r>
              <a:rPr lang="fr-FR" altLang="fr-FR" sz="1200" i="1" dirty="0">
                <a:solidFill>
                  <a:srgbClr val="404040"/>
                </a:solidFill>
                <a:latin typeface="+mn-lt"/>
              </a:rPr>
              <a:t>Voir le </a:t>
            </a:r>
            <a:r>
              <a:rPr lang="fr-FR" altLang="fr-FR" sz="1200" i="1" dirty="0">
                <a:solidFill>
                  <a:srgbClr val="404040"/>
                </a:solidFill>
                <a:latin typeface="+mn-lt"/>
                <a:hlinkClick r:id="rId3"/>
              </a:rPr>
              <a:t>référentiel pour le lycée</a:t>
            </a:r>
            <a:r>
              <a:rPr lang="fr-FR" altLang="fr-FR" sz="1200" i="1" dirty="0">
                <a:solidFill>
                  <a:srgbClr val="404040"/>
                </a:solidFill>
                <a:latin typeface="+mn-lt"/>
              </a:rPr>
              <a:t> </a:t>
            </a:r>
            <a:r>
              <a:rPr lang="fr-FR" altLang="fr-FR" sz="1200" dirty="0">
                <a:solidFill>
                  <a:srgbClr val="404040"/>
                </a:solidFill>
                <a:latin typeface="+mn-lt"/>
              </a:rPr>
              <a:t>qui proposent 15 compétences classées en 3 catégories:</a:t>
            </a:r>
          </a:p>
          <a:p>
            <a:pPr marL="557213" lvl="1" indent="-214313">
              <a:buFont typeface="Arial" panose="020B0604020202020204" pitchFamily="34" charset="0"/>
              <a:buChar char="•"/>
            </a:pPr>
            <a:r>
              <a:rPr lang="fr-FR" sz="1200" dirty="0">
                <a:latin typeface="+mn-lt"/>
              </a:rPr>
              <a:t>S'informer et se repérer dans la société de l'information</a:t>
            </a:r>
          </a:p>
          <a:p>
            <a:pPr marL="557213" lvl="1" indent="-214313">
              <a:buFont typeface="Arial" panose="020B0604020202020204" pitchFamily="34" charset="0"/>
              <a:buChar char="•"/>
            </a:pPr>
            <a:r>
              <a:rPr lang="fr-FR" sz="1200" dirty="0">
                <a:latin typeface="+mn-lt"/>
              </a:rPr>
              <a:t>Se découvrir et cultiver ses ambitions</a:t>
            </a:r>
          </a:p>
          <a:p>
            <a:pPr marL="557213" lvl="1" indent="-214313">
              <a:buFont typeface="Arial" panose="020B0604020202020204" pitchFamily="34" charset="0"/>
              <a:buChar char="•"/>
            </a:pPr>
            <a:r>
              <a:rPr lang="fr-FR" sz="1200" dirty="0">
                <a:latin typeface="+mn-lt"/>
              </a:rPr>
              <a:t>Se construire et se projeter dans un monde incertain</a:t>
            </a:r>
          </a:p>
          <a:p>
            <a:pPr marL="557213" lvl="1" indent="-214313">
              <a:buFont typeface="Arial" panose="020B0604020202020204" pitchFamily="34" charset="0"/>
              <a:buChar char="•"/>
            </a:pPr>
            <a:endParaRPr lang="fr-FR" sz="1200" dirty="0">
              <a:latin typeface="+mn-lt"/>
            </a:endParaRPr>
          </a:p>
          <a:p>
            <a:pPr marL="0" indent="0">
              <a:lnSpc>
                <a:spcPct val="80000"/>
              </a:lnSpc>
              <a:spcBef>
                <a:spcPts val="375"/>
              </a:spcBef>
              <a:buClr>
                <a:srgbClr val="404040"/>
              </a:buClr>
            </a:pPr>
            <a:r>
              <a:rPr lang="fr-FR" altLang="fr-FR" sz="1200" b="1" dirty="0">
                <a:solidFill>
                  <a:srgbClr val="404040"/>
                </a:solidFill>
                <a:latin typeface="+mn-lt"/>
              </a:rPr>
              <a:t>Avec des objectifs identifiés du Parcours avenir : </a:t>
            </a:r>
          </a:p>
          <a:p>
            <a:r>
              <a:rPr lang="fr-FR" sz="1200" dirty="0">
                <a:latin typeface="+mn-lt"/>
              </a:rPr>
              <a:t>- Permettre à l'élève de découvrir le monde économique et professionnel (MEP) ;</a:t>
            </a:r>
          </a:p>
          <a:p>
            <a:r>
              <a:rPr lang="fr-FR" sz="1200" dirty="0">
                <a:latin typeface="+mn-lt"/>
              </a:rPr>
              <a:t>- Développer chez l'élève le sens de l'engagement et de l'initiative ;</a:t>
            </a:r>
          </a:p>
          <a:p>
            <a:pPr marL="0" indent="0"/>
            <a:r>
              <a:rPr lang="fr-FR" sz="1200" dirty="0">
                <a:latin typeface="+mn-lt"/>
              </a:rPr>
              <a:t>- Permettre à l'élève d'élaborer son projet d'orientation scolaire et </a:t>
            </a:r>
            <a:r>
              <a:rPr lang="fr-FR" sz="1200" dirty="0" smtClean="0">
                <a:latin typeface="+mn-lt"/>
              </a:rPr>
              <a:t>professionnel.</a:t>
            </a:r>
            <a:endParaRPr lang="fr-FR" sz="1200" dirty="0">
              <a:latin typeface="+mn-lt"/>
            </a:endParaRPr>
          </a:p>
          <a:p>
            <a:pPr>
              <a:buFontTx/>
              <a:buChar char="-"/>
            </a:pPr>
            <a:endParaRPr lang="fr-FR" sz="1200" dirty="0">
              <a:solidFill>
                <a:srgbClr val="D75FB5"/>
              </a:solidFill>
              <a:latin typeface="+mn-lt"/>
            </a:endParaRPr>
          </a:p>
          <a:p>
            <a:pPr marL="0" indent="0">
              <a:lnSpc>
                <a:spcPct val="80000"/>
              </a:lnSpc>
              <a:spcBef>
                <a:spcPts val="375"/>
              </a:spcBef>
              <a:buClr>
                <a:srgbClr val="404040"/>
              </a:buClr>
            </a:pPr>
            <a:r>
              <a:rPr lang="fr-FR" altLang="fr-FR" sz="1200" b="1" dirty="0">
                <a:solidFill>
                  <a:srgbClr val="D75FB5"/>
                </a:solidFill>
                <a:latin typeface="+mn-lt"/>
              </a:rPr>
              <a:t>Une déclinaison dans l’EA</a:t>
            </a:r>
          </a:p>
          <a:p>
            <a:pPr marL="0" indent="0">
              <a:lnSpc>
                <a:spcPct val="80000"/>
              </a:lnSpc>
              <a:spcBef>
                <a:spcPts val="375"/>
              </a:spcBef>
              <a:buClr>
                <a:srgbClr val="404040"/>
              </a:buClr>
            </a:pPr>
            <a:endParaRPr lang="fr-FR" altLang="fr-FR" sz="1200" b="1" dirty="0">
              <a:solidFill>
                <a:srgbClr val="D75FB5"/>
              </a:solidFill>
              <a:latin typeface="+mn-lt"/>
            </a:endParaRPr>
          </a:p>
          <a:p>
            <a:pPr marL="0" indent="0">
              <a:lnSpc>
                <a:spcPct val="80000"/>
              </a:lnSpc>
              <a:spcBef>
                <a:spcPts val="375"/>
              </a:spcBef>
              <a:buClr>
                <a:srgbClr val="404040"/>
              </a:buClr>
            </a:pPr>
            <a:r>
              <a:rPr lang="fr-FR" altLang="fr-FR" sz="1200" b="1" dirty="0">
                <a:solidFill>
                  <a:srgbClr val="D75FB5"/>
                </a:solidFill>
                <a:latin typeface="+mn-lt"/>
              </a:rPr>
              <a:t>Proposer aux apprenants de traverser des expériences afin d’explorer et de découvrir</a:t>
            </a:r>
          </a:p>
          <a:p>
            <a:pPr marL="0" indent="0">
              <a:lnSpc>
                <a:spcPct val="80000"/>
              </a:lnSpc>
              <a:spcBef>
                <a:spcPts val="375"/>
              </a:spcBef>
              <a:buClr>
                <a:srgbClr val="404040"/>
              </a:buClr>
            </a:pPr>
            <a:r>
              <a:rPr lang="fr-FR" altLang="fr-FR" sz="1200" b="1" dirty="0">
                <a:solidFill>
                  <a:srgbClr val="D75FB5"/>
                </a:solidFill>
                <a:latin typeface="+mn-lt"/>
              </a:rPr>
              <a:t>sur eux-mêmes, sur le monde économique, sur les formations et sur les métiers.</a:t>
            </a:r>
          </a:p>
        </p:txBody>
      </p:sp>
      <p:sp>
        <p:nvSpPr>
          <p:cNvPr id="5" name="ZoneTexte 4"/>
          <p:cNvSpPr txBox="1"/>
          <p:nvPr/>
        </p:nvSpPr>
        <p:spPr>
          <a:xfrm>
            <a:off x="1410789" y="280852"/>
            <a:ext cx="7478486" cy="840230"/>
          </a:xfrm>
          <a:prstGeom prst="rect">
            <a:avLst/>
          </a:prstGeom>
          <a:noFill/>
        </p:spPr>
        <p:txBody>
          <a:bodyPr wrap="square" rtlCol="0">
            <a:spAutoFit/>
          </a:bodyPr>
          <a:lstStyle/>
          <a:p>
            <a:pPr defTabSz="914378">
              <a:lnSpc>
                <a:spcPct val="90000"/>
              </a:lnSpc>
              <a:spcBef>
                <a:spcPct val="0"/>
              </a:spcBef>
            </a:pPr>
            <a:r>
              <a:rPr lang="fr-FR" altLang="fr-FR" sz="2700" b="1" dirty="0">
                <a:solidFill>
                  <a:srgbClr val="D75FB5"/>
                </a:solidFill>
                <a:latin typeface="+mj-lt"/>
                <a:ea typeface="+mj-ea"/>
                <a:cs typeface="+mj-cs"/>
              </a:rPr>
              <a:t>Les axes de travail de </a:t>
            </a:r>
          </a:p>
          <a:p>
            <a:pPr defTabSz="914378">
              <a:lnSpc>
                <a:spcPct val="90000"/>
              </a:lnSpc>
              <a:spcBef>
                <a:spcPct val="0"/>
              </a:spcBef>
            </a:pPr>
            <a:r>
              <a:rPr lang="fr-FR" altLang="fr-FR" sz="2700" b="1" dirty="0">
                <a:solidFill>
                  <a:srgbClr val="D75FB5"/>
                </a:solidFill>
                <a:latin typeface="+mj-lt"/>
                <a:ea typeface="+mj-ea"/>
                <a:cs typeface="+mj-cs"/>
              </a:rPr>
              <a:t>l’accompagnement à l’orientation </a:t>
            </a:r>
            <a:endParaRPr lang="fr-FR" sz="2700" b="1" dirty="0">
              <a:solidFill>
                <a:srgbClr val="D75FB5"/>
              </a:solidFill>
              <a:latin typeface="+mj-lt"/>
              <a:ea typeface="+mj-ea"/>
              <a:cs typeface="+mj-cs"/>
            </a:endParaRPr>
          </a:p>
        </p:txBody>
      </p:sp>
      <p:sp>
        <p:nvSpPr>
          <p:cNvPr id="2" name="Bulle ronde 1"/>
          <p:cNvSpPr/>
          <p:nvPr/>
        </p:nvSpPr>
        <p:spPr>
          <a:xfrm>
            <a:off x="7523019" y="708334"/>
            <a:ext cx="1530928" cy="893618"/>
          </a:xfrm>
          <a:prstGeom prst="wedgeEllipseCallout">
            <a:avLst>
              <a:gd name="adj1" fmla="val -43487"/>
              <a:gd name="adj2" fmla="val 47772"/>
            </a:avLst>
          </a:prstGeom>
          <a:gradFill flip="none" rotWithShape="1">
            <a:gsLst>
              <a:gs pos="0">
                <a:srgbClr val="600060">
                  <a:tint val="66000"/>
                  <a:satMod val="160000"/>
                </a:srgbClr>
              </a:gs>
              <a:gs pos="50000">
                <a:srgbClr val="600060">
                  <a:tint val="44500"/>
                  <a:satMod val="160000"/>
                </a:srgbClr>
              </a:gs>
              <a:gs pos="100000">
                <a:srgbClr val="600060">
                  <a:tint val="23500"/>
                  <a:satMod val="160000"/>
                </a:srgbClr>
              </a:gs>
            </a:gsLst>
            <a:path path="circle">
              <a:fillToRect l="50000" t="50000" r="50000" b="50000"/>
            </a:path>
            <a:tileRect/>
          </a:gradFill>
          <a:ln>
            <a:solidFill>
              <a:srgbClr val="60006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1350" dirty="0">
                <a:solidFill>
                  <a:schemeClr val="bg1"/>
                </a:solidFill>
              </a:rPr>
              <a:t>Démarche éducative</a:t>
            </a:r>
          </a:p>
        </p:txBody>
      </p:sp>
      <p:sp>
        <p:nvSpPr>
          <p:cNvPr id="3" name="Espace réservé du pied de page 2"/>
          <p:cNvSpPr>
            <a:spLocks noGrp="1"/>
          </p:cNvSpPr>
          <p:nvPr>
            <p:ph type="ftr" sz="quarter" idx="11"/>
          </p:nvPr>
        </p:nvSpPr>
        <p:spPr/>
        <p:txBody>
          <a:bodyPr/>
          <a:lstStyle/>
          <a:p>
            <a:r>
              <a:rPr lang="fr-FR" smtClean="0"/>
              <a:t>Emmanuelle Rosnet - DRAAF Auvergne-Rhône-Alpes SRFD - Pôle Action Educative et Vie des Aprenants</a:t>
            </a:r>
            <a:endParaRPr lang="fr-FR" dirty="0"/>
          </a:p>
        </p:txBody>
      </p:sp>
    </p:spTree>
    <p:extLst>
      <p:ext uri="{BB962C8B-B14F-4D97-AF65-F5344CB8AC3E}">
        <p14:creationId xmlns:p14="http://schemas.microsoft.com/office/powerpoint/2010/main" val="1870323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solidFill>
                  <a:srgbClr val="D75FB5"/>
                </a:solidFill>
              </a:rPr>
              <a:t>Les étapes au lycée dans la filière Générale et Technologique (1)</a:t>
            </a:r>
            <a:endParaRPr lang="fr-FR" dirty="0">
              <a:solidFill>
                <a:srgbClr val="D75FB5"/>
              </a:solidFill>
            </a:endParaRPr>
          </a:p>
        </p:txBody>
      </p:sp>
      <p:sp>
        <p:nvSpPr>
          <p:cNvPr id="6" name="Espace réservé du contenu 5"/>
          <p:cNvSpPr>
            <a:spLocks noGrp="1"/>
          </p:cNvSpPr>
          <p:nvPr>
            <p:ph sz="quarter" idx="14"/>
          </p:nvPr>
        </p:nvSpPr>
        <p:spPr>
          <a:xfrm>
            <a:off x="359998" y="1836000"/>
            <a:ext cx="8424000" cy="2947500"/>
          </a:xfrm>
        </p:spPr>
        <p:txBody>
          <a:bodyPr/>
          <a:lstStyle/>
          <a:p>
            <a:r>
              <a:rPr lang="fr-FR" dirty="0" smtClean="0"/>
              <a:t>La Seconde Générale et Technologique  : </a:t>
            </a:r>
          </a:p>
          <a:p>
            <a:endParaRPr lang="fr-FR" dirty="0" smtClean="0"/>
          </a:p>
          <a:p>
            <a:pPr marL="214313" indent="-214313">
              <a:buFont typeface="Wingdings" panose="05000000000000000000" pitchFamily="2" charset="2"/>
              <a:buChar char="q"/>
            </a:pPr>
            <a:r>
              <a:rPr lang="fr-FR" dirty="0" smtClean="0"/>
              <a:t>l’adaptation : gestion de l’atterrissage en seconde GT – méthodes/rythme de travail – expliciter les exigences</a:t>
            </a:r>
          </a:p>
          <a:p>
            <a:pPr marL="214313" indent="-214313">
              <a:buFont typeface="Wingdings" panose="05000000000000000000" pitchFamily="2" charset="2"/>
              <a:buChar char="q"/>
            </a:pPr>
            <a:endParaRPr lang="fr-FR" dirty="0" smtClean="0"/>
          </a:p>
          <a:p>
            <a:pPr marL="214313" indent="-214313">
              <a:buFont typeface="Wingdings" panose="05000000000000000000" pitchFamily="2" charset="2"/>
              <a:buChar char="q"/>
            </a:pPr>
            <a:r>
              <a:rPr lang="fr-FR" dirty="0" smtClean="0"/>
              <a:t>la question de l’après-bac à travers :</a:t>
            </a:r>
          </a:p>
          <a:p>
            <a:pPr marL="466307" lvl="1" indent="-214313">
              <a:buFont typeface="Wingdings" panose="05000000000000000000" pitchFamily="2" charset="2"/>
              <a:buChar char="v"/>
            </a:pPr>
            <a:r>
              <a:rPr lang="fr-FR" dirty="0" smtClean="0"/>
              <a:t>le choix de la filière : G ou T : donner à voir les différences et l’adéquation avec le profil scolaire de l’apprenant</a:t>
            </a:r>
          </a:p>
          <a:p>
            <a:pPr marL="466307" lvl="1" indent="-214313">
              <a:buFont typeface="Wingdings" panose="05000000000000000000" pitchFamily="2" charset="2"/>
              <a:buChar char="v"/>
            </a:pPr>
            <a:r>
              <a:rPr lang="fr-FR" dirty="0" smtClean="0"/>
              <a:t>des spécialités : mythes et réalités des matières incontournables pour tel ou tel projet</a:t>
            </a:r>
          </a:p>
          <a:p>
            <a:pPr lvl="1" indent="0">
              <a:buNone/>
            </a:pPr>
            <a:endParaRPr lang="fr-FR" dirty="0"/>
          </a:p>
          <a:p>
            <a:pPr marL="214313" indent="-214313">
              <a:buFont typeface="Wingdings" panose="05000000000000000000" pitchFamily="2" charset="2"/>
              <a:buChar char="q"/>
            </a:pPr>
            <a:r>
              <a:rPr lang="fr-FR" dirty="0" smtClean="0"/>
              <a:t>La problématique de la réorientation : </a:t>
            </a:r>
          </a:p>
          <a:p>
            <a:r>
              <a:rPr lang="fr-FR" dirty="0" smtClean="0"/>
              <a:t>La seconde GT est un palier d’orientation, à ce titre le passage en classe supérieure est conditionné par l’avis favorable du chef d’établissement, de cela découle la possibilité d’appel pour les familles;</a:t>
            </a:r>
          </a:p>
          <a:p>
            <a:r>
              <a:rPr lang="fr-FR" dirty="0" smtClean="0"/>
              <a:t>Le travail d’accompagnement est ici spécifique : choisir la voie pro (</a:t>
            </a:r>
            <a:r>
              <a:rPr lang="fr-FR" dirty="0"/>
              <a:t>2</a:t>
            </a:r>
            <a:r>
              <a:rPr lang="fr-FR" dirty="0" smtClean="0"/>
              <a:t>de Pro ou 1</a:t>
            </a:r>
            <a:r>
              <a:rPr lang="fr-FR" baseline="30000" dirty="0" smtClean="0"/>
              <a:t>ère </a:t>
            </a:r>
            <a:r>
              <a:rPr lang="fr-FR" dirty="0" smtClean="0"/>
              <a:t>Pro) suppose de préparer ce choix en valorisant l’apprenant  (mini-stages) –ne pas masquer ce qui est vécu comme un échec </a:t>
            </a:r>
            <a:endParaRPr lang="fr-FR" dirty="0"/>
          </a:p>
          <a:p>
            <a:pPr marL="214313" indent="-214313">
              <a:buFont typeface="Wingdings" panose="05000000000000000000" pitchFamily="2" charset="2"/>
              <a:buChar char="q"/>
            </a:pPr>
            <a:endParaRPr lang="fr-FR" dirty="0" smtClean="0"/>
          </a:p>
          <a:p>
            <a:endParaRPr lang="fr-FR" dirty="0"/>
          </a:p>
          <a:p>
            <a:endParaRPr lang="fr-FR" dirty="0" smtClean="0"/>
          </a:p>
          <a:p>
            <a:endParaRPr lang="fr-FR" dirty="0"/>
          </a:p>
          <a:p>
            <a:endParaRPr lang="fr-FR" dirty="0"/>
          </a:p>
        </p:txBody>
      </p:sp>
      <p:sp>
        <p:nvSpPr>
          <p:cNvPr id="7" name="Espace réservé du pied de page 6"/>
          <p:cNvSpPr>
            <a:spLocks noGrp="1"/>
          </p:cNvSpPr>
          <p:nvPr>
            <p:ph type="ftr" sz="quarter" idx="11"/>
          </p:nvPr>
        </p:nvSpPr>
        <p:spPr/>
        <p:txBody>
          <a:bodyPr/>
          <a:lstStyle/>
          <a:p>
            <a:r>
              <a:rPr lang="fr-FR" smtClean="0"/>
              <a:t>Emmanuelle Rosnet - DRAAF Auvergne-Rhône-Alpes SRFD - Pôle Action Educative et Vie des Aprenants</a:t>
            </a:r>
            <a:endParaRPr lang="fr-FR" dirty="0"/>
          </a:p>
        </p:txBody>
      </p:sp>
      <p:sp>
        <p:nvSpPr>
          <p:cNvPr id="8" name="Légende à une bordure 1 7"/>
          <p:cNvSpPr/>
          <p:nvPr/>
        </p:nvSpPr>
        <p:spPr>
          <a:xfrm>
            <a:off x="7765472" y="2140528"/>
            <a:ext cx="1288473" cy="1676399"/>
          </a:xfrm>
          <a:prstGeom prst="accentCallout1">
            <a:avLst>
              <a:gd name="adj1" fmla="val 58266"/>
              <a:gd name="adj2" fmla="val -10871"/>
              <a:gd name="adj3" fmla="val 58468"/>
              <a:gd name="adj4" fmla="val -25643"/>
            </a:avLst>
          </a:prstGeom>
          <a:solidFill>
            <a:srgbClr val="660066"/>
          </a:solidFill>
          <a:ln>
            <a:solidFill>
              <a:srgbClr val="A648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a:t>Construire une progression annuelle en mobilisant les temps forts de l’orientation </a:t>
            </a:r>
          </a:p>
        </p:txBody>
      </p:sp>
    </p:spTree>
    <p:extLst>
      <p:ext uri="{BB962C8B-B14F-4D97-AF65-F5344CB8AC3E}">
        <p14:creationId xmlns:p14="http://schemas.microsoft.com/office/powerpoint/2010/main" val="1693650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9998" y="1171968"/>
            <a:ext cx="8424000" cy="720000"/>
          </a:xfrm>
        </p:spPr>
        <p:txBody>
          <a:bodyPr/>
          <a:lstStyle/>
          <a:p>
            <a:r>
              <a:rPr lang="fr-FR" dirty="0" smtClean="0">
                <a:solidFill>
                  <a:srgbClr val="D75FB5"/>
                </a:solidFill>
              </a:rPr>
              <a:t>La réorientation: construire une alliance de travail positive </a:t>
            </a:r>
            <a:endParaRPr lang="fr-FR" dirty="0">
              <a:solidFill>
                <a:srgbClr val="D75FB5"/>
              </a:solidFill>
            </a:endParaRPr>
          </a:p>
        </p:txBody>
      </p:sp>
      <p:sp>
        <p:nvSpPr>
          <p:cNvPr id="3" name="Espace réservé du texte 2"/>
          <p:cNvSpPr>
            <a:spLocks noGrp="1"/>
          </p:cNvSpPr>
          <p:nvPr>
            <p:ph type="body" sz="quarter" idx="13"/>
          </p:nvPr>
        </p:nvSpPr>
        <p:spPr/>
        <p:txBody>
          <a:bodyPr/>
          <a:lstStyle/>
          <a:p>
            <a:pPr marL="0" indent="0">
              <a:buNone/>
            </a:pPr>
            <a:r>
              <a:rPr lang="fr-FR" dirty="0" smtClean="0"/>
              <a:t>1. Les questions à se poser </a:t>
            </a:r>
          </a:p>
          <a:p>
            <a:pPr marL="0" indent="0">
              <a:buNone/>
            </a:pPr>
            <a:r>
              <a:rPr lang="fr-FR" b="0" dirty="0" err="1" smtClean="0"/>
              <a:t>Réo</a:t>
            </a:r>
            <a:r>
              <a:rPr lang="fr-FR" b="0" dirty="0" smtClean="0"/>
              <a:t> subie ou choisie ?</a:t>
            </a:r>
          </a:p>
          <a:p>
            <a:pPr marL="214313" indent="-214313">
              <a:buFont typeface="Wingdings" panose="05000000000000000000" pitchFamily="2" charset="2"/>
              <a:buChar char="à"/>
            </a:pPr>
            <a:r>
              <a:rPr lang="fr-FR" b="0" dirty="0" smtClean="0"/>
              <a:t>En écoutant le jeune : qui </a:t>
            </a:r>
            <a:r>
              <a:rPr lang="fr-FR" b="0" dirty="0"/>
              <a:t>recueille </a:t>
            </a:r>
            <a:r>
              <a:rPr lang="fr-FR" b="0" dirty="0" smtClean="0"/>
              <a:t>la parole </a:t>
            </a:r>
            <a:r>
              <a:rPr lang="fr-FR" b="0" dirty="0"/>
              <a:t>du jeune </a:t>
            </a:r>
            <a:r>
              <a:rPr lang="fr-FR" b="0" dirty="0" smtClean="0"/>
              <a:t>? dans quel contexte ?</a:t>
            </a:r>
          </a:p>
          <a:p>
            <a:pPr marL="214313" indent="-214313">
              <a:buFont typeface="Wingdings" panose="05000000000000000000" pitchFamily="2" charset="2"/>
              <a:buChar char="à"/>
            </a:pPr>
            <a:r>
              <a:rPr lang="fr-FR" b="0" dirty="0" smtClean="0"/>
              <a:t>En détectant des éléments déclencheurs ou des indices pour éviter le décrochage scolaire</a:t>
            </a:r>
          </a:p>
          <a:p>
            <a:pPr marL="214313" indent="-214313">
              <a:buFont typeface="Wingdings" panose="05000000000000000000" pitchFamily="2" charset="2"/>
              <a:buChar char="à"/>
            </a:pPr>
            <a:r>
              <a:rPr lang="fr-FR" b="0" dirty="0" smtClean="0"/>
              <a:t>En proposant des alternatives et des ouvertures : définir le champ des possibles</a:t>
            </a:r>
          </a:p>
          <a:p>
            <a:pPr marL="214313" indent="-214313">
              <a:buFont typeface="Wingdings" panose="05000000000000000000" pitchFamily="2" charset="2"/>
              <a:buChar char="à"/>
            </a:pPr>
            <a:endParaRPr lang="fr-FR" dirty="0" smtClean="0"/>
          </a:p>
          <a:p>
            <a:pPr marL="0" indent="0">
              <a:buNone/>
            </a:pPr>
            <a:r>
              <a:rPr lang="fr-FR" dirty="0" smtClean="0"/>
              <a:t> </a:t>
            </a:r>
          </a:p>
          <a:p>
            <a:pPr marL="0" indent="0">
              <a:buNone/>
            </a:pPr>
            <a:endParaRPr lang="fr-FR" dirty="0"/>
          </a:p>
          <a:p>
            <a:endParaRPr lang="fr-FR" dirty="0" smtClean="0"/>
          </a:p>
        </p:txBody>
      </p:sp>
      <p:sp>
        <p:nvSpPr>
          <p:cNvPr id="4" name="Espace réservé du texte 3"/>
          <p:cNvSpPr>
            <a:spLocks noGrp="1"/>
          </p:cNvSpPr>
          <p:nvPr>
            <p:ph type="body" sz="quarter" idx="14"/>
          </p:nvPr>
        </p:nvSpPr>
        <p:spPr/>
        <p:txBody>
          <a:bodyPr/>
          <a:lstStyle/>
          <a:p>
            <a:pPr marL="0" indent="0">
              <a:buNone/>
            </a:pPr>
            <a:r>
              <a:rPr lang="fr-FR" dirty="0" smtClean="0"/>
              <a:t>2. Les actions à conduire en interne</a:t>
            </a:r>
          </a:p>
          <a:p>
            <a:pPr marL="0" indent="0">
              <a:buNone/>
            </a:pPr>
            <a:r>
              <a:rPr lang="fr-FR" b="0" dirty="0" smtClean="0"/>
              <a:t>L’analyse </a:t>
            </a:r>
            <a:r>
              <a:rPr lang="fr-FR" b="0" dirty="0"/>
              <a:t>de la situation </a:t>
            </a:r>
            <a:r>
              <a:rPr lang="fr-FR" b="0" u="sng" dirty="0"/>
              <a:t>en équipe </a:t>
            </a:r>
            <a:r>
              <a:rPr lang="fr-FR" b="0" dirty="0"/>
              <a:t>(GPDS</a:t>
            </a:r>
            <a:r>
              <a:rPr lang="fr-FR" b="0" dirty="0" smtClean="0"/>
              <a:t>)</a:t>
            </a:r>
          </a:p>
          <a:p>
            <a:pPr marL="0" indent="0">
              <a:buNone/>
            </a:pPr>
            <a:r>
              <a:rPr lang="fr-FR" b="0" dirty="0" smtClean="0"/>
              <a:t>La désignation de l’interlocuteur du jeune et de la famille pour l’accompagnement à la </a:t>
            </a:r>
            <a:r>
              <a:rPr lang="fr-FR" b="0" dirty="0" err="1" smtClean="0"/>
              <a:t>réo</a:t>
            </a:r>
            <a:endParaRPr lang="fr-FR" b="0" dirty="0" smtClean="0"/>
          </a:p>
          <a:p>
            <a:pPr marL="0" indent="0">
              <a:buNone/>
            </a:pPr>
            <a:r>
              <a:rPr lang="fr-FR" b="0" dirty="0" smtClean="0"/>
              <a:t>La sanctuarisation de temps dédiés avec le jeune pour l’accompagner </a:t>
            </a:r>
          </a:p>
          <a:p>
            <a:pPr marL="0" indent="0">
              <a:buNone/>
            </a:pPr>
            <a:r>
              <a:rPr lang="fr-FR" b="0" dirty="0" smtClean="0"/>
              <a:t>La mise en place d’aménagements plus ou moins importants ( conventions passerelles/ immersions/ stage CCI-CMA durant les vacances / PAFI)</a:t>
            </a:r>
            <a:endParaRPr lang="fr-FR" b="0" dirty="0"/>
          </a:p>
          <a:p>
            <a:pPr marL="0" indent="0">
              <a:buNone/>
            </a:pPr>
            <a:endParaRPr lang="fr-FR" dirty="0"/>
          </a:p>
        </p:txBody>
      </p:sp>
      <p:sp>
        <p:nvSpPr>
          <p:cNvPr id="5" name="Espace réservé du texte 4"/>
          <p:cNvSpPr>
            <a:spLocks noGrp="1"/>
          </p:cNvSpPr>
          <p:nvPr>
            <p:ph type="body" sz="quarter" idx="15"/>
          </p:nvPr>
        </p:nvSpPr>
        <p:spPr/>
        <p:txBody>
          <a:bodyPr/>
          <a:lstStyle/>
          <a:p>
            <a:pPr marL="0" indent="0">
              <a:buNone/>
            </a:pPr>
            <a:r>
              <a:rPr lang="fr-FR" dirty="0" smtClean="0"/>
              <a:t>3. Les points d’appui externes</a:t>
            </a:r>
          </a:p>
          <a:p>
            <a:pPr marL="0" indent="0">
              <a:buNone/>
            </a:pPr>
            <a:r>
              <a:rPr lang="fr-FR" b="0" dirty="0" smtClean="0"/>
              <a:t>Sécuriser la réorientation par un RDV au CIO</a:t>
            </a:r>
          </a:p>
          <a:p>
            <a:pPr marL="0" indent="0">
              <a:buNone/>
            </a:pPr>
            <a:r>
              <a:rPr lang="fr-FR" b="0" dirty="0" smtClean="0"/>
              <a:t>Prendre avis du CIO /FOQUALE</a:t>
            </a:r>
          </a:p>
          <a:p>
            <a:pPr marL="0" indent="0">
              <a:buNone/>
            </a:pPr>
            <a:r>
              <a:rPr lang="fr-FR" b="0" dirty="0" smtClean="0"/>
              <a:t>SRFD – pôle AEVA</a:t>
            </a:r>
          </a:p>
          <a:p>
            <a:pPr marL="0" indent="0">
              <a:buNone/>
            </a:pPr>
            <a:endParaRPr lang="fr-FR" dirty="0" smtClean="0"/>
          </a:p>
        </p:txBody>
      </p:sp>
      <p:sp>
        <p:nvSpPr>
          <p:cNvPr id="6" name="Bulle ronde 5"/>
          <p:cNvSpPr/>
          <p:nvPr/>
        </p:nvSpPr>
        <p:spPr>
          <a:xfrm>
            <a:off x="6179128" y="117247"/>
            <a:ext cx="2798618" cy="893618"/>
          </a:xfrm>
          <a:prstGeom prst="wedgeEllipse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sz="1350" dirty="0"/>
              <a:t>Ne pas faire endosser la situation au seul individu</a:t>
            </a:r>
          </a:p>
        </p:txBody>
      </p:sp>
      <p:sp>
        <p:nvSpPr>
          <p:cNvPr id="7" name="Espace réservé du pied de page 6"/>
          <p:cNvSpPr>
            <a:spLocks noGrp="1"/>
          </p:cNvSpPr>
          <p:nvPr>
            <p:ph type="ftr" sz="quarter" idx="11"/>
          </p:nvPr>
        </p:nvSpPr>
        <p:spPr/>
        <p:txBody>
          <a:bodyPr/>
          <a:lstStyle/>
          <a:p>
            <a:r>
              <a:rPr lang="fr-FR" smtClean="0"/>
              <a:t>Emmanuelle Rosnet - DRAAF Auvergne-Rhône-Alpes SRFD - Pôle Action Educative et Vie des Aprenants</a:t>
            </a:r>
            <a:endParaRPr lang="fr-FR" dirty="0"/>
          </a:p>
        </p:txBody>
      </p:sp>
    </p:spTree>
    <p:extLst>
      <p:ext uri="{BB962C8B-B14F-4D97-AF65-F5344CB8AC3E}">
        <p14:creationId xmlns:p14="http://schemas.microsoft.com/office/powerpoint/2010/main" val="616654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solidFill>
                  <a:srgbClr val="D75FB5"/>
                </a:solidFill>
              </a:rPr>
              <a:t>Les étapes au lycée dans la filière Générale et Technologique (2)</a:t>
            </a:r>
            <a:endParaRPr lang="fr-FR" dirty="0">
              <a:solidFill>
                <a:srgbClr val="D75FB5"/>
              </a:solidFill>
            </a:endParaRPr>
          </a:p>
        </p:txBody>
      </p:sp>
      <p:sp>
        <p:nvSpPr>
          <p:cNvPr id="6" name="Espace réservé du contenu 5"/>
          <p:cNvSpPr>
            <a:spLocks noGrp="1"/>
          </p:cNvSpPr>
          <p:nvPr>
            <p:ph sz="quarter" idx="14"/>
          </p:nvPr>
        </p:nvSpPr>
        <p:spPr>
          <a:xfrm>
            <a:off x="359998" y="1836000"/>
            <a:ext cx="8424000" cy="2947500"/>
          </a:xfrm>
        </p:spPr>
        <p:txBody>
          <a:bodyPr/>
          <a:lstStyle/>
          <a:p>
            <a:r>
              <a:rPr lang="fr-FR" dirty="0" smtClean="0"/>
              <a:t>Le cycle terminale: La première</a:t>
            </a:r>
          </a:p>
          <a:p>
            <a:pPr lvl="1" indent="0">
              <a:buNone/>
            </a:pPr>
            <a:endParaRPr lang="fr-FR" sz="150" dirty="0"/>
          </a:p>
          <a:p>
            <a:pPr marL="214313" indent="-214313">
              <a:buFont typeface="Wingdings" panose="05000000000000000000" pitchFamily="2" charset="2"/>
              <a:buChar char="q"/>
            </a:pPr>
            <a:r>
              <a:rPr lang="fr-FR" dirty="0" smtClean="0"/>
              <a:t>Du bon usage de </a:t>
            </a:r>
            <a:r>
              <a:rPr lang="fr-FR" dirty="0" err="1" smtClean="0"/>
              <a:t>Parcoursup</a:t>
            </a:r>
            <a:r>
              <a:rPr lang="fr-FR" dirty="0" smtClean="0"/>
              <a:t> dès la 1</a:t>
            </a:r>
            <a:r>
              <a:rPr lang="fr-FR" baseline="30000" dirty="0" smtClean="0"/>
              <a:t>ère</a:t>
            </a:r>
            <a:endParaRPr lang="fr-FR" dirty="0" smtClean="0"/>
          </a:p>
          <a:p>
            <a:pPr lvl="2">
              <a:buFont typeface="Wingdings" panose="05000000000000000000" pitchFamily="2" charset="2"/>
              <a:buChar char="v"/>
            </a:pPr>
            <a:r>
              <a:rPr lang="fr-FR" dirty="0"/>
              <a:t> </a:t>
            </a:r>
            <a:r>
              <a:rPr lang="fr-FR" dirty="0" smtClean="0"/>
              <a:t>puissant outil de recherche pour construire le champ des possibles grâce à la version publique</a:t>
            </a:r>
          </a:p>
          <a:p>
            <a:pPr lvl="2">
              <a:buFont typeface="Wingdings" panose="05000000000000000000" pitchFamily="2" charset="2"/>
              <a:buChar char="v"/>
            </a:pPr>
            <a:r>
              <a:rPr lang="fr-FR" dirty="0" smtClean="0"/>
              <a:t> prise en main pour « dédramatiser » du moteur de recherche - penser aux parents –  </a:t>
            </a:r>
          </a:p>
          <a:p>
            <a:pPr lvl="2">
              <a:buFont typeface="Wingdings" panose="05000000000000000000" pitchFamily="2" charset="2"/>
              <a:buChar char="v"/>
            </a:pPr>
            <a:r>
              <a:rPr lang="fr-FR" dirty="0"/>
              <a:t> </a:t>
            </a:r>
            <a:r>
              <a:rPr lang="fr-FR" dirty="0" smtClean="0"/>
              <a:t>poser les cadres de fonctionnement du post-bac</a:t>
            </a:r>
          </a:p>
          <a:p>
            <a:pPr lvl="2">
              <a:buFont typeface="Wingdings" panose="05000000000000000000" pitchFamily="2" charset="2"/>
              <a:buChar char="v"/>
            </a:pPr>
            <a:endParaRPr lang="fr-FR" dirty="0"/>
          </a:p>
          <a:p>
            <a:pPr lvl="2">
              <a:buFont typeface="Wingdings" panose="05000000000000000000" pitchFamily="2" charset="2"/>
              <a:buChar char="v"/>
            </a:pPr>
            <a:endParaRPr lang="fr-FR" dirty="0" smtClean="0"/>
          </a:p>
          <a:p>
            <a:pPr marL="214313" indent="-214313">
              <a:buFont typeface="Wingdings" panose="05000000000000000000" pitchFamily="2" charset="2"/>
              <a:buChar char="q"/>
            </a:pPr>
            <a:r>
              <a:rPr lang="fr-FR" dirty="0" smtClean="0"/>
              <a:t>Les temps forts de l’orientation des outils non suffisants : forum, JPO, … </a:t>
            </a:r>
          </a:p>
          <a:p>
            <a:pPr marL="466307" lvl="1" indent="-214313">
              <a:buFont typeface="Wingdings" panose="05000000000000000000" pitchFamily="2" charset="2"/>
              <a:buChar char="v"/>
            </a:pPr>
            <a:r>
              <a:rPr lang="fr-FR" dirty="0"/>
              <a:t>A</a:t>
            </a:r>
            <a:r>
              <a:rPr lang="fr-FR" dirty="0" smtClean="0"/>
              <a:t>ccorder du temps pour l’analyse des situations vécues</a:t>
            </a:r>
          </a:p>
          <a:p>
            <a:pPr marL="466307" lvl="1" indent="-214313">
              <a:buFont typeface="Wingdings" panose="05000000000000000000" pitchFamily="2" charset="2"/>
              <a:buChar char="v"/>
            </a:pPr>
            <a:r>
              <a:rPr lang="fr-FR" dirty="0" smtClean="0"/>
              <a:t>Construire une progression qui mêle les trois axes pour </a:t>
            </a:r>
            <a:r>
              <a:rPr lang="fr-FR" dirty="0"/>
              <a:t>développer une compréhension </a:t>
            </a:r>
            <a:endParaRPr lang="fr-FR" dirty="0" smtClean="0"/>
          </a:p>
          <a:p>
            <a:pPr marL="646302" lvl="2" indent="-214313"/>
            <a:r>
              <a:rPr lang="fr-FR" dirty="0" smtClean="0"/>
              <a:t>du monde économique, 	</a:t>
            </a:r>
          </a:p>
          <a:p>
            <a:pPr marL="646302" lvl="2" indent="-214313"/>
            <a:r>
              <a:rPr lang="fr-FR" dirty="0" smtClean="0"/>
              <a:t>du système des formations supérieures </a:t>
            </a:r>
          </a:p>
          <a:p>
            <a:pPr marL="646302" lvl="2" indent="-214313"/>
            <a:r>
              <a:rPr lang="fr-FR" dirty="0" smtClean="0"/>
              <a:t> de soi</a:t>
            </a:r>
          </a:p>
          <a:p>
            <a:pPr marL="466307" lvl="1" indent="-214313">
              <a:buFont typeface="Wingdings" panose="05000000000000000000" pitchFamily="2" charset="2"/>
              <a:buChar char="v"/>
            </a:pPr>
            <a:r>
              <a:rPr lang="fr-FR" dirty="0" smtClean="0"/>
              <a:t>Eclairer les choix des 2 spécialités de terminale G </a:t>
            </a:r>
          </a:p>
          <a:p>
            <a:pPr marL="257175" indent="-257175">
              <a:buFont typeface="Wingdings" panose="05000000000000000000" pitchFamily="2" charset="2"/>
              <a:buChar char="q"/>
            </a:pPr>
            <a:endParaRPr lang="fr-FR" dirty="0" smtClean="0"/>
          </a:p>
          <a:p>
            <a:pPr marL="214313" indent="-214313">
              <a:buFont typeface="Wingdings" panose="05000000000000000000" pitchFamily="2" charset="2"/>
              <a:buChar char="q"/>
            </a:pPr>
            <a:endParaRPr lang="fr-FR" dirty="0"/>
          </a:p>
          <a:p>
            <a:pPr marL="214313" indent="-214313">
              <a:buFont typeface="Wingdings" panose="05000000000000000000" pitchFamily="2" charset="2"/>
              <a:buChar char="q"/>
            </a:pPr>
            <a:endParaRPr lang="fr-FR" dirty="0" smtClean="0"/>
          </a:p>
          <a:p>
            <a:endParaRPr lang="fr-FR" dirty="0"/>
          </a:p>
          <a:p>
            <a:endParaRPr lang="fr-FR" dirty="0" smtClean="0"/>
          </a:p>
          <a:p>
            <a:endParaRPr lang="fr-FR" dirty="0"/>
          </a:p>
          <a:p>
            <a:endParaRPr lang="fr-FR" dirty="0"/>
          </a:p>
        </p:txBody>
      </p:sp>
      <p:sp>
        <p:nvSpPr>
          <p:cNvPr id="7" name="Espace réservé du pied de page 6"/>
          <p:cNvSpPr>
            <a:spLocks noGrp="1"/>
          </p:cNvSpPr>
          <p:nvPr>
            <p:ph type="ftr" sz="quarter" idx="11"/>
          </p:nvPr>
        </p:nvSpPr>
        <p:spPr/>
        <p:txBody>
          <a:bodyPr/>
          <a:lstStyle/>
          <a:p>
            <a:r>
              <a:rPr lang="fr-FR" smtClean="0"/>
              <a:t>Emmanuelle Rosnet - DRAAF Auvergne-Rhône-Alpes SRFD - Pôle Action Educative et Vie des Aprenants</a:t>
            </a:r>
            <a:endParaRPr lang="fr-FR" dirty="0"/>
          </a:p>
        </p:txBody>
      </p:sp>
      <p:sp>
        <p:nvSpPr>
          <p:cNvPr id="2" name="Légende à une bordure 1 1"/>
          <p:cNvSpPr/>
          <p:nvPr/>
        </p:nvSpPr>
        <p:spPr>
          <a:xfrm>
            <a:off x="7204364" y="2195946"/>
            <a:ext cx="1385455" cy="1683328"/>
          </a:xfrm>
          <a:prstGeom prst="accentCallout1">
            <a:avLst>
              <a:gd name="adj1" fmla="val 71425"/>
              <a:gd name="adj2" fmla="val -7333"/>
              <a:gd name="adj3" fmla="val 71348"/>
              <a:gd name="adj4" fmla="val -25833"/>
            </a:avLst>
          </a:prstGeom>
          <a:solidFill>
            <a:srgbClr val="660066"/>
          </a:solidFill>
          <a:ln>
            <a:solidFill>
              <a:srgbClr val="A648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a:t>Ne pas oublier que chaque apprenant va à son rythme. Votre rôle : proposer des expériences à vivre et aider à les décrypter</a:t>
            </a:r>
          </a:p>
        </p:txBody>
      </p:sp>
    </p:spTree>
    <p:extLst>
      <p:ext uri="{BB962C8B-B14F-4D97-AF65-F5344CB8AC3E}">
        <p14:creationId xmlns:p14="http://schemas.microsoft.com/office/powerpoint/2010/main" val="60990304"/>
      </p:ext>
    </p:extLst>
  </p:cSld>
  <p:clrMapOvr>
    <a:masterClrMapping/>
  </p:clrMapOvr>
  <p:timing>
    <p:tnLst>
      <p:par>
        <p:cTn id="1" dur="indefinite" restart="never" nodeType="tmRoot"/>
      </p:par>
    </p:tnLst>
  </p:timing>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3" id="{AF97B4F9-BC23-A84F-9BAD-A4967320B017}" vid="{7C44717A-32EF-1043-BF0F-9DEE8D51E3C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ppt_masaf_cle8a965c</Template>
  <TotalTime>147</TotalTime>
  <Words>2161</Words>
  <Application>Microsoft Office PowerPoint</Application>
  <PresentationFormat>Affichage à l'écran (16:9)</PresentationFormat>
  <Paragraphs>204</Paragraphs>
  <Slides>15</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MS PGothic</vt:lpstr>
      <vt:lpstr>Arial</vt:lpstr>
      <vt:lpstr>Felix Titling</vt:lpstr>
      <vt:lpstr>Marianne</vt:lpstr>
      <vt:lpstr>Wingdings</vt:lpstr>
      <vt:lpstr>MINISTÈRIEL</vt:lpstr>
      <vt:lpstr>Présentation PowerPoint</vt:lpstr>
      <vt:lpstr>Présentation PowerPoint</vt:lpstr>
      <vt:lpstr>Présentation PowerPoint</vt:lpstr>
      <vt:lpstr>C’est quoi l’orientation ?</vt:lpstr>
      <vt:lpstr>Présentation PowerPoint</vt:lpstr>
      <vt:lpstr>Présentation PowerPoint</vt:lpstr>
      <vt:lpstr>Les étapes au lycée dans la filière Générale et Technologique (1)</vt:lpstr>
      <vt:lpstr>La réorientation: construire une alliance de travail positive </vt:lpstr>
      <vt:lpstr>Les étapes au lycée dans la filière Générale et Technologique (2)</vt:lpstr>
      <vt:lpstr>Les étapes au lycée dans la filière Générale et Technologique (3)</vt:lpstr>
      <vt:lpstr>L’entretien d’orientation au cours du cursus  </vt:lpstr>
      <vt:lpstr>L’entretien d’orientation, son objet: Installer le jeune dans une démarche de projet</vt:lpstr>
      <vt:lpstr>Quelques éléments incontournables: </vt:lpstr>
      <vt:lpstr>Juste une mise au point : la vision rationnelle du choix est-elle pertinente ?</vt:lpstr>
      <vt:lpstr>Présentation PowerPoint</vt:lpstr>
    </vt:vector>
  </TitlesOfParts>
  <Manager>Client</Manager>
  <Company>Ministère de l'Agriculture et de l'Alimentation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RICHY-MOURRE Laurence</dc:creator>
  <cp:lastModifiedBy>ROSNET Emmanuelle</cp:lastModifiedBy>
  <cp:revision>9</cp:revision>
  <dcterms:created xsi:type="dcterms:W3CDTF">2024-09-23T13:30:35Z</dcterms:created>
  <dcterms:modified xsi:type="dcterms:W3CDTF">2024-11-14T12:07:42Z</dcterms:modified>
</cp:coreProperties>
</file>