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8"/>
  </p:notesMasterIdLst>
  <p:sldIdLst>
    <p:sldId id="332" r:id="rId2"/>
    <p:sldId id="375" r:id="rId3"/>
    <p:sldId id="333" r:id="rId4"/>
    <p:sldId id="376" r:id="rId5"/>
    <p:sldId id="334" r:id="rId6"/>
    <p:sldId id="335" r:id="rId7"/>
    <p:sldId id="336" r:id="rId8"/>
    <p:sldId id="337" r:id="rId9"/>
    <p:sldId id="338" r:id="rId10"/>
    <p:sldId id="339" r:id="rId11"/>
    <p:sldId id="340" r:id="rId12"/>
    <p:sldId id="341" r:id="rId13"/>
    <p:sldId id="342" r:id="rId14"/>
    <p:sldId id="343" r:id="rId15"/>
    <p:sldId id="344" r:id="rId16"/>
    <p:sldId id="345" r:id="rId17"/>
    <p:sldId id="372" r:id="rId18"/>
    <p:sldId id="346" r:id="rId19"/>
    <p:sldId id="351" r:id="rId20"/>
    <p:sldId id="347" r:id="rId21"/>
    <p:sldId id="348" r:id="rId22"/>
    <p:sldId id="350" r:id="rId23"/>
    <p:sldId id="352" r:id="rId24"/>
    <p:sldId id="355" r:id="rId25"/>
    <p:sldId id="356" r:id="rId26"/>
    <p:sldId id="359" r:id="rId27"/>
    <p:sldId id="360" r:id="rId28"/>
    <p:sldId id="363" r:id="rId29"/>
    <p:sldId id="364" r:id="rId30"/>
    <p:sldId id="349" r:id="rId31"/>
    <p:sldId id="374" r:id="rId32"/>
    <p:sldId id="378" r:id="rId33"/>
    <p:sldId id="382" r:id="rId34"/>
    <p:sldId id="381" r:id="rId35"/>
    <p:sldId id="383" r:id="rId36"/>
    <p:sldId id="380" r:id="rId3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2"/>
            <p14:sldId id="375"/>
            <p14:sldId id="333"/>
            <p14:sldId id="376"/>
            <p14:sldId id="334"/>
            <p14:sldId id="335"/>
            <p14:sldId id="336"/>
            <p14:sldId id="337"/>
            <p14:sldId id="338"/>
            <p14:sldId id="339"/>
            <p14:sldId id="340"/>
            <p14:sldId id="341"/>
            <p14:sldId id="342"/>
            <p14:sldId id="343"/>
            <p14:sldId id="344"/>
            <p14:sldId id="345"/>
            <p14:sldId id="372"/>
            <p14:sldId id="346"/>
            <p14:sldId id="351"/>
            <p14:sldId id="347"/>
            <p14:sldId id="348"/>
            <p14:sldId id="350"/>
            <p14:sldId id="352"/>
            <p14:sldId id="355"/>
            <p14:sldId id="356"/>
            <p14:sldId id="359"/>
            <p14:sldId id="360"/>
            <p14:sldId id="363"/>
            <p14:sldId id="364"/>
            <p14:sldId id="349"/>
            <p14:sldId id="374"/>
            <p14:sldId id="378"/>
            <p14:sldId id="382"/>
            <p14:sldId id="381"/>
            <p14:sldId id="383"/>
            <p14:sldId id="38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8"/>
    <p:restoredTop sz="84398" autoAdjust="0"/>
  </p:normalViewPr>
  <p:slideViewPr>
    <p:cSldViewPr showGuides="1">
      <p:cViewPr varScale="1">
        <p:scale>
          <a:sx n="98" d="100"/>
          <a:sy n="98" d="100"/>
        </p:scale>
        <p:origin x="1061" y="67"/>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71319-7080-44ED-9841-82047CD78432}" type="doc">
      <dgm:prSet loTypeId="urn:microsoft.com/office/officeart/2005/8/layout/chart3" loCatId="cycle" qsTypeId="urn:microsoft.com/office/officeart/2005/8/quickstyle/simple3" qsCatId="simple" csTypeId="urn:microsoft.com/office/officeart/2005/8/colors/colorful4" csCatId="colorful" phldr="1"/>
      <dgm:spPr/>
      <dgm:t>
        <a:bodyPr/>
        <a:lstStyle/>
        <a:p>
          <a:endParaRPr lang="fr-FR"/>
        </a:p>
      </dgm:t>
    </dgm:pt>
    <dgm:pt modelId="{1AF6578C-2C23-4D06-8AE1-08B9F3524455}">
      <dgm:prSet phldrT="[Texte]"/>
      <dgm:spPr/>
      <dgm:t>
        <a:bodyPr/>
        <a:lstStyle/>
        <a:p>
          <a:r>
            <a:rPr lang="fr-FR" dirty="0" smtClean="0"/>
            <a:t>La Biologie</a:t>
          </a:r>
          <a:endParaRPr lang="fr-FR" dirty="0"/>
        </a:p>
      </dgm:t>
    </dgm:pt>
    <dgm:pt modelId="{964A4B48-B542-44EB-8803-B889CD8E7E97}" type="parTrans" cxnId="{8F268102-71AC-4C49-97B8-FA2E97482B6E}">
      <dgm:prSet/>
      <dgm:spPr/>
      <dgm:t>
        <a:bodyPr/>
        <a:lstStyle/>
        <a:p>
          <a:endParaRPr lang="fr-FR"/>
        </a:p>
      </dgm:t>
    </dgm:pt>
    <dgm:pt modelId="{490550AF-F0E2-4845-A3AE-8342A20C0BC2}" type="sibTrans" cxnId="{8F268102-71AC-4C49-97B8-FA2E97482B6E}">
      <dgm:prSet/>
      <dgm:spPr/>
      <dgm:t>
        <a:bodyPr/>
        <a:lstStyle/>
        <a:p>
          <a:endParaRPr lang="fr-FR"/>
        </a:p>
      </dgm:t>
    </dgm:pt>
    <dgm:pt modelId="{CBC20776-EA93-42D9-B23F-94518F6AF220}">
      <dgm:prSet phldrT="[Texte]"/>
      <dgm:spPr/>
      <dgm:t>
        <a:bodyPr/>
        <a:lstStyle/>
        <a:p>
          <a:r>
            <a:rPr lang="fr-FR" dirty="0" smtClean="0"/>
            <a:t>L’expression</a:t>
          </a:r>
          <a:endParaRPr lang="fr-FR" dirty="0"/>
        </a:p>
      </dgm:t>
    </dgm:pt>
    <dgm:pt modelId="{3698D3CD-38B3-4C2F-BE2A-1629297B6AB9}" type="parTrans" cxnId="{5C8E621F-1321-4B31-9825-9114E6C7A03A}">
      <dgm:prSet/>
      <dgm:spPr/>
      <dgm:t>
        <a:bodyPr/>
        <a:lstStyle/>
        <a:p>
          <a:endParaRPr lang="fr-FR"/>
        </a:p>
      </dgm:t>
    </dgm:pt>
    <dgm:pt modelId="{655392AE-28C9-425F-8180-5D468C1DB35E}" type="sibTrans" cxnId="{5C8E621F-1321-4B31-9825-9114E6C7A03A}">
      <dgm:prSet/>
      <dgm:spPr/>
      <dgm:t>
        <a:bodyPr/>
        <a:lstStyle/>
        <a:p>
          <a:endParaRPr lang="fr-FR"/>
        </a:p>
      </dgm:t>
    </dgm:pt>
    <dgm:pt modelId="{E0B56DCC-971F-4892-8810-B9F6B37C93DE}">
      <dgm:prSet phldrT="[Texte]"/>
      <dgm:spPr/>
      <dgm:t>
        <a:bodyPr/>
        <a:lstStyle/>
        <a:p>
          <a:r>
            <a:rPr lang="fr-FR" dirty="0" smtClean="0"/>
            <a:t>L’Animation</a:t>
          </a:r>
          <a:endParaRPr lang="fr-FR" dirty="0"/>
        </a:p>
      </dgm:t>
    </dgm:pt>
    <dgm:pt modelId="{3E3AB952-2419-41A0-85D5-5482D9475FA4}" type="parTrans" cxnId="{BA091BAA-1E2C-42AB-858B-FB3BE8BF7F66}">
      <dgm:prSet/>
      <dgm:spPr/>
      <dgm:t>
        <a:bodyPr/>
        <a:lstStyle/>
        <a:p>
          <a:endParaRPr lang="fr-FR"/>
        </a:p>
      </dgm:t>
    </dgm:pt>
    <dgm:pt modelId="{9E27515C-37C5-4298-B8C2-B8C33A444B2B}" type="sibTrans" cxnId="{BA091BAA-1E2C-42AB-858B-FB3BE8BF7F66}">
      <dgm:prSet/>
      <dgm:spPr/>
      <dgm:t>
        <a:bodyPr/>
        <a:lstStyle/>
        <a:p>
          <a:endParaRPr lang="fr-FR"/>
        </a:p>
      </dgm:t>
    </dgm:pt>
    <dgm:pt modelId="{29497D46-2C91-46B5-8434-478106C36755}">
      <dgm:prSet phldrT="[Texte]"/>
      <dgm:spPr/>
      <dgm:t>
        <a:bodyPr/>
        <a:lstStyle/>
        <a:p>
          <a:r>
            <a:rPr lang="fr-FR" dirty="0" smtClean="0"/>
            <a:t>L’Ecologie</a:t>
          </a:r>
          <a:endParaRPr lang="fr-FR" dirty="0"/>
        </a:p>
      </dgm:t>
    </dgm:pt>
    <dgm:pt modelId="{6B8F826B-5562-4463-BD28-5B81625BD96A}" type="parTrans" cxnId="{49E8430D-5A36-467E-94F2-04106E830EA9}">
      <dgm:prSet/>
      <dgm:spPr/>
      <dgm:t>
        <a:bodyPr/>
        <a:lstStyle/>
        <a:p>
          <a:endParaRPr lang="fr-FR"/>
        </a:p>
      </dgm:t>
    </dgm:pt>
    <dgm:pt modelId="{D6F5CAD9-1089-4BEE-9E00-BD6A6A6D43E6}" type="sibTrans" cxnId="{49E8430D-5A36-467E-94F2-04106E830EA9}">
      <dgm:prSet/>
      <dgm:spPr/>
      <dgm:t>
        <a:bodyPr/>
        <a:lstStyle/>
        <a:p>
          <a:endParaRPr lang="fr-FR"/>
        </a:p>
      </dgm:t>
    </dgm:pt>
    <dgm:pt modelId="{347C747B-2B0F-4D14-A639-E52A68656469}">
      <dgm:prSet phldrT="[Texte]"/>
      <dgm:spPr/>
      <dgm:t>
        <a:bodyPr/>
        <a:lstStyle/>
        <a:p>
          <a:r>
            <a:rPr lang="fr-FR" dirty="0" smtClean="0"/>
            <a:t>La Gestion</a:t>
          </a:r>
          <a:endParaRPr lang="fr-FR" dirty="0"/>
        </a:p>
      </dgm:t>
    </dgm:pt>
    <dgm:pt modelId="{6985E2C5-867F-40C4-A965-7D10B1FF5E67}" type="parTrans" cxnId="{5FE1E74D-791A-4CE2-8C4B-E2DAC1921D26}">
      <dgm:prSet/>
      <dgm:spPr/>
      <dgm:t>
        <a:bodyPr/>
        <a:lstStyle/>
        <a:p>
          <a:endParaRPr lang="fr-FR"/>
        </a:p>
      </dgm:t>
    </dgm:pt>
    <dgm:pt modelId="{AE431C5D-3C7E-4BE6-8364-7E34A6DA0B6D}" type="sibTrans" cxnId="{5FE1E74D-791A-4CE2-8C4B-E2DAC1921D26}">
      <dgm:prSet/>
      <dgm:spPr/>
      <dgm:t>
        <a:bodyPr/>
        <a:lstStyle/>
        <a:p>
          <a:endParaRPr lang="fr-FR"/>
        </a:p>
      </dgm:t>
    </dgm:pt>
    <dgm:pt modelId="{3857D51B-E5EB-486A-A9CC-E558D0DE7EA6}">
      <dgm:prSet phldrT="[Texte]"/>
      <dgm:spPr/>
      <dgm:t>
        <a:bodyPr/>
        <a:lstStyle/>
        <a:p>
          <a:r>
            <a:rPr lang="fr-FR" dirty="0" smtClean="0"/>
            <a:t>L’Economie</a:t>
          </a:r>
          <a:endParaRPr lang="fr-FR" dirty="0"/>
        </a:p>
      </dgm:t>
    </dgm:pt>
    <dgm:pt modelId="{F05BD793-72F2-4302-A71E-3D575326CE3C}" type="parTrans" cxnId="{BB1EBED3-A32D-4739-BFEA-A3A75C767A5A}">
      <dgm:prSet/>
      <dgm:spPr/>
      <dgm:t>
        <a:bodyPr/>
        <a:lstStyle/>
        <a:p>
          <a:endParaRPr lang="fr-FR"/>
        </a:p>
      </dgm:t>
    </dgm:pt>
    <dgm:pt modelId="{18407C16-C2B4-4B37-BFBE-23121A8A3FB3}" type="sibTrans" cxnId="{BB1EBED3-A32D-4739-BFEA-A3A75C767A5A}">
      <dgm:prSet/>
      <dgm:spPr/>
      <dgm:t>
        <a:bodyPr/>
        <a:lstStyle/>
        <a:p>
          <a:endParaRPr lang="fr-FR"/>
        </a:p>
      </dgm:t>
    </dgm:pt>
    <dgm:pt modelId="{AF17EA91-29EB-4C40-869D-B87435A8F491}" type="pres">
      <dgm:prSet presAssocID="{DC371319-7080-44ED-9841-82047CD78432}" presName="compositeShape" presStyleCnt="0">
        <dgm:presLayoutVars>
          <dgm:chMax val="7"/>
          <dgm:dir/>
          <dgm:resizeHandles val="exact"/>
        </dgm:presLayoutVars>
      </dgm:prSet>
      <dgm:spPr/>
      <dgm:t>
        <a:bodyPr/>
        <a:lstStyle/>
        <a:p>
          <a:endParaRPr lang="fr-FR"/>
        </a:p>
      </dgm:t>
    </dgm:pt>
    <dgm:pt modelId="{3DD9462F-A99D-4C3C-AFD3-D559301BB2E5}" type="pres">
      <dgm:prSet presAssocID="{DC371319-7080-44ED-9841-82047CD78432}" presName="wedge1" presStyleLbl="node1" presStyleIdx="0" presStyleCnt="6"/>
      <dgm:spPr/>
      <dgm:t>
        <a:bodyPr/>
        <a:lstStyle/>
        <a:p>
          <a:endParaRPr lang="fr-FR"/>
        </a:p>
      </dgm:t>
    </dgm:pt>
    <dgm:pt modelId="{75535016-94E8-4978-A305-9ECA6C251C97}" type="pres">
      <dgm:prSet presAssocID="{DC371319-7080-44ED-9841-82047CD78432}" presName="wedge1Tx" presStyleLbl="node1" presStyleIdx="0" presStyleCnt="6">
        <dgm:presLayoutVars>
          <dgm:chMax val="0"/>
          <dgm:chPref val="0"/>
          <dgm:bulletEnabled val="1"/>
        </dgm:presLayoutVars>
      </dgm:prSet>
      <dgm:spPr/>
      <dgm:t>
        <a:bodyPr/>
        <a:lstStyle/>
        <a:p>
          <a:endParaRPr lang="fr-FR"/>
        </a:p>
      </dgm:t>
    </dgm:pt>
    <dgm:pt modelId="{CBA913FF-AF48-4424-9CF5-7925601E599C}" type="pres">
      <dgm:prSet presAssocID="{DC371319-7080-44ED-9841-82047CD78432}" presName="wedge2" presStyleLbl="node1" presStyleIdx="1" presStyleCnt="6"/>
      <dgm:spPr/>
      <dgm:t>
        <a:bodyPr/>
        <a:lstStyle/>
        <a:p>
          <a:endParaRPr lang="fr-FR"/>
        </a:p>
      </dgm:t>
    </dgm:pt>
    <dgm:pt modelId="{08504BFA-5707-4EF0-9176-921342BA7285}" type="pres">
      <dgm:prSet presAssocID="{DC371319-7080-44ED-9841-82047CD78432}" presName="wedge2Tx" presStyleLbl="node1" presStyleIdx="1" presStyleCnt="6">
        <dgm:presLayoutVars>
          <dgm:chMax val="0"/>
          <dgm:chPref val="0"/>
          <dgm:bulletEnabled val="1"/>
        </dgm:presLayoutVars>
      </dgm:prSet>
      <dgm:spPr/>
      <dgm:t>
        <a:bodyPr/>
        <a:lstStyle/>
        <a:p>
          <a:endParaRPr lang="fr-FR"/>
        </a:p>
      </dgm:t>
    </dgm:pt>
    <dgm:pt modelId="{220A8011-FE1D-4FF1-AEB3-EFD9FD6B2606}" type="pres">
      <dgm:prSet presAssocID="{DC371319-7080-44ED-9841-82047CD78432}" presName="wedge3" presStyleLbl="node1" presStyleIdx="2" presStyleCnt="6"/>
      <dgm:spPr/>
      <dgm:t>
        <a:bodyPr/>
        <a:lstStyle/>
        <a:p>
          <a:endParaRPr lang="fr-FR"/>
        </a:p>
      </dgm:t>
    </dgm:pt>
    <dgm:pt modelId="{DEA462BB-868E-44F1-8051-002BB313738A}" type="pres">
      <dgm:prSet presAssocID="{DC371319-7080-44ED-9841-82047CD78432}" presName="wedge3Tx" presStyleLbl="node1" presStyleIdx="2" presStyleCnt="6">
        <dgm:presLayoutVars>
          <dgm:chMax val="0"/>
          <dgm:chPref val="0"/>
          <dgm:bulletEnabled val="1"/>
        </dgm:presLayoutVars>
      </dgm:prSet>
      <dgm:spPr/>
      <dgm:t>
        <a:bodyPr/>
        <a:lstStyle/>
        <a:p>
          <a:endParaRPr lang="fr-FR"/>
        </a:p>
      </dgm:t>
    </dgm:pt>
    <dgm:pt modelId="{567E260C-2F99-4642-BE84-1E34D5E9E59A}" type="pres">
      <dgm:prSet presAssocID="{DC371319-7080-44ED-9841-82047CD78432}" presName="wedge4" presStyleLbl="node1" presStyleIdx="3" presStyleCnt="6"/>
      <dgm:spPr/>
      <dgm:t>
        <a:bodyPr/>
        <a:lstStyle/>
        <a:p>
          <a:endParaRPr lang="fr-FR"/>
        </a:p>
      </dgm:t>
    </dgm:pt>
    <dgm:pt modelId="{D17A259D-CB23-42E7-9840-817F91250B40}" type="pres">
      <dgm:prSet presAssocID="{DC371319-7080-44ED-9841-82047CD78432}" presName="wedge4Tx" presStyleLbl="node1" presStyleIdx="3" presStyleCnt="6">
        <dgm:presLayoutVars>
          <dgm:chMax val="0"/>
          <dgm:chPref val="0"/>
          <dgm:bulletEnabled val="1"/>
        </dgm:presLayoutVars>
      </dgm:prSet>
      <dgm:spPr/>
      <dgm:t>
        <a:bodyPr/>
        <a:lstStyle/>
        <a:p>
          <a:endParaRPr lang="fr-FR"/>
        </a:p>
      </dgm:t>
    </dgm:pt>
    <dgm:pt modelId="{1B821C0D-1619-4D11-B327-568762190AD3}" type="pres">
      <dgm:prSet presAssocID="{DC371319-7080-44ED-9841-82047CD78432}" presName="wedge5" presStyleLbl="node1" presStyleIdx="4" presStyleCnt="6"/>
      <dgm:spPr/>
      <dgm:t>
        <a:bodyPr/>
        <a:lstStyle/>
        <a:p>
          <a:endParaRPr lang="fr-FR"/>
        </a:p>
      </dgm:t>
    </dgm:pt>
    <dgm:pt modelId="{E309B444-AB28-457D-9ECD-9C7AE07079D3}" type="pres">
      <dgm:prSet presAssocID="{DC371319-7080-44ED-9841-82047CD78432}" presName="wedge5Tx" presStyleLbl="node1" presStyleIdx="4" presStyleCnt="6">
        <dgm:presLayoutVars>
          <dgm:chMax val="0"/>
          <dgm:chPref val="0"/>
          <dgm:bulletEnabled val="1"/>
        </dgm:presLayoutVars>
      </dgm:prSet>
      <dgm:spPr/>
      <dgm:t>
        <a:bodyPr/>
        <a:lstStyle/>
        <a:p>
          <a:endParaRPr lang="fr-FR"/>
        </a:p>
      </dgm:t>
    </dgm:pt>
    <dgm:pt modelId="{E482A863-62DC-43AF-9012-064295515F79}" type="pres">
      <dgm:prSet presAssocID="{DC371319-7080-44ED-9841-82047CD78432}" presName="wedge6" presStyleLbl="node1" presStyleIdx="5" presStyleCnt="6"/>
      <dgm:spPr/>
      <dgm:t>
        <a:bodyPr/>
        <a:lstStyle/>
        <a:p>
          <a:endParaRPr lang="fr-FR"/>
        </a:p>
      </dgm:t>
    </dgm:pt>
    <dgm:pt modelId="{D79493E5-B1C5-40A6-BE43-1B8D15159173}" type="pres">
      <dgm:prSet presAssocID="{DC371319-7080-44ED-9841-82047CD78432}" presName="wedge6Tx" presStyleLbl="node1" presStyleIdx="5" presStyleCnt="6">
        <dgm:presLayoutVars>
          <dgm:chMax val="0"/>
          <dgm:chPref val="0"/>
          <dgm:bulletEnabled val="1"/>
        </dgm:presLayoutVars>
      </dgm:prSet>
      <dgm:spPr/>
      <dgm:t>
        <a:bodyPr/>
        <a:lstStyle/>
        <a:p>
          <a:endParaRPr lang="fr-FR"/>
        </a:p>
      </dgm:t>
    </dgm:pt>
  </dgm:ptLst>
  <dgm:cxnLst>
    <dgm:cxn modelId="{F419BE7D-80DF-4628-B025-A8DC3493C7EF}" type="presOf" srcId="{E0B56DCC-971F-4892-8810-B9F6B37C93DE}" destId="{567E260C-2F99-4642-BE84-1E34D5E9E59A}" srcOrd="0" destOrd="0" presId="urn:microsoft.com/office/officeart/2005/8/layout/chart3"/>
    <dgm:cxn modelId="{E4838BCC-8D57-4E26-8B2D-8F0F751A6ECC}" type="presOf" srcId="{347C747B-2B0F-4D14-A639-E52A68656469}" destId="{1B821C0D-1619-4D11-B327-568762190AD3}" srcOrd="0" destOrd="0" presId="urn:microsoft.com/office/officeart/2005/8/layout/chart3"/>
    <dgm:cxn modelId="{BB1EBED3-A32D-4739-BFEA-A3A75C767A5A}" srcId="{DC371319-7080-44ED-9841-82047CD78432}" destId="{3857D51B-E5EB-486A-A9CC-E558D0DE7EA6}" srcOrd="2" destOrd="0" parTransId="{F05BD793-72F2-4302-A71E-3D575326CE3C}" sibTransId="{18407C16-C2B4-4B37-BFBE-23121A8A3FB3}"/>
    <dgm:cxn modelId="{49E8430D-5A36-467E-94F2-04106E830EA9}" srcId="{DC371319-7080-44ED-9841-82047CD78432}" destId="{29497D46-2C91-46B5-8434-478106C36755}" srcOrd="1" destOrd="0" parTransId="{6B8F826B-5562-4463-BD28-5B81625BD96A}" sibTransId="{D6F5CAD9-1089-4BEE-9E00-BD6A6A6D43E6}"/>
    <dgm:cxn modelId="{5C8E621F-1321-4B31-9825-9114E6C7A03A}" srcId="{DC371319-7080-44ED-9841-82047CD78432}" destId="{CBC20776-EA93-42D9-B23F-94518F6AF220}" srcOrd="5" destOrd="0" parTransId="{3698D3CD-38B3-4C2F-BE2A-1629297B6AB9}" sibTransId="{655392AE-28C9-425F-8180-5D468C1DB35E}"/>
    <dgm:cxn modelId="{5FE1E74D-791A-4CE2-8C4B-E2DAC1921D26}" srcId="{DC371319-7080-44ED-9841-82047CD78432}" destId="{347C747B-2B0F-4D14-A639-E52A68656469}" srcOrd="4" destOrd="0" parTransId="{6985E2C5-867F-40C4-A965-7D10B1FF5E67}" sibTransId="{AE431C5D-3C7E-4BE6-8364-7E34A6DA0B6D}"/>
    <dgm:cxn modelId="{10959F4E-ABA3-4C75-B705-6C1FE4035B0A}" type="presOf" srcId="{CBC20776-EA93-42D9-B23F-94518F6AF220}" destId="{E482A863-62DC-43AF-9012-064295515F79}" srcOrd="0" destOrd="0" presId="urn:microsoft.com/office/officeart/2005/8/layout/chart3"/>
    <dgm:cxn modelId="{BA4B0E6F-B4DE-4F86-8BB8-BE2B9E467532}" type="presOf" srcId="{CBC20776-EA93-42D9-B23F-94518F6AF220}" destId="{D79493E5-B1C5-40A6-BE43-1B8D15159173}" srcOrd="1" destOrd="0" presId="urn:microsoft.com/office/officeart/2005/8/layout/chart3"/>
    <dgm:cxn modelId="{FD6E2782-54D5-46F0-A798-A96306363509}" type="presOf" srcId="{DC371319-7080-44ED-9841-82047CD78432}" destId="{AF17EA91-29EB-4C40-869D-B87435A8F491}" srcOrd="0" destOrd="0" presId="urn:microsoft.com/office/officeart/2005/8/layout/chart3"/>
    <dgm:cxn modelId="{EA345E40-DDAF-4252-BB16-035CD370F318}" type="presOf" srcId="{29497D46-2C91-46B5-8434-478106C36755}" destId="{CBA913FF-AF48-4424-9CF5-7925601E599C}" srcOrd="0" destOrd="0" presId="urn:microsoft.com/office/officeart/2005/8/layout/chart3"/>
    <dgm:cxn modelId="{5DA0208F-6209-490B-8868-844CA7C6B216}" type="presOf" srcId="{347C747B-2B0F-4D14-A639-E52A68656469}" destId="{E309B444-AB28-457D-9ECD-9C7AE07079D3}" srcOrd="1" destOrd="0" presId="urn:microsoft.com/office/officeart/2005/8/layout/chart3"/>
    <dgm:cxn modelId="{B4A7F4A2-12AA-470B-91B5-AC385FF6A75F}" type="presOf" srcId="{3857D51B-E5EB-486A-A9CC-E558D0DE7EA6}" destId="{DEA462BB-868E-44F1-8051-002BB313738A}" srcOrd="1" destOrd="0" presId="urn:microsoft.com/office/officeart/2005/8/layout/chart3"/>
    <dgm:cxn modelId="{55561711-86F7-431C-991C-81CFD8F64346}" type="presOf" srcId="{3857D51B-E5EB-486A-A9CC-E558D0DE7EA6}" destId="{220A8011-FE1D-4FF1-AEB3-EFD9FD6B2606}" srcOrd="0" destOrd="0" presId="urn:microsoft.com/office/officeart/2005/8/layout/chart3"/>
    <dgm:cxn modelId="{3DBE0D7E-D99C-40CB-8E31-841A9F995BFE}" type="presOf" srcId="{1AF6578C-2C23-4D06-8AE1-08B9F3524455}" destId="{75535016-94E8-4978-A305-9ECA6C251C97}" srcOrd="1" destOrd="0" presId="urn:microsoft.com/office/officeart/2005/8/layout/chart3"/>
    <dgm:cxn modelId="{AD1516DA-D66F-4432-AD5B-FDB30AEAED80}" type="presOf" srcId="{29497D46-2C91-46B5-8434-478106C36755}" destId="{08504BFA-5707-4EF0-9176-921342BA7285}" srcOrd="1" destOrd="0" presId="urn:microsoft.com/office/officeart/2005/8/layout/chart3"/>
    <dgm:cxn modelId="{B4FC8BBB-7B7C-40BF-A74F-86C99A2EBB63}" type="presOf" srcId="{E0B56DCC-971F-4892-8810-B9F6B37C93DE}" destId="{D17A259D-CB23-42E7-9840-817F91250B40}" srcOrd="1" destOrd="0" presId="urn:microsoft.com/office/officeart/2005/8/layout/chart3"/>
    <dgm:cxn modelId="{BA091BAA-1E2C-42AB-858B-FB3BE8BF7F66}" srcId="{DC371319-7080-44ED-9841-82047CD78432}" destId="{E0B56DCC-971F-4892-8810-B9F6B37C93DE}" srcOrd="3" destOrd="0" parTransId="{3E3AB952-2419-41A0-85D5-5482D9475FA4}" sibTransId="{9E27515C-37C5-4298-B8C2-B8C33A444B2B}"/>
    <dgm:cxn modelId="{8F268102-71AC-4C49-97B8-FA2E97482B6E}" srcId="{DC371319-7080-44ED-9841-82047CD78432}" destId="{1AF6578C-2C23-4D06-8AE1-08B9F3524455}" srcOrd="0" destOrd="0" parTransId="{964A4B48-B542-44EB-8803-B889CD8E7E97}" sibTransId="{490550AF-F0E2-4845-A3AE-8342A20C0BC2}"/>
    <dgm:cxn modelId="{72E03248-DC80-43A9-822E-7D69F840ED38}" type="presOf" srcId="{1AF6578C-2C23-4D06-8AE1-08B9F3524455}" destId="{3DD9462F-A99D-4C3C-AFD3-D559301BB2E5}" srcOrd="0" destOrd="0" presId="urn:microsoft.com/office/officeart/2005/8/layout/chart3"/>
    <dgm:cxn modelId="{8E8C11DB-2315-4ED7-9FE7-FC990483EDF0}" type="presParOf" srcId="{AF17EA91-29EB-4C40-869D-B87435A8F491}" destId="{3DD9462F-A99D-4C3C-AFD3-D559301BB2E5}" srcOrd="0" destOrd="0" presId="urn:microsoft.com/office/officeart/2005/8/layout/chart3"/>
    <dgm:cxn modelId="{FAFE679B-B72C-4E92-AA5E-959CA32FBD0B}" type="presParOf" srcId="{AF17EA91-29EB-4C40-869D-B87435A8F491}" destId="{75535016-94E8-4978-A305-9ECA6C251C97}" srcOrd="1" destOrd="0" presId="urn:microsoft.com/office/officeart/2005/8/layout/chart3"/>
    <dgm:cxn modelId="{CD7A56A2-B118-44D0-98F1-C5CB2C50CCED}" type="presParOf" srcId="{AF17EA91-29EB-4C40-869D-B87435A8F491}" destId="{CBA913FF-AF48-4424-9CF5-7925601E599C}" srcOrd="2" destOrd="0" presId="urn:microsoft.com/office/officeart/2005/8/layout/chart3"/>
    <dgm:cxn modelId="{27ACFF39-7B4D-4F2A-8842-130DCBD70B20}" type="presParOf" srcId="{AF17EA91-29EB-4C40-869D-B87435A8F491}" destId="{08504BFA-5707-4EF0-9176-921342BA7285}" srcOrd="3" destOrd="0" presId="urn:microsoft.com/office/officeart/2005/8/layout/chart3"/>
    <dgm:cxn modelId="{FE079E88-2DBD-4498-A912-B5259F6524C0}" type="presParOf" srcId="{AF17EA91-29EB-4C40-869D-B87435A8F491}" destId="{220A8011-FE1D-4FF1-AEB3-EFD9FD6B2606}" srcOrd="4" destOrd="0" presId="urn:microsoft.com/office/officeart/2005/8/layout/chart3"/>
    <dgm:cxn modelId="{82CF18FB-1E4B-45D9-BF47-85C6E75D70A4}" type="presParOf" srcId="{AF17EA91-29EB-4C40-869D-B87435A8F491}" destId="{DEA462BB-868E-44F1-8051-002BB313738A}" srcOrd="5" destOrd="0" presId="urn:microsoft.com/office/officeart/2005/8/layout/chart3"/>
    <dgm:cxn modelId="{ED2EC906-2E65-4078-8701-8F246D30511D}" type="presParOf" srcId="{AF17EA91-29EB-4C40-869D-B87435A8F491}" destId="{567E260C-2F99-4642-BE84-1E34D5E9E59A}" srcOrd="6" destOrd="0" presId="urn:microsoft.com/office/officeart/2005/8/layout/chart3"/>
    <dgm:cxn modelId="{ADC4CADD-B26B-49E8-B111-081AEC055739}" type="presParOf" srcId="{AF17EA91-29EB-4C40-869D-B87435A8F491}" destId="{D17A259D-CB23-42E7-9840-817F91250B40}" srcOrd="7" destOrd="0" presId="urn:microsoft.com/office/officeart/2005/8/layout/chart3"/>
    <dgm:cxn modelId="{CF46F557-B358-4F2E-91EE-1A3B2D984042}" type="presParOf" srcId="{AF17EA91-29EB-4C40-869D-B87435A8F491}" destId="{1B821C0D-1619-4D11-B327-568762190AD3}" srcOrd="8" destOrd="0" presId="urn:microsoft.com/office/officeart/2005/8/layout/chart3"/>
    <dgm:cxn modelId="{AF5AFBC9-806F-46B5-8D56-2B047A593B75}" type="presParOf" srcId="{AF17EA91-29EB-4C40-869D-B87435A8F491}" destId="{E309B444-AB28-457D-9ECD-9C7AE07079D3}" srcOrd="9" destOrd="0" presId="urn:microsoft.com/office/officeart/2005/8/layout/chart3"/>
    <dgm:cxn modelId="{2C4D09A7-7605-41DA-AF05-40EE8BCBD07B}" type="presParOf" srcId="{AF17EA91-29EB-4C40-869D-B87435A8F491}" destId="{E482A863-62DC-43AF-9012-064295515F79}" srcOrd="10" destOrd="0" presId="urn:microsoft.com/office/officeart/2005/8/layout/chart3"/>
    <dgm:cxn modelId="{D07B867D-4C74-49A3-8190-23053E274B9E}" type="presParOf" srcId="{AF17EA91-29EB-4C40-869D-B87435A8F491}" destId="{D79493E5-B1C5-40A6-BE43-1B8D15159173}"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371319-7080-44ED-9841-82047CD78432}" type="doc">
      <dgm:prSet loTypeId="urn:microsoft.com/office/officeart/2005/8/layout/chart3" loCatId="cycle" qsTypeId="urn:microsoft.com/office/officeart/2005/8/quickstyle/simple3" qsCatId="simple" csTypeId="urn:microsoft.com/office/officeart/2005/8/colors/colorful2" csCatId="colorful" phldr="1"/>
      <dgm:spPr/>
      <dgm:t>
        <a:bodyPr/>
        <a:lstStyle/>
        <a:p>
          <a:endParaRPr lang="fr-FR"/>
        </a:p>
      </dgm:t>
    </dgm:pt>
    <dgm:pt modelId="{1AF6578C-2C23-4D06-8AE1-08B9F3524455}">
      <dgm:prSet phldrT="[Texte]"/>
      <dgm:spPr/>
      <dgm:t>
        <a:bodyPr/>
        <a:lstStyle/>
        <a:p>
          <a:r>
            <a:rPr lang="fr-FR" dirty="0" smtClean="0"/>
            <a:t>À la nature et aux</a:t>
          </a:r>
          <a:r>
            <a:rPr lang="fr-FR" baseline="0" dirty="0" smtClean="0"/>
            <a:t> espaces</a:t>
          </a:r>
          <a:endParaRPr lang="fr-FR" dirty="0"/>
        </a:p>
      </dgm:t>
    </dgm:pt>
    <dgm:pt modelId="{964A4B48-B542-44EB-8803-B889CD8E7E97}" type="parTrans" cxnId="{8F268102-71AC-4C49-97B8-FA2E97482B6E}">
      <dgm:prSet/>
      <dgm:spPr/>
      <dgm:t>
        <a:bodyPr/>
        <a:lstStyle/>
        <a:p>
          <a:endParaRPr lang="fr-FR"/>
        </a:p>
      </dgm:t>
    </dgm:pt>
    <dgm:pt modelId="{490550AF-F0E2-4845-A3AE-8342A20C0BC2}" type="sibTrans" cxnId="{8F268102-71AC-4C49-97B8-FA2E97482B6E}">
      <dgm:prSet/>
      <dgm:spPr/>
      <dgm:t>
        <a:bodyPr/>
        <a:lstStyle/>
        <a:p>
          <a:endParaRPr lang="fr-FR"/>
        </a:p>
      </dgm:t>
    </dgm:pt>
    <dgm:pt modelId="{CBC20776-EA93-42D9-B23F-94518F6AF220}">
      <dgm:prSet phldrT="[Texte]" phldr="1"/>
      <dgm:spPr/>
      <dgm:t>
        <a:bodyPr/>
        <a:lstStyle/>
        <a:p>
          <a:endParaRPr lang="fr-FR" dirty="0"/>
        </a:p>
      </dgm:t>
    </dgm:pt>
    <dgm:pt modelId="{3698D3CD-38B3-4C2F-BE2A-1629297B6AB9}" type="parTrans" cxnId="{5C8E621F-1321-4B31-9825-9114E6C7A03A}">
      <dgm:prSet/>
      <dgm:spPr/>
      <dgm:t>
        <a:bodyPr/>
        <a:lstStyle/>
        <a:p>
          <a:endParaRPr lang="fr-FR"/>
        </a:p>
      </dgm:t>
    </dgm:pt>
    <dgm:pt modelId="{655392AE-28C9-425F-8180-5D468C1DB35E}" type="sibTrans" cxnId="{5C8E621F-1321-4B31-9825-9114E6C7A03A}">
      <dgm:prSet/>
      <dgm:spPr/>
      <dgm:t>
        <a:bodyPr/>
        <a:lstStyle/>
        <a:p>
          <a:endParaRPr lang="fr-FR"/>
        </a:p>
      </dgm:t>
    </dgm:pt>
    <dgm:pt modelId="{DACF0C11-1130-4985-A412-5E7199003CF2}">
      <dgm:prSet phldrT="[Texte]" phldr="1"/>
      <dgm:spPr/>
      <dgm:t>
        <a:bodyPr/>
        <a:lstStyle/>
        <a:p>
          <a:endParaRPr lang="fr-FR"/>
        </a:p>
      </dgm:t>
    </dgm:pt>
    <dgm:pt modelId="{0E5E1DF2-E3C9-4B7F-BC30-6EAAD420A6B6}" type="parTrans" cxnId="{572B516F-2CA8-4BA0-A9EB-1FA048CA59E2}">
      <dgm:prSet/>
      <dgm:spPr/>
      <dgm:t>
        <a:bodyPr/>
        <a:lstStyle/>
        <a:p>
          <a:endParaRPr lang="fr-FR"/>
        </a:p>
      </dgm:t>
    </dgm:pt>
    <dgm:pt modelId="{7739937A-5155-4A23-99D2-FAD6A1F4DC4F}" type="sibTrans" cxnId="{572B516F-2CA8-4BA0-A9EB-1FA048CA59E2}">
      <dgm:prSet/>
      <dgm:spPr/>
      <dgm:t>
        <a:bodyPr/>
        <a:lstStyle/>
        <a:p>
          <a:endParaRPr lang="fr-FR"/>
        </a:p>
      </dgm:t>
    </dgm:pt>
    <dgm:pt modelId="{E774E6B7-81A9-4788-AA26-B2C9AACCE037}">
      <dgm:prSet phldrT="[Texte]"/>
      <dgm:spPr/>
      <dgm:t>
        <a:bodyPr/>
        <a:lstStyle/>
        <a:p>
          <a:r>
            <a:rPr lang="fr-FR" dirty="0" smtClean="0"/>
            <a:t>A la mécanique</a:t>
          </a:r>
          <a:endParaRPr lang="fr-FR" dirty="0"/>
        </a:p>
      </dgm:t>
    </dgm:pt>
    <dgm:pt modelId="{C15E0FA7-21A3-4DD7-9FDA-1EB644136773}" type="parTrans" cxnId="{E4946139-029E-425A-9124-067276D3E76B}">
      <dgm:prSet/>
      <dgm:spPr/>
      <dgm:t>
        <a:bodyPr/>
        <a:lstStyle/>
        <a:p>
          <a:endParaRPr lang="fr-FR"/>
        </a:p>
      </dgm:t>
    </dgm:pt>
    <dgm:pt modelId="{D7327517-A41C-4A39-AB6E-BC9C54DD3954}" type="sibTrans" cxnId="{E4946139-029E-425A-9124-067276D3E76B}">
      <dgm:prSet/>
      <dgm:spPr/>
      <dgm:t>
        <a:bodyPr/>
        <a:lstStyle/>
        <a:p>
          <a:endParaRPr lang="fr-FR"/>
        </a:p>
      </dgm:t>
    </dgm:pt>
    <dgm:pt modelId="{88B637D1-4D2A-484D-9CB3-154969DE1540}">
      <dgm:prSet phldrT="[Texte]"/>
      <dgm:spPr/>
      <dgm:t>
        <a:bodyPr/>
        <a:lstStyle/>
        <a:p>
          <a:r>
            <a:rPr lang="fr-FR" dirty="0" smtClean="0"/>
            <a:t>Aux échanges commerciaux</a:t>
          </a:r>
          <a:endParaRPr lang="fr-FR" dirty="0"/>
        </a:p>
      </dgm:t>
    </dgm:pt>
    <dgm:pt modelId="{FC38C317-F90F-43C2-AFFC-D49AE0A30415}" type="parTrans" cxnId="{7375DF56-D6F8-46C8-8965-BE1354C7A190}">
      <dgm:prSet/>
      <dgm:spPr/>
      <dgm:t>
        <a:bodyPr/>
        <a:lstStyle/>
        <a:p>
          <a:endParaRPr lang="fr-FR"/>
        </a:p>
      </dgm:t>
    </dgm:pt>
    <dgm:pt modelId="{594E55BC-8DEC-4BC7-87B4-54E3FF7C7901}" type="sibTrans" cxnId="{7375DF56-D6F8-46C8-8965-BE1354C7A190}">
      <dgm:prSet/>
      <dgm:spPr/>
      <dgm:t>
        <a:bodyPr/>
        <a:lstStyle/>
        <a:p>
          <a:endParaRPr lang="fr-FR"/>
        </a:p>
      </dgm:t>
    </dgm:pt>
    <dgm:pt modelId="{E0B56DCC-971F-4892-8810-B9F6B37C93DE}">
      <dgm:prSet phldrT="[Texte]"/>
      <dgm:spPr/>
      <dgm:t>
        <a:bodyPr/>
        <a:lstStyle/>
        <a:p>
          <a:r>
            <a:rPr lang="fr-FR" dirty="0" smtClean="0"/>
            <a:t>Aux animaux et aux cultures</a:t>
          </a:r>
          <a:endParaRPr lang="fr-FR" dirty="0"/>
        </a:p>
      </dgm:t>
    </dgm:pt>
    <dgm:pt modelId="{3E3AB952-2419-41A0-85D5-5482D9475FA4}" type="parTrans" cxnId="{BA091BAA-1E2C-42AB-858B-FB3BE8BF7F66}">
      <dgm:prSet/>
      <dgm:spPr/>
      <dgm:t>
        <a:bodyPr/>
        <a:lstStyle/>
        <a:p>
          <a:endParaRPr lang="fr-FR"/>
        </a:p>
      </dgm:t>
    </dgm:pt>
    <dgm:pt modelId="{9E27515C-37C5-4298-B8C2-B8C33A444B2B}" type="sibTrans" cxnId="{BA091BAA-1E2C-42AB-858B-FB3BE8BF7F66}">
      <dgm:prSet/>
      <dgm:spPr/>
      <dgm:t>
        <a:bodyPr/>
        <a:lstStyle/>
        <a:p>
          <a:endParaRPr lang="fr-FR"/>
        </a:p>
      </dgm:t>
    </dgm:pt>
    <dgm:pt modelId="{759682C2-B1C5-4380-B34B-D212DFDFB8F2}">
      <dgm:prSet phldrT="[Texte]"/>
      <dgm:spPr/>
      <dgm:t>
        <a:bodyPr/>
        <a:lstStyle/>
        <a:p>
          <a:r>
            <a:rPr lang="fr-FR" i="0" dirty="0" smtClean="0"/>
            <a:t>Au</a:t>
          </a:r>
          <a:r>
            <a:rPr lang="fr-FR" i="0" baseline="0" dirty="0" smtClean="0"/>
            <a:t> développement territorial</a:t>
          </a:r>
          <a:endParaRPr lang="fr-FR" i="0" dirty="0"/>
        </a:p>
      </dgm:t>
    </dgm:pt>
    <dgm:pt modelId="{2F6D5CA9-1357-460C-AF4D-4B05544335C4}" type="parTrans" cxnId="{69313EC0-B5A5-4306-B65F-A3B8C0591FED}">
      <dgm:prSet/>
      <dgm:spPr/>
      <dgm:t>
        <a:bodyPr/>
        <a:lstStyle/>
        <a:p>
          <a:endParaRPr lang="fr-FR"/>
        </a:p>
      </dgm:t>
    </dgm:pt>
    <dgm:pt modelId="{1EAB90AC-7F82-40D3-BF4E-0EA915176878}" type="sibTrans" cxnId="{69313EC0-B5A5-4306-B65F-A3B8C0591FED}">
      <dgm:prSet/>
      <dgm:spPr/>
      <dgm:t>
        <a:bodyPr/>
        <a:lstStyle/>
        <a:p>
          <a:endParaRPr lang="fr-FR"/>
        </a:p>
      </dgm:t>
    </dgm:pt>
    <dgm:pt modelId="{E0A4A8AF-1D5C-4B0C-9CF3-3CC7632C2E47}">
      <dgm:prSet phldrT="[Texte]"/>
      <dgm:spPr/>
      <dgm:t>
        <a:bodyPr/>
        <a:lstStyle/>
        <a:p>
          <a:r>
            <a:rPr lang="fr-FR" dirty="0" smtClean="0"/>
            <a:t>A l’environnement, l’eau</a:t>
          </a:r>
          <a:endParaRPr lang="fr-FR" dirty="0"/>
        </a:p>
      </dgm:t>
    </dgm:pt>
    <dgm:pt modelId="{401E84C0-52B1-48FA-9071-CD100F7504A0}" type="parTrans" cxnId="{521AA9F7-31E9-41AB-BFF3-58473DE92A4B}">
      <dgm:prSet/>
      <dgm:spPr/>
      <dgm:t>
        <a:bodyPr/>
        <a:lstStyle/>
        <a:p>
          <a:endParaRPr lang="fr-FR"/>
        </a:p>
      </dgm:t>
    </dgm:pt>
    <dgm:pt modelId="{85DEE586-6290-4F88-8C50-B1C877FF76D5}" type="sibTrans" cxnId="{521AA9F7-31E9-41AB-BFF3-58473DE92A4B}">
      <dgm:prSet/>
      <dgm:spPr/>
      <dgm:t>
        <a:bodyPr/>
        <a:lstStyle/>
        <a:p>
          <a:endParaRPr lang="fr-FR"/>
        </a:p>
      </dgm:t>
    </dgm:pt>
    <dgm:pt modelId="{0F74606A-256F-4A38-8AF0-CD4CCE1F2F40}">
      <dgm:prSet phldrT="[Texte]" phldr="1"/>
      <dgm:spPr/>
      <dgm:t>
        <a:bodyPr/>
        <a:lstStyle/>
        <a:p>
          <a:endParaRPr lang="fr-FR" dirty="0"/>
        </a:p>
      </dgm:t>
    </dgm:pt>
    <dgm:pt modelId="{4D7A865A-EB81-4FA2-AC3A-F58DACBC7015}" type="parTrans" cxnId="{FB2F1C20-2D8D-4ED2-A74F-06B4F81973F6}">
      <dgm:prSet/>
      <dgm:spPr/>
      <dgm:t>
        <a:bodyPr/>
        <a:lstStyle/>
        <a:p>
          <a:endParaRPr lang="fr-FR"/>
        </a:p>
      </dgm:t>
    </dgm:pt>
    <dgm:pt modelId="{CB75F856-0330-4C32-B865-6008FD4DDC71}" type="sibTrans" cxnId="{FB2F1C20-2D8D-4ED2-A74F-06B4F81973F6}">
      <dgm:prSet/>
      <dgm:spPr/>
      <dgm:t>
        <a:bodyPr/>
        <a:lstStyle/>
        <a:p>
          <a:endParaRPr lang="fr-FR"/>
        </a:p>
      </dgm:t>
    </dgm:pt>
    <dgm:pt modelId="{FE8174A3-0A86-4809-89BB-66C9D107426C}">
      <dgm:prSet phldrT="[Texte]" phldr="1"/>
      <dgm:spPr/>
      <dgm:t>
        <a:bodyPr/>
        <a:lstStyle/>
        <a:p>
          <a:endParaRPr lang="fr-FR" dirty="0"/>
        </a:p>
      </dgm:t>
    </dgm:pt>
    <dgm:pt modelId="{048E15C8-E02B-431C-8795-6D2626C7E511}" type="parTrans" cxnId="{6EF378D1-2C66-4313-8178-F05F92604C24}">
      <dgm:prSet/>
      <dgm:spPr/>
      <dgm:t>
        <a:bodyPr/>
        <a:lstStyle/>
        <a:p>
          <a:endParaRPr lang="fr-FR"/>
        </a:p>
      </dgm:t>
    </dgm:pt>
    <dgm:pt modelId="{FFBC5BFE-9A15-4724-B4F0-358141684620}" type="sibTrans" cxnId="{6EF378D1-2C66-4313-8178-F05F92604C24}">
      <dgm:prSet/>
      <dgm:spPr/>
      <dgm:t>
        <a:bodyPr/>
        <a:lstStyle/>
        <a:p>
          <a:endParaRPr lang="fr-FR"/>
        </a:p>
      </dgm:t>
    </dgm:pt>
    <dgm:pt modelId="{3857D51B-E5EB-486A-A9CC-E558D0DE7EA6}">
      <dgm:prSet phldrT="[Texte]"/>
      <dgm:spPr/>
      <dgm:t>
        <a:bodyPr/>
        <a:lstStyle/>
        <a:p>
          <a:r>
            <a:rPr lang="fr-FR" dirty="0" smtClean="0"/>
            <a:t> A l’alimentation</a:t>
          </a:r>
          <a:endParaRPr lang="fr-FR" dirty="0"/>
        </a:p>
      </dgm:t>
    </dgm:pt>
    <dgm:pt modelId="{F05BD793-72F2-4302-A71E-3D575326CE3C}" type="parTrans" cxnId="{BB1EBED3-A32D-4739-BFEA-A3A75C767A5A}">
      <dgm:prSet/>
      <dgm:spPr/>
      <dgm:t>
        <a:bodyPr/>
        <a:lstStyle/>
        <a:p>
          <a:endParaRPr lang="fr-FR"/>
        </a:p>
      </dgm:t>
    </dgm:pt>
    <dgm:pt modelId="{18407C16-C2B4-4B37-BFBE-23121A8A3FB3}" type="sibTrans" cxnId="{BB1EBED3-A32D-4739-BFEA-A3A75C767A5A}">
      <dgm:prSet/>
      <dgm:spPr/>
      <dgm:t>
        <a:bodyPr/>
        <a:lstStyle/>
        <a:p>
          <a:endParaRPr lang="fr-FR"/>
        </a:p>
      </dgm:t>
    </dgm:pt>
    <dgm:pt modelId="{407F0C25-FB55-4555-9ADD-35E530393E20}">
      <dgm:prSet phldrT="[Texte]" phldr="1"/>
      <dgm:spPr/>
      <dgm:t>
        <a:bodyPr/>
        <a:lstStyle/>
        <a:p>
          <a:endParaRPr lang="fr-FR" dirty="0"/>
        </a:p>
      </dgm:t>
    </dgm:pt>
    <dgm:pt modelId="{B9785BEB-17D7-4524-9C56-0CDAA24EB081}" type="parTrans" cxnId="{C5F1A139-BA96-4AC7-925B-9FDBCC515A46}">
      <dgm:prSet/>
      <dgm:spPr/>
      <dgm:t>
        <a:bodyPr/>
        <a:lstStyle/>
        <a:p>
          <a:endParaRPr lang="fr-FR"/>
        </a:p>
      </dgm:t>
    </dgm:pt>
    <dgm:pt modelId="{69253610-AF62-4D78-8BF7-1BE46412243E}" type="sibTrans" cxnId="{C5F1A139-BA96-4AC7-925B-9FDBCC515A46}">
      <dgm:prSet/>
      <dgm:spPr/>
      <dgm:t>
        <a:bodyPr/>
        <a:lstStyle/>
        <a:p>
          <a:endParaRPr lang="fr-FR"/>
        </a:p>
      </dgm:t>
    </dgm:pt>
    <dgm:pt modelId="{DB12877D-953C-418C-B85A-7C62B1D282A4}">
      <dgm:prSet phldrT="[Texte]" phldr="1"/>
      <dgm:spPr/>
      <dgm:t>
        <a:bodyPr/>
        <a:lstStyle/>
        <a:p>
          <a:endParaRPr lang="fr-FR" dirty="0"/>
        </a:p>
      </dgm:t>
    </dgm:pt>
    <dgm:pt modelId="{68166B41-9E60-44B9-AAE5-3C3698C953CB}" type="parTrans" cxnId="{7A0136F1-8FFE-4344-AB71-F41AFC287657}">
      <dgm:prSet/>
      <dgm:spPr/>
      <dgm:t>
        <a:bodyPr/>
        <a:lstStyle/>
        <a:p>
          <a:endParaRPr lang="fr-FR"/>
        </a:p>
      </dgm:t>
    </dgm:pt>
    <dgm:pt modelId="{04A7A8B9-0D49-497B-8DD0-F2EF60ECF808}" type="sibTrans" cxnId="{7A0136F1-8FFE-4344-AB71-F41AFC287657}">
      <dgm:prSet/>
      <dgm:spPr/>
      <dgm:t>
        <a:bodyPr/>
        <a:lstStyle/>
        <a:p>
          <a:endParaRPr lang="fr-FR"/>
        </a:p>
      </dgm:t>
    </dgm:pt>
    <dgm:pt modelId="{AF17EA91-29EB-4C40-869D-B87435A8F491}" type="pres">
      <dgm:prSet presAssocID="{DC371319-7080-44ED-9841-82047CD78432}" presName="compositeShape" presStyleCnt="0">
        <dgm:presLayoutVars>
          <dgm:chMax val="7"/>
          <dgm:dir/>
          <dgm:resizeHandles val="exact"/>
        </dgm:presLayoutVars>
      </dgm:prSet>
      <dgm:spPr/>
      <dgm:t>
        <a:bodyPr/>
        <a:lstStyle/>
        <a:p>
          <a:endParaRPr lang="fr-FR"/>
        </a:p>
      </dgm:t>
    </dgm:pt>
    <dgm:pt modelId="{3DD9462F-A99D-4C3C-AFD3-D559301BB2E5}" type="pres">
      <dgm:prSet presAssocID="{DC371319-7080-44ED-9841-82047CD78432}" presName="wedge1" presStyleLbl="node1" presStyleIdx="0" presStyleCnt="7"/>
      <dgm:spPr/>
      <dgm:t>
        <a:bodyPr/>
        <a:lstStyle/>
        <a:p>
          <a:endParaRPr lang="fr-FR"/>
        </a:p>
      </dgm:t>
    </dgm:pt>
    <dgm:pt modelId="{75535016-94E8-4978-A305-9ECA6C251C97}" type="pres">
      <dgm:prSet presAssocID="{DC371319-7080-44ED-9841-82047CD78432}" presName="wedge1Tx" presStyleLbl="node1" presStyleIdx="0" presStyleCnt="7">
        <dgm:presLayoutVars>
          <dgm:chMax val="0"/>
          <dgm:chPref val="0"/>
          <dgm:bulletEnabled val="1"/>
        </dgm:presLayoutVars>
      </dgm:prSet>
      <dgm:spPr/>
      <dgm:t>
        <a:bodyPr/>
        <a:lstStyle/>
        <a:p>
          <a:endParaRPr lang="fr-FR"/>
        </a:p>
      </dgm:t>
    </dgm:pt>
    <dgm:pt modelId="{CBA913FF-AF48-4424-9CF5-7925601E599C}" type="pres">
      <dgm:prSet presAssocID="{DC371319-7080-44ED-9841-82047CD78432}" presName="wedge2" presStyleLbl="node1" presStyleIdx="1" presStyleCnt="7"/>
      <dgm:spPr/>
      <dgm:t>
        <a:bodyPr/>
        <a:lstStyle/>
        <a:p>
          <a:endParaRPr lang="fr-FR"/>
        </a:p>
      </dgm:t>
    </dgm:pt>
    <dgm:pt modelId="{08504BFA-5707-4EF0-9176-921342BA7285}" type="pres">
      <dgm:prSet presAssocID="{DC371319-7080-44ED-9841-82047CD78432}" presName="wedge2Tx" presStyleLbl="node1" presStyleIdx="1" presStyleCnt="7">
        <dgm:presLayoutVars>
          <dgm:chMax val="0"/>
          <dgm:chPref val="0"/>
          <dgm:bulletEnabled val="1"/>
        </dgm:presLayoutVars>
      </dgm:prSet>
      <dgm:spPr/>
      <dgm:t>
        <a:bodyPr/>
        <a:lstStyle/>
        <a:p>
          <a:endParaRPr lang="fr-FR"/>
        </a:p>
      </dgm:t>
    </dgm:pt>
    <dgm:pt modelId="{220A8011-FE1D-4FF1-AEB3-EFD9FD6B2606}" type="pres">
      <dgm:prSet presAssocID="{DC371319-7080-44ED-9841-82047CD78432}" presName="wedge3" presStyleLbl="node1" presStyleIdx="2" presStyleCnt="7"/>
      <dgm:spPr/>
      <dgm:t>
        <a:bodyPr/>
        <a:lstStyle/>
        <a:p>
          <a:endParaRPr lang="fr-FR"/>
        </a:p>
      </dgm:t>
    </dgm:pt>
    <dgm:pt modelId="{DEA462BB-868E-44F1-8051-002BB313738A}" type="pres">
      <dgm:prSet presAssocID="{DC371319-7080-44ED-9841-82047CD78432}" presName="wedge3Tx" presStyleLbl="node1" presStyleIdx="2" presStyleCnt="7">
        <dgm:presLayoutVars>
          <dgm:chMax val="0"/>
          <dgm:chPref val="0"/>
          <dgm:bulletEnabled val="1"/>
        </dgm:presLayoutVars>
      </dgm:prSet>
      <dgm:spPr/>
      <dgm:t>
        <a:bodyPr/>
        <a:lstStyle/>
        <a:p>
          <a:endParaRPr lang="fr-FR"/>
        </a:p>
      </dgm:t>
    </dgm:pt>
    <dgm:pt modelId="{567E260C-2F99-4642-BE84-1E34D5E9E59A}" type="pres">
      <dgm:prSet presAssocID="{DC371319-7080-44ED-9841-82047CD78432}" presName="wedge4" presStyleLbl="node1" presStyleIdx="3" presStyleCnt="7"/>
      <dgm:spPr/>
      <dgm:t>
        <a:bodyPr/>
        <a:lstStyle/>
        <a:p>
          <a:endParaRPr lang="fr-FR"/>
        </a:p>
      </dgm:t>
    </dgm:pt>
    <dgm:pt modelId="{D17A259D-CB23-42E7-9840-817F91250B40}" type="pres">
      <dgm:prSet presAssocID="{DC371319-7080-44ED-9841-82047CD78432}" presName="wedge4Tx" presStyleLbl="node1" presStyleIdx="3" presStyleCnt="7">
        <dgm:presLayoutVars>
          <dgm:chMax val="0"/>
          <dgm:chPref val="0"/>
          <dgm:bulletEnabled val="1"/>
        </dgm:presLayoutVars>
      </dgm:prSet>
      <dgm:spPr/>
      <dgm:t>
        <a:bodyPr/>
        <a:lstStyle/>
        <a:p>
          <a:endParaRPr lang="fr-FR"/>
        </a:p>
      </dgm:t>
    </dgm:pt>
    <dgm:pt modelId="{1B821C0D-1619-4D11-B327-568762190AD3}" type="pres">
      <dgm:prSet presAssocID="{DC371319-7080-44ED-9841-82047CD78432}" presName="wedge5" presStyleLbl="node1" presStyleIdx="4" presStyleCnt="7"/>
      <dgm:spPr/>
      <dgm:t>
        <a:bodyPr/>
        <a:lstStyle/>
        <a:p>
          <a:endParaRPr lang="fr-FR"/>
        </a:p>
      </dgm:t>
    </dgm:pt>
    <dgm:pt modelId="{E309B444-AB28-457D-9ECD-9C7AE07079D3}" type="pres">
      <dgm:prSet presAssocID="{DC371319-7080-44ED-9841-82047CD78432}" presName="wedge5Tx" presStyleLbl="node1" presStyleIdx="4" presStyleCnt="7">
        <dgm:presLayoutVars>
          <dgm:chMax val="0"/>
          <dgm:chPref val="0"/>
          <dgm:bulletEnabled val="1"/>
        </dgm:presLayoutVars>
      </dgm:prSet>
      <dgm:spPr/>
      <dgm:t>
        <a:bodyPr/>
        <a:lstStyle/>
        <a:p>
          <a:endParaRPr lang="fr-FR"/>
        </a:p>
      </dgm:t>
    </dgm:pt>
    <dgm:pt modelId="{E482A863-62DC-43AF-9012-064295515F79}" type="pres">
      <dgm:prSet presAssocID="{DC371319-7080-44ED-9841-82047CD78432}" presName="wedge6" presStyleLbl="node1" presStyleIdx="5" presStyleCnt="7"/>
      <dgm:spPr/>
      <dgm:t>
        <a:bodyPr/>
        <a:lstStyle/>
        <a:p>
          <a:endParaRPr lang="fr-FR"/>
        </a:p>
      </dgm:t>
    </dgm:pt>
    <dgm:pt modelId="{D79493E5-B1C5-40A6-BE43-1B8D15159173}" type="pres">
      <dgm:prSet presAssocID="{DC371319-7080-44ED-9841-82047CD78432}" presName="wedge6Tx" presStyleLbl="node1" presStyleIdx="5" presStyleCnt="7">
        <dgm:presLayoutVars>
          <dgm:chMax val="0"/>
          <dgm:chPref val="0"/>
          <dgm:bulletEnabled val="1"/>
        </dgm:presLayoutVars>
      </dgm:prSet>
      <dgm:spPr/>
      <dgm:t>
        <a:bodyPr/>
        <a:lstStyle/>
        <a:p>
          <a:endParaRPr lang="fr-FR"/>
        </a:p>
      </dgm:t>
    </dgm:pt>
    <dgm:pt modelId="{4A6B0EE9-53C1-4A5B-B1C9-AACA406E8420}" type="pres">
      <dgm:prSet presAssocID="{DC371319-7080-44ED-9841-82047CD78432}" presName="wedge7" presStyleLbl="node1" presStyleIdx="6" presStyleCnt="7"/>
      <dgm:spPr/>
      <dgm:t>
        <a:bodyPr/>
        <a:lstStyle/>
        <a:p>
          <a:endParaRPr lang="fr-FR"/>
        </a:p>
      </dgm:t>
    </dgm:pt>
    <dgm:pt modelId="{17436EDB-7369-4126-93C6-C1D07F4CC890}" type="pres">
      <dgm:prSet presAssocID="{DC371319-7080-44ED-9841-82047CD78432}" presName="wedge7Tx" presStyleLbl="node1" presStyleIdx="6" presStyleCnt="7">
        <dgm:presLayoutVars>
          <dgm:chMax val="0"/>
          <dgm:chPref val="0"/>
          <dgm:bulletEnabled val="1"/>
        </dgm:presLayoutVars>
      </dgm:prSet>
      <dgm:spPr/>
      <dgm:t>
        <a:bodyPr/>
        <a:lstStyle/>
        <a:p>
          <a:endParaRPr lang="fr-FR"/>
        </a:p>
      </dgm:t>
    </dgm:pt>
  </dgm:ptLst>
  <dgm:cxnLst>
    <dgm:cxn modelId="{94B8B67D-2648-422B-8A42-B25B2FCD51CE}" type="presOf" srcId="{3857D51B-E5EB-486A-A9CC-E558D0DE7EA6}" destId="{CBA913FF-AF48-4424-9CF5-7925601E599C}" srcOrd="0" destOrd="0" presId="urn:microsoft.com/office/officeart/2005/8/layout/chart3"/>
    <dgm:cxn modelId="{521AA9F7-31E9-41AB-BFF3-58473DE92A4B}" srcId="{DC371319-7080-44ED-9841-82047CD78432}" destId="{E0A4A8AF-1D5C-4B0C-9CF3-3CC7632C2E47}" srcOrd="4" destOrd="0" parTransId="{401E84C0-52B1-48FA-9071-CD100F7504A0}" sibTransId="{85DEE586-6290-4F88-8C50-B1C877FF76D5}"/>
    <dgm:cxn modelId="{BB1EBED3-A32D-4739-BFEA-A3A75C767A5A}" srcId="{DC371319-7080-44ED-9841-82047CD78432}" destId="{3857D51B-E5EB-486A-A9CC-E558D0DE7EA6}" srcOrd="1" destOrd="0" parTransId="{F05BD793-72F2-4302-A71E-3D575326CE3C}" sibTransId="{18407C16-C2B4-4B37-BFBE-23121A8A3FB3}"/>
    <dgm:cxn modelId="{FB2F1C20-2D8D-4ED2-A74F-06B4F81973F6}" srcId="{DC371319-7080-44ED-9841-82047CD78432}" destId="{0F74606A-256F-4A38-8AF0-CD4CCE1F2F40}" srcOrd="9" destOrd="0" parTransId="{4D7A865A-EB81-4FA2-AC3A-F58DACBC7015}" sibTransId="{CB75F856-0330-4C32-B865-6008FD4DDC71}"/>
    <dgm:cxn modelId="{7375DF56-D6F8-46C8-8965-BE1354C7A190}" srcId="{DC371319-7080-44ED-9841-82047CD78432}" destId="{88B637D1-4D2A-484D-9CB3-154969DE1540}" srcOrd="2" destOrd="0" parTransId="{FC38C317-F90F-43C2-AFFC-D49AE0A30415}" sibTransId="{594E55BC-8DEC-4BC7-87B4-54E3FF7C7901}"/>
    <dgm:cxn modelId="{E4946139-029E-425A-9124-067276D3E76B}" srcId="{DC371319-7080-44ED-9841-82047CD78432}" destId="{E774E6B7-81A9-4788-AA26-B2C9AACCE037}" srcOrd="6" destOrd="0" parTransId="{C15E0FA7-21A3-4DD7-9FDA-1EB644136773}" sibTransId="{D7327517-A41C-4A39-AB6E-BC9C54DD3954}"/>
    <dgm:cxn modelId="{5C8E621F-1321-4B31-9825-9114E6C7A03A}" srcId="{DC371319-7080-44ED-9841-82047CD78432}" destId="{CBC20776-EA93-42D9-B23F-94518F6AF220}" srcOrd="7" destOrd="0" parTransId="{3698D3CD-38B3-4C2F-BE2A-1629297B6AB9}" sibTransId="{655392AE-28C9-425F-8180-5D468C1DB35E}"/>
    <dgm:cxn modelId="{14C7B3CF-5BE9-451A-84E3-DD2B294014BC}" type="presOf" srcId="{88B637D1-4D2A-484D-9CB3-154969DE1540}" destId="{220A8011-FE1D-4FF1-AEB3-EFD9FD6B2606}" srcOrd="0" destOrd="0" presId="urn:microsoft.com/office/officeart/2005/8/layout/chart3"/>
    <dgm:cxn modelId="{B1F50E5A-34E8-4032-8B63-3306A113A8ED}" type="presOf" srcId="{88B637D1-4D2A-484D-9CB3-154969DE1540}" destId="{DEA462BB-868E-44F1-8051-002BB313738A}" srcOrd="1" destOrd="0" presId="urn:microsoft.com/office/officeart/2005/8/layout/chart3"/>
    <dgm:cxn modelId="{FD6E2782-54D5-46F0-A798-A96306363509}" type="presOf" srcId="{DC371319-7080-44ED-9841-82047CD78432}" destId="{AF17EA91-29EB-4C40-869D-B87435A8F491}" srcOrd="0" destOrd="0" presId="urn:microsoft.com/office/officeart/2005/8/layout/chart3"/>
    <dgm:cxn modelId="{88CC2035-86F2-42C5-934E-DC4E5463C9B9}" type="presOf" srcId="{E0B56DCC-971F-4892-8810-B9F6B37C93DE}" destId="{D79493E5-B1C5-40A6-BE43-1B8D15159173}" srcOrd="1" destOrd="0" presId="urn:microsoft.com/office/officeart/2005/8/layout/chart3"/>
    <dgm:cxn modelId="{6EF378D1-2C66-4313-8178-F05F92604C24}" srcId="{DC371319-7080-44ED-9841-82047CD78432}" destId="{FE8174A3-0A86-4809-89BB-66C9D107426C}" srcOrd="10" destOrd="0" parTransId="{048E15C8-E02B-431C-8795-6D2626C7E511}" sibTransId="{FFBC5BFE-9A15-4724-B4F0-358141684620}"/>
    <dgm:cxn modelId="{C05CDB23-4C18-4DD5-93FB-370A4F768847}" type="presOf" srcId="{759682C2-B1C5-4380-B34B-D212DFDFB8F2}" destId="{567E260C-2F99-4642-BE84-1E34D5E9E59A}" srcOrd="0" destOrd="0" presId="urn:microsoft.com/office/officeart/2005/8/layout/chart3"/>
    <dgm:cxn modelId="{7A0136F1-8FFE-4344-AB71-F41AFC287657}" srcId="{DC371319-7080-44ED-9841-82047CD78432}" destId="{DB12877D-953C-418C-B85A-7C62B1D282A4}" srcOrd="12" destOrd="0" parTransId="{68166B41-9E60-44B9-AAE5-3C3698C953CB}" sibTransId="{04A7A8B9-0D49-497B-8DD0-F2EF60ECF808}"/>
    <dgm:cxn modelId="{8BF638DC-83BE-4243-875E-9D8D238F7125}" type="presOf" srcId="{E774E6B7-81A9-4788-AA26-B2C9AACCE037}" destId="{4A6B0EE9-53C1-4A5B-B1C9-AACA406E8420}" srcOrd="0" destOrd="0" presId="urn:microsoft.com/office/officeart/2005/8/layout/chart3"/>
    <dgm:cxn modelId="{C5F1A139-BA96-4AC7-925B-9FDBCC515A46}" srcId="{DC371319-7080-44ED-9841-82047CD78432}" destId="{407F0C25-FB55-4555-9ADD-35E530393E20}" srcOrd="11" destOrd="0" parTransId="{B9785BEB-17D7-4524-9C56-0CDAA24EB081}" sibTransId="{69253610-AF62-4D78-8BF7-1BE46412243E}"/>
    <dgm:cxn modelId="{69313EC0-B5A5-4306-B65F-A3B8C0591FED}" srcId="{DC371319-7080-44ED-9841-82047CD78432}" destId="{759682C2-B1C5-4380-B34B-D212DFDFB8F2}" srcOrd="3" destOrd="0" parTransId="{2F6D5CA9-1357-460C-AF4D-4B05544335C4}" sibTransId="{1EAB90AC-7F82-40D3-BF4E-0EA915176878}"/>
    <dgm:cxn modelId="{572B516F-2CA8-4BA0-A9EB-1FA048CA59E2}" srcId="{DC371319-7080-44ED-9841-82047CD78432}" destId="{DACF0C11-1130-4985-A412-5E7199003CF2}" srcOrd="8" destOrd="0" parTransId="{0E5E1DF2-E3C9-4B7F-BC30-6EAAD420A6B6}" sibTransId="{7739937A-5155-4A23-99D2-FAD6A1F4DC4F}"/>
    <dgm:cxn modelId="{3DBE0D7E-D99C-40CB-8E31-841A9F995BFE}" type="presOf" srcId="{1AF6578C-2C23-4D06-8AE1-08B9F3524455}" destId="{75535016-94E8-4978-A305-9ECA6C251C97}" srcOrd="1" destOrd="0" presId="urn:microsoft.com/office/officeart/2005/8/layout/chart3"/>
    <dgm:cxn modelId="{2DFF1F77-BC65-447D-B029-8AD07D995207}" type="presOf" srcId="{E774E6B7-81A9-4788-AA26-B2C9AACCE037}" destId="{17436EDB-7369-4126-93C6-C1D07F4CC890}" srcOrd="1" destOrd="0" presId="urn:microsoft.com/office/officeart/2005/8/layout/chart3"/>
    <dgm:cxn modelId="{E830D894-0E0D-4D51-94E5-CC1715D820E1}" type="presOf" srcId="{E0B56DCC-971F-4892-8810-B9F6B37C93DE}" destId="{E482A863-62DC-43AF-9012-064295515F79}" srcOrd="0" destOrd="0" presId="urn:microsoft.com/office/officeart/2005/8/layout/chart3"/>
    <dgm:cxn modelId="{4E4D8A15-32B9-4A03-B9E3-EBC34243A408}" type="presOf" srcId="{3857D51B-E5EB-486A-A9CC-E558D0DE7EA6}" destId="{08504BFA-5707-4EF0-9176-921342BA7285}" srcOrd="1" destOrd="0" presId="urn:microsoft.com/office/officeart/2005/8/layout/chart3"/>
    <dgm:cxn modelId="{17AC537E-F8AE-4714-8882-802C0B252404}" type="presOf" srcId="{E0A4A8AF-1D5C-4B0C-9CF3-3CC7632C2E47}" destId="{1B821C0D-1619-4D11-B327-568762190AD3}" srcOrd="0" destOrd="0" presId="urn:microsoft.com/office/officeart/2005/8/layout/chart3"/>
    <dgm:cxn modelId="{2CFDEFC7-B866-42B6-A29F-DE33D2F4B273}" type="presOf" srcId="{759682C2-B1C5-4380-B34B-D212DFDFB8F2}" destId="{D17A259D-CB23-42E7-9840-817F91250B40}" srcOrd="1" destOrd="0" presId="urn:microsoft.com/office/officeart/2005/8/layout/chart3"/>
    <dgm:cxn modelId="{2EF25857-D198-49AF-A396-808CA4F1BB94}" type="presOf" srcId="{E0A4A8AF-1D5C-4B0C-9CF3-3CC7632C2E47}" destId="{E309B444-AB28-457D-9ECD-9C7AE07079D3}" srcOrd="1" destOrd="0" presId="urn:microsoft.com/office/officeart/2005/8/layout/chart3"/>
    <dgm:cxn modelId="{BA091BAA-1E2C-42AB-858B-FB3BE8BF7F66}" srcId="{DC371319-7080-44ED-9841-82047CD78432}" destId="{E0B56DCC-971F-4892-8810-B9F6B37C93DE}" srcOrd="5" destOrd="0" parTransId="{3E3AB952-2419-41A0-85D5-5482D9475FA4}" sibTransId="{9E27515C-37C5-4298-B8C2-B8C33A444B2B}"/>
    <dgm:cxn modelId="{8F268102-71AC-4C49-97B8-FA2E97482B6E}" srcId="{DC371319-7080-44ED-9841-82047CD78432}" destId="{1AF6578C-2C23-4D06-8AE1-08B9F3524455}" srcOrd="0" destOrd="0" parTransId="{964A4B48-B542-44EB-8803-B889CD8E7E97}" sibTransId="{490550AF-F0E2-4845-A3AE-8342A20C0BC2}"/>
    <dgm:cxn modelId="{72E03248-DC80-43A9-822E-7D69F840ED38}" type="presOf" srcId="{1AF6578C-2C23-4D06-8AE1-08B9F3524455}" destId="{3DD9462F-A99D-4C3C-AFD3-D559301BB2E5}" srcOrd="0" destOrd="0" presId="urn:microsoft.com/office/officeart/2005/8/layout/chart3"/>
    <dgm:cxn modelId="{8E8C11DB-2315-4ED7-9FE7-FC990483EDF0}" type="presParOf" srcId="{AF17EA91-29EB-4C40-869D-B87435A8F491}" destId="{3DD9462F-A99D-4C3C-AFD3-D559301BB2E5}" srcOrd="0" destOrd="0" presId="urn:microsoft.com/office/officeart/2005/8/layout/chart3"/>
    <dgm:cxn modelId="{FAFE679B-B72C-4E92-AA5E-959CA32FBD0B}" type="presParOf" srcId="{AF17EA91-29EB-4C40-869D-B87435A8F491}" destId="{75535016-94E8-4978-A305-9ECA6C251C97}" srcOrd="1" destOrd="0" presId="urn:microsoft.com/office/officeart/2005/8/layout/chart3"/>
    <dgm:cxn modelId="{CD7A56A2-B118-44D0-98F1-C5CB2C50CCED}" type="presParOf" srcId="{AF17EA91-29EB-4C40-869D-B87435A8F491}" destId="{CBA913FF-AF48-4424-9CF5-7925601E599C}" srcOrd="2" destOrd="0" presId="urn:microsoft.com/office/officeart/2005/8/layout/chart3"/>
    <dgm:cxn modelId="{27ACFF39-7B4D-4F2A-8842-130DCBD70B20}" type="presParOf" srcId="{AF17EA91-29EB-4C40-869D-B87435A8F491}" destId="{08504BFA-5707-4EF0-9176-921342BA7285}" srcOrd="3" destOrd="0" presId="urn:microsoft.com/office/officeart/2005/8/layout/chart3"/>
    <dgm:cxn modelId="{FE079E88-2DBD-4498-A912-B5259F6524C0}" type="presParOf" srcId="{AF17EA91-29EB-4C40-869D-B87435A8F491}" destId="{220A8011-FE1D-4FF1-AEB3-EFD9FD6B2606}" srcOrd="4" destOrd="0" presId="urn:microsoft.com/office/officeart/2005/8/layout/chart3"/>
    <dgm:cxn modelId="{82CF18FB-1E4B-45D9-BF47-85C6E75D70A4}" type="presParOf" srcId="{AF17EA91-29EB-4C40-869D-B87435A8F491}" destId="{DEA462BB-868E-44F1-8051-002BB313738A}" srcOrd="5" destOrd="0" presId="urn:microsoft.com/office/officeart/2005/8/layout/chart3"/>
    <dgm:cxn modelId="{ED2EC906-2E65-4078-8701-8F246D30511D}" type="presParOf" srcId="{AF17EA91-29EB-4C40-869D-B87435A8F491}" destId="{567E260C-2F99-4642-BE84-1E34D5E9E59A}" srcOrd="6" destOrd="0" presId="urn:microsoft.com/office/officeart/2005/8/layout/chart3"/>
    <dgm:cxn modelId="{ADC4CADD-B26B-49E8-B111-081AEC055739}" type="presParOf" srcId="{AF17EA91-29EB-4C40-869D-B87435A8F491}" destId="{D17A259D-CB23-42E7-9840-817F91250B40}" srcOrd="7" destOrd="0" presId="urn:microsoft.com/office/officeart/2005/8/layout/chart3"/>
    <dgm:cxn modelId="{CF46F557-B358-4F2E-91EE-1A3B2D984042}" type="presParOf" srcId="{AF17EA91-29EB-4C40-869D-B87435A8F491}" destId="{1B821C0D-1619-4D11-B327-568762190AD3}" srcOrd="8" destOrd="0" presId="urn:microsoft.com/office/officeart/2005/8/layout/chart3"/>
    <dgm:cxn modelId="{AF5AFBC9-806F-46B5-8D56-2B047A593B75}" type="presParOf" srcId="{AF17EA91-29EB-4C40-869D-B87435A8F491}" destId="{E309B444-AB28-457D-9ECD-9C7AE07079D3}" srcOrd="9" destOrd="0" presId="urn:microsoft.com/office/officeart/2005/8/layout/chart3"/>
    <dgm:cxn modelId="{2C4D09A7-7605-41DA-AF05-40EE8BCBD07B}" type="presParOf" srcId="{AF17EA91-29EB-4C40-869D-B87435A8F491}" destId="{E482A863-62DC-43AF-9012-064295515F79}" srcOrd="10" destOrd="0" presId="urn:microsoft.com/office/officeart/2005/8/layout/chart3"/>
    <dgm:cxn modelId="{D07B867D-4C74-49A3-8190-23053E274B9E}" type="presParOf" srcId="{AF17EA91-29EB-4C40-869D-B87435A8F491}" destId="{D79493E5-B1C5-40A6-BE43-1B8D15159173}" srcOrd="11" destOrd="0" presId="urn:microsoft.com/office/officeart/2005/8/layout/chart3"/>
    <dgm:cxn modelId="{494F79DF-202A-4E3E-84DD-1E35DC93E7BA}" type="presParOf" srcId="{AF17EA91-29EB-4C40-869D-B87435A8F491}" destId="{4A6B0EE9-53C1-4A5B-B1C9-AACA406E8420}" srcOrd="12" destOrd="0" presId="urn:microsoft.com/office/officeart/2005/8/layout/chart3"/>
    <dgm:cxn modelId="{4D8D03D6-8C52-48A3-982B-02CB6EBAFAD3}" type="presParOf" srcId="{AF17EA91-29EB-4C40-869D-B87435A8F491}" destId="{17436EDB-7369-4126-93C6-C1D07F4CC890}" srcOrd="13"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9462F-A99D-4C3C-AFD3-D559301BB2E5}">
      <dsp:nvSpPr>
        <dsp:cNvPr id="0" name=""/>
        <dsp:cNvSpPr/>
      </dsp:nvSpPr>
      <dsp:spPr>
        <a:xfrm>
          <a:off x="1391920" y="237134"/>
          <a:ext cx="3413760" cy="3413760"/>
        </a:xfrm>
        <a:prstGeom prst="pie">
          <a:avLst>
            <a:gd name="adj1" fmla="val 16200000"/>
            <a:gd name="adj2" fmla="val 1980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La Biologie</a:t>
          </a:r>
          <a:endParaRPr lang="fr-FR" sz="1300" kern="1200" dirty="0"/>
        </a:p>
      </dsp:txBody>
      <dsp:txXfrm>
        <a:off x="3135376" y="602894"/>
        <a:ext cx="995680" cy="731520"/>
      </dsp:txXfrm>
    </dsp:sp>
    <dsp:sp modelId="{CBA913FF-AF48-4424-9CF5-7925601E599C}">
      <dsp:nvSpPr>
        <dsp:cNvPr id="0" name=""/>
        <dsp:cNvSpPr/>
      </dsp:nvSpPr>
      <dsp:spPr>
        <a:xfrm>
          <a:off x="1290320" y="413105"/>
          <a:ext cx="3413760" cy="3413760"/>
        </a:xfrm>
        <a:prstGeom prst="pie">
          <a:avLst>
            <a:gd name="adj1" fmla="val 19800000"/>
            <a:gd name="adj2" fmla="val 1800000"/>
          </a:avLst>
        </a:prstGeom>
        <a:gradFill rotWithShape="0">
          <a:gsLst>
            <a:gs pos="0">
              <a:schemeClr val="accent4">
                <a:hueOff val="4047550"/>
                <a:satOff val="-4084"/>
                <a:lumOff val="-4353"/>
                <a:alphaOff val="0"/>
                <a:tint val="50000"/>
                <a:satMod val="300000"/>
              </a:schemeClr>
            </a:gs>
            <a:gs pos="35000">
              <a:schemeClr val="accent4">
                <a:hueOff val="4047550"/>
                <a:satOff val="-4084"/>
                <a:lumOff val="-4353"/>
                <a:alphaOff val="0"/>
                <a:tint val="37000"/>
                <a:satMod val="300000"/>
              </a:schemeClr>
            </a:gs>
            <a:gs pos="100000">
              <a:schemeClr val="accent4">
                <a:hueOff val="4047550"/>
                <a:satOff val="-4084"/>
                <a:lumOff val="-43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L’Ecologie</a:t>
          </a:r>
          <a:endParaRPr lang="fr-FR" sz="1300" kern="1200" dirty="0"/>
        </a:p>
      </dsp:txBody>
      <dsp:txXfrm>
        <a:off x="3627120" y="1774545"/>
        <a:ext cx="1032256" cy="690880"/>
      </dsp:txXfrm>
    </dsp:sp>
    <dsp:sp modelId="{220A8011-FE1D-4FF1-AEB3-EFD9FD6B2606}">
      <dsp:nvSpPr>
        <dsp:cNvPr id="0" name=""/>
        <dsp:cNvSpPr/>
      </dsp:nvSpPr>
      <dsp:spPr>
        <a:xfrm>
          <a:off x="1290320" y="413105"/>
          <a:ext cx="3413760" cy="3413760"/>
        </a:xfrm>
        <a:prstGeom prst="pie">
          <a:avLst>
            <a:gd name="adj1" fmla="val 1800000"/>
            <a:gd name="adj2" fmla="val 5400000"/>
          </a:avLst>
        </a:prstGeom>
        <a:gradFill rotWithShape="0">
          <a:gsLst>
            <a:gs pos="0">
              <a:schemeClr val="accent4">
                <a:hueOff val="8095099"/>
                <a:satOff val="-8168"/>
                <a:lumOff val="-8705"/>
                <a:alphaOff val="0"/>
                <a:tint val="50000"/>
                <a:satMod val="300000"/>
              </a:schemeClr>
            </a:gs>
            <a:gs pos="35000">
              <a:schemeClr val="accent4">
                <a:hueOff val="8095099"/>
                <a:satOff val="-8168"/>
                <a:lumOff val="-8705"/>
                <a:alphaOff val="0"/>
                <a:tint val="37000"/>
                <a:satMod val="300000"/>
              </a:schemeClr>
            </a:gs>
            <a:gs pos="100000">
              <a:schemeClr val="accent4">
                <a:hueOff val="8095099"/>
                <a:satOff val="-8168"/>
                <a:lumOff val="-87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L’Economie</a:t>
          </a:r>
          <a:endParaRPr lang="fr-FR" sz="1300" kern="1200" dirty="0"/>
        </a:p>
      </dsp:txBody>
      <dsp:txXfrm>
        <a:off x="3033776" y="2729585"/>
        <a:ext cx="995680" cy="731520"/>
      </dsp:txXfrm>
    </dsp:sp>
    <dsp:sp modelId="{567E260C-2F99-4642-BE84-1E34D5E9E59A}">
      <dsp:nvSpPr>
        <dsp:cNvPr id="0" name=""/>
        <dsp:cNvSpPr/>
      </dsp:nvSpPr>
      <dsp:spPr>
        <a:xfrm>
          <a:off x="1290320" y="413105"/>
          <a:ext cx="3413760" cy="3413760"/>
        </a:xfrm>
        <a:prstGeom prst="pie">
          <a:avLst>
            <a:gd name="adj1" fmla="val 5400000"/>
            <a:gd name="adj2" fmla="val 9000000"/>
          </a:avLst>
        </a:prstGeom>
        <a:gradFill rotWithShape="0">
          <a:gsLst>
            <a:gs pos="0">
              <a:schemeClr val="accent4">
                <a:hueOff val="12142649"/>
                <a:satOff val="-12251"/>
                <a:lumOff val="-13058"/>
                <a:alphaOff val="0"/>
                <a:tint val="50000"/>
                <a:satMod val="300000"/>
              </a:schemeClr>
            </a:gs>
            <a:gs pos="35000">
              <a:schemeClr val="accent4">
                <a:hueOff val="12142649"/>
                <a:satOff val="-12251"/>
                <a:lumOff val="-13058"/>
                <a:alphaOff val="0"/>
                <a:tint val="37000"/>
                <a:satMod val="300000"/>
              </a:schemeClr>
            </a:gs>
            <a:gs pos="100000">
              <a:schemeClr val="accent4">
                <a:hueOff val="12142649"/>
                <a:satOff val="-12251"/>
                <a:lumOff val="-130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L’Animation</a:t>
          </a:r>
          <a:endParaRPr lang="fr-FR" sz="1300" kern="1200" dirty="0"/>
        </a:p>
      </dsp:txBody>
      <dsp:txXfrm>
        <a:off x="1964944" y="2729585"/>
        <a:ext cx="995680" cy="731520"/>
      </dsp:txXfrm>
    </dsp:sp>
    <dsp:sp modelId="{1B821C0D-1619-4D11-B327-568762190AD3}">
      <dsp:nvSpPr>
        <dsp:cNvPr id="0" name=""/>
        <dsp:cNvSpPr/>
      </dsp:nvSpPr>
      <dsp:spPr>
        <a:xfrm>
          <a:off x="1290320" y="413105"/>
          <a:ext cx="3413760" cy="3413760"/>
        </a:xfrm>
        <a:prstGeom prst="pie">
          <a:avLst>
            <a:gd name="adj1" fmla="val 9000000"/>
            <a:gd name="adj2" fmla="val 12600000"/>
          </a:avLst>
        </a:prstGeom>
        <a:gradFill rotWithShape="0">
          <a:gsLst>
            <a:gs pos="0">
              <a:schemeClr val="accent4">
                <a:hueOff val="16190198"/>
                <a:satOff val="-16335"/>
                <a:lumOff val="-17410"/>
                <a:alphaOff val="0"/>
                <a:tint val="50000"/>
                <a:satMod val="300000"/>
              </a:schemeClr>
            </a:gs>
            <a:gs pos="35000">
              <a:schemeClr val="accent4">
                <a:hueOff val="16190198"/>
                <a:satOff val="-16335"/>
                <a:lumOff val="-17410"/>
                <a:alphaOff val="0"/>
                <a:tint val="37000"/>
                <a:satMod val="300000"/>
              </a:schemeClr>
            </a:gs>
            <a:gs pos="100000">
              <a:schemeClr val="accent4">
                <a:hueOff val="16190198"/>
                <a:satOff val="-16335"/>
                <a:lumOff val="-1741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La Gestion</a:t>
          </a:r>
          <a:endParaRPr lang="fr-FR" sz="1300" kern="1200" dirty="0"/>
        </a:p>
      </dsp:txBody>
      <dsp:txXfrm>
        <a:off x="1343152" y="1774545"/>
        <a:ext cx="1032256" cy="690880"/>
      </dsp:txXfrm>
    </dsp:sp>
    <dsp:sp modelId="{E482A863-62DC-43AF-9012-064295515F79}">
      <dsp:nvSpPr>
        <dsp:cNvPr id="0" name=""/>
        <dsp:cNvSpPr/>
      </dsp:nvSpPr>
      <dsp:spPr>
        <a:xfrm>
          <a:off x="1290320" y="413105"/>
          <a:ext cx="3413760" cy="3413760"/>
        </a:xfrm>
        <a:prstGeom prst="pie">
          <a:avLst>
            <a:gd name="adj1" fmla="val 12600000"/>
            <a:gd name="adj2" fmla="val 16200000"/>
          </a:avLst>
        </a:prstGeom>
        <a:gradFill rotWithShape="0">
          <a:gsLst>
            <a:gs pos="0">
              <a:schemeClr val="accent4">
                <a:hueOff val="20237748"/>
                <a:satOff val="-20419"/>
                <a:lumOff val="-21763"/>
                <a:alphaOff val="0"/>
                <a:tint val="50000"/>
                <a:satMod val="300000"/>
              </a:schemeClr>
            </a:gs>
            <a:gs pos="35000">
              <a:schemeClr val="accent4">
                <a:hueOff val="20237748"/>
                <a:satOff val="-20419"/>
                <a:lumOff val="-21763"/>
                <a:alphaOff val="0"/>
                <a:tint val="37000"/>
                <a:satMod val="300000"/>
              </a:schemeClr>
            </a:gs>
            <a:gs pos="100000">
              <a:schemeClr val="accent4">
                <a:hueOff val="20237748"/>
                <a:satOff val="-20419"/>
                <a:lumOff val="-217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L’expression</a:t>
          </a:r>
          <a:endParaRPr lang="fr-FR" sz="1300" kern="1200" dirty="0"/>
        </a:p>
      </dsp:txBody>
      <dsp:txXfrm>
        <a:off x="1964944" y="778865"/>
        <a:ext cx="995680" cy="731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9462F-A99D-4C3C-AFD3-D559301BB2E5}">
      <dsp:nvSpPr>
        <dsp:cNvPr id="0" name=""/>
        <dsp:cNvSpPr/>
      </dsp:nvSpPr>
      <dsp:spPr>
        <a:xfrm>
          <a:off x="1385214" y="233679"/>
          <a:ext cx="3413760" cy="3413760"/>
        </a:xfrm>
        <a:prstGeom prst="pie">
          <a:avLst>
            <a:gd name="adj1" fmla="val 16200000"/>
            <a:gd name="adj2" fmla="val 19285716"/>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À la nature et aux</a:t>
          </a:r>
          <a:r>
            <a:rPr lang="fr-FR" sz="800" kern="1200" baseline="0" dirty="0" smtClean="0"/>
            <a:t> espaces</a:t>
          </a:r>
          <a:endParaRPr lang="fr-FR" sz="800" kern="1200" dirty="0"/>
        </a:p>
      </dsp:txBody>
      <dsp:txXfrm>
        <a:off x="3125825" y="558800"/>
        <a:ext cx="934720" cy="589280"/>
      </dsp:txXfrm>
    </dsp:sp>
    <dsp:sp modelId="{CBA913FF-AF48-4424-9CF5-7925601E599C}">
      <dsp:nvSpPr>
        <dsp:cNvPr id="0" name=""/>
        <dsp:cNvSpPr/>
      </dsp:nvSpPr>
      <dsp:spPr>
        <a:xfrm>
          <a:off x="1297025" y="416560"/>
          <a:ext cx="3413760" cy="3413760"/>
        </a:xfrm>
        <a:prstGeom prst="pie">
          <a:avLst>
            <a:gd name="adj1" fmla="val 19285716"/>
            <a:gd name="adj2" fmla="val 771428"/>
          </a:avLst>
        </a:prstGeom>
        <a:gradFill rotWithShape="0">
          <a:gsLst>
            <a:gs pos="0">
              <a:schemeClr val="accent2">
                <a:hueOff val="-1898823"/>
                <a:satOff val="8944"/>
                <a:lumOff val="4314"/>
                <a:alphaOff val="0"/>
                <a:tint val="50000"/>
                <a:satMod val="300000"/>
              </a:schemeClr>
            </a:gs>
            <a:gs pos="35000">
              <a:schemeClr val="accent2">
                <a:hueOff val="-1898823"/>
                <a:satOff val="8944"/>
                <a:lumOff val="4314"/>
                <a:alphaOff val="0"/>
                <a:tint val="37000"/>
                <a:satMod val="300000"/>
              </a:schemeClr>
            </a:gs>
            <a:gs pos="100000">
              <a:schemeClr val="accent2">
                <a:hueOff val="-1898823"/>
                <a:satOff val="8944"/>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 A l’alimentation</a:t>
          </a:r>
          <a:endParaRPr lang="fr-FR" sz="800" kern="1200" dirty="0"/>
        </a:p>
      </dsp:txBody>
      <dsp:txXfrm>
        <a:off x="3633825" y="1635760"/>
        <a:ext cx="991616" cy="629920"/>
      </dsp:txXfrm>
    </dsp:sp>
    <dsp:sp modelId="{220A8011-FE1D-4FF1-AEB3-EFD9FD6B2606}">
      <dsp:nvSpPr>
        <dsp:cNvPr id="0" name=""/>
        <dsp:cNvSpPr/>
      </dsp:nvSpPr>
      <dsp:spPr>
        <a:xfrm>
          <a:off x="1297025" y="416560"/>
          <a:ext cx="3413760" cy="3413760"/>
        </a:xfrm>
        <a:prstGeom prst="pie">
          <a:avLst>
            <a:gd name="adj1" fmla="val 771428"/>
            <a:gd name="adj2" fmla="val 3857143"/>
          </a:avLst>
        </a:prstGeom>
        <a:gradFill rotWithShape="0">
          <a:gsLst>
            <a:gs pos="0">
              <a:schemeClr val="accent2">
                <a:hueOff val="-3797645"/>
                <a:satOff val="17887"/>
                <a:lumOff val="8627"/>
                <a:alphaOff val="0"/>
                <a:tint val="50000"/>
                <a:satMod val="300000"/>
              </a:schemeClr>
            </a:gs>
            <a:gs pos="35000">
              <a:schemeClr val="accent2">
                <a:hueOff val="-3797645"/>
                <a:satOff val="17887"/>
                <a:lumOff val="8627"/>
                <a:alphaOff val="0"/>
                <a:tint val="37000"/>
                <a:satMod val="300000"/>
              </a:schemeClr>
            </a:gs>
            <a:gs pos="100000">
              <a:schemeClr val="accent2">
                <a:hueOff val="-3797645"/>
                <a:satOff val="17887"/>
                <a:lumOff val="862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Aux échanges commerciaux</a:t>
          </a:r>
          <a:endParaRPr lang="fr-FR" sz="800" kern="1200" dirty="0"/>
        </a:p>
      </dsp:txBody>
      <dsp:txXfrm>
        <a:off x="3491585" y="2448560"/>
        <a:ext cx="894080" cy="650240"/>
      </dsp:txXfrm>
    </dsp:sp>
    <dsp:sp modelId="{567E260C-2F99-4642-BE84-1E34D5E9E59A}">
      <dsp:nvSpPr>
        <dsp:cNvPr id="0" name=""/>
        <dsp:cNvSpPr/>
      </dsp:nvSpPr>
      <dsp:spPr>
        <a:xfrm>
          <a:off x="1297025" y="416560"/>
          <a:ext cx="3413760" cy="3413760"/>
        </a:xfrm>
        <a:prstGeom prst="pie">
          <a:avLst>
            <a:gd name="adj1" fmla="val 3857226"/>
            <a:gd name="adj2" fmla="val 6942858"/>
          </a:avLst>
        </a:prstGeom>
        <a:gradFill rotWithShape="0">
          <a:gsLst>
            <a:gs pos="0">
              <a:schemeClr val="accent2">
                <a:hueOff val="-5696468"/>
                <a:satOff val="26831"/>
                <a:lumOff val="12941"/>
                <a:alphaOff val="0"/>
                <a:tint val="50000"/>
                <a:satMod val="300000"/>
              </a:schemeClr>
            </a:gs>
            <a:gs pos="35000">
              <a:schemeClr val="accent2">
                <a:hueOff val="-5696468"/>
                <a:satOff val="26831"/>
                <a:lumOff val="12941"/>
                <a:alphaOff val="0"/>
                <a:tint val="37000"/>
                <a:satMod val="300000"/>
              </a:schemeClr>
            </a:gs>
            <a:gs pos="100000">
              <a:schemeClr val="accent2">
                <a:hueOff val="-5696468"/>
                <a:satOff val="26831"/>
                <a:lumOff val="12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i="0" kern="1200" dirty="0" smtClean="0"/>
            <a:t>Au</a:t>
          </a:r>
          <a:r>
            <a:rPr lang="fr-FR" sz="800" i="0" kern="1200" baseline="0" dirty="0" smtClean="0"/>
            <a:t> développement territorial</a:t>
          </a:r>
          <a:endParaRPr lang="fr-FR" sz="800" i="0" kern="1200" dirty="0"/>
        </a:p>
      </dsp:txBody>
      <dsp:txXfrm>
        <a:off x="2546705" y="3098800"/>
        <a:ext cx="914400" cy="650240"/>
      </dsp:txXfrm>
    </dsp:sp>
    <dsp:sp modelId="{1B821C0D-1619-4D11-B327-568762190AD3}">
      <dsp:nvSpPr>
        <dsp:cNvPr id="0" name=""/>
        <dsp:cNvSpPr/>
      </dsp:nvSpPr>
      <dsp:spPr>
        <a:xfrm>
          <a:off x="1297025" y="416560"/>
          <a:ext cx="3413760" cy="3413760"/>
        </a:xfrm>
        <a:prstGeom prst="pie">
          <a:avLst>
            <a:gd name="adj1" fmla="val 6942858"/>
            <a:gd name="adj2" fmla="val 10028574"/>
          </a:avLst>
        </a:prstGeom>
        <a:gradFill rotWithShape="0">
          <a:gsLst>
            <a:gs pos="0">
              <a:schemeClr val="accent2">
                <a:hueOff val="-7595291"/>
                <a:satOff val="35774"/>
                <a:lumOff val="17255"/>
                <a:alphaOff val="0"/>
                <a:tint val="50000"/>
                <a:satMod val="300000"/>
              </a:schemeClr>
            </a:gs>
            <a:gs pos="35000">
              <a:schemeClr val="accent2">
                <a:hueOff val="-7595291"/>
                <a:satOff val="35774"/>
                <a:lumOff val="17255"/>
                <a:alphaOff val="0"/>
                <a:tint val="37000"/>
                <a:satMod val="300000"/>
              </a:schemeClr>
            </a:gs>
            <a:gs pos="100000">
              <a:schemeClr val="accent2">
                <a:hueOff val="-7595291"/>
                <a:satOff val="35774"/>
                <a:lumOff val="1725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A l’environnement, l’eau</a:t>
          </a:r>
          <a:endParaRPr lang="fr-FR" sz="800" kern="1200" dirty="0"/>
        </a:p>
      </dsp:txBody>
      <dsp:txXfrm>
        <a:off x="1622145" y="2448560"/>
        <a:ext cx="894080" cy="650240"/>
      </dsp:txXfrm>
    </dsp:sp>
    <dsp:sp modelId="{E482A863-62DC-43AF-9012-064295515F79}">
      <dsp:nvSpPr>
        <dsp:cNvPr id="0" name=""/>
        <dsp:cNvSpPr/>
      </dsp:nvSpPr>
      <dsp:spPr>
        <a:xfrm>
          <a:off x="1297025" y="416560"/>
          <a:ext cx="3413760" cy="3413760"/>
        </a:xfrm>
        <a:prstGeom prst="pie">
          <a:avLst>
            <a:gd name="adj1" fmla="val 10028574"/>
            <a:gd name="adj2" fmla="val 13114284"/>
          </a:avLst>
        </a:prstGeom>
        <a:gradFill rotWithShape="0">
          <a:gsLst>
            <a:gs pos="0">
              <a:schemeClr val="accent2">
                <a:hueOff val="-9494113"/>
                <a:satOff val="44717"/>
                <a:lumOff val="21568"/>
                <a:alphaOff val="0"/>
                <a:tint val="50000"/>
                <a:satMod val="300000"/>
              </a:schemeClr>
            </a:gs>
            <a:gs pos="35000">
              <a:schemeClr val="accent2">
                <a:hueOff val="-9494113"/>
                <a:satOff val="44717"/>
                <a:lumOff val="21568"/>
                <a:alphaOff val="0"/>
                <a:tint val="37000"/>
                <a:satMod val="300000"/>
              </a:schemeClr>
            </a:gs>
            <a:gs pos="100000">
              <a:schemeClr val="accent2">
                <a:hueOff val="-9494113"/>
                <a:satOff val="44717"/>
                <a:lumOff val="2156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Aux animaux et aux cultures</a:t>
          </a:r>
          <a:endParaRPr lang="fr-FR" sz="800" kern="1200" dirty="0"/>
        </a:p>
      </dsp:txBody>
      <dsp:txXfrm>
        <a:off x="1382369" y="1635760"/>
        <a:ext cx="991616" cy="629920"/>
      </dsp:txXfrm>
    </dsp:sp>
    <dsp:sp modelId="{4A6B0EE9-53C1-4A5B-B1C9-AACA406E8420}">
      <dsp:nvSpPr>
        <dsp:cNvPr id="0" name=""/>
        <dsp:cNvSpPr/>
      </dsp:nvSpPr>
      <dsp:spPr>
        <a:xfrm>
          <a:off x="1297025" y="416560"/>
          <a:ext cx="3413760" cy="3413760"/>
        </a:xfrm>
        <a:prstGeom prst="pie">
          <a:avLst>
            <a:gd name="adj1" fmla="val 13114284"/>
            <a:gd name="adj2" fmla="val 16200000"/>
          </a:avLst>
        </a:prstGeom>
        <a:gradFill rotWithShape="0">
          <a:gsLst>
            <a:gs pos="0">
              <a:schemeClr val="accent2">
                <a:hueOff val="-11392936"/>
                <a:satOff val="53661"/>
                <a:lumOff val="25882"/>
                <a:alphaOff val="0"/>
                <a:tint val="50000"/>
                <a:satMod val="300000"/>
              </a:schemeClr>
            </a:gs>
            <a:gs pos="35000">
              <a:schemeClr val="accent2">
                <a:hueOff val="-11392936"/>
                <a:satOff val="53661"/>
                <a:lumOff val="25882"/>
                <a:alphaOff val="0"/>
                <a:tint val="37000"/>
                <a:satMod val="300000"/>
              </a:schemeClr>
            </a:gs>
            <a:gs pos="100000">
              <a:schemeClr val="accent2">
                <a:hueOff val="-11392936"/>
                <a:satOff val="53661"/>
                <a:lumOff val="258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A la mécanique</a:t>
          </a:r>
          <a:endParaRPr lang="fr-FR" sz="800" kern="1200" dirty="0"/>
        </a:p>
      </dsp:txBody>
      <dsp:txXfrm>
        <a:off x="2036673" y="741680"/>
        <a:ext cx="934720" cy="58928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28/11/2024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Réponse : 7% seulement car il n’est pas nécessaire d »’être issus de ce monde pour y aspirer et surtout les</a:t>
            </a:r>
            <a:r>
              <a:rPr lang="fr-FR" baseline="0" dirty="0" smtClean="0"/>
              <a:t> formations dispensées sont extrêmement diverses et donc s’adressent à tous</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498280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Réponse : Vrai les licences</a:t>
            </a:r>
            <a:r>
              <a:rPr lang="fr-FR" baseline="0" dirty="0" smtClean="0"/>
              <a:t> professionnelles après un BTSA et le futur diplôme en 3 ans en cours de préparation (loi d’orientation sur l’avenir agricole)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2151332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Réponse</a:t>
            </a:r>
            <a:r>
              <a:rPr lang="fr-FR" baseline="0" dirty="0" smtClean="0"/>
              <a:t> : STAV spécifique à l’EA  et STL partagé avec l’EN (4 établissements)</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3404507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Réponse : Faux - de nombreux BTSA sont accessibles à des profils</a:t>
            </a:r>
            <a:r>
              <a:rPr lang="fr-FR" baseline="0" dirty="0" smtClean="0"/>
              <a:t> différenciés à orientation scientifique pour certains, commerciale pour d’autres,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196132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59982C-A994-4FDD-B9E2-2A0F2FAFB5DF}" type="slidenum">
              <a:rPr lang="fr-FR" smtClean="0"/>
              <a:t>19</a:t>
            </a:fld>
            <a:endParaRPr lang="fr-FR"/>
          </a:p>
        </p:txBody>
      </p:sp>
    </p:spTree>
    <p:extLst>
      <p:ext uri="{BB962C8B-B14F-4D97-AF65-F5344CB8AC3E}">
        <p14:creationId xmlns:p14="http://schemas.microsoft.com/office/powerpoint/2010/main" val="1602955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Parler des enjeux sociaux et sociétaux qu’abordent nos secteurs et nos métiers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EE59982C-A994-4FDD-B9E2-2A0F2FAFB5DF}" type="slidenum">
              <a:rPr lang="fr-FR" smtClean="0"/>
              <a:t>22</a:t>
            </a:fld>
            <a:endParaRPr lang="fr-FR"/>
          </a:p>
        </p:txBody>
      </p:sp>
    </p:spTree>
    <p:extLst>
      <p:ext uri="{BB962C8B-B14F-4D97-AF65-F5344CB8AC3E}">
        <p14:creationId xmlns:p14="http://schemas.microsoft.com/office/powerpoint/2010/main" val="1770030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Indiquer les centres d’intérêts</a:t>
            </a:r>
            <a:r>
              <a:rPr lang="fr-FR" baseline="0" dirty="0" smtClean="0"/>
              <a:t> qui se cachent derrière nos métiers et expliquer le classement en 3 grandes catégories</a:t>
            </a:r>
          </a:p>
          <a:p>
            <a:r>
              <a:rPr lang="fr-FR" baseline="0" dirty="0" smtClean="0"/>
              <a:t>Le paysage : ce qui nous entoure – un parc en ville, une forêt, un champ, un pré, une rivière autant d’espaces entretenus par l’homme</a:t>
            </a:r>
          </a:p>
          <a:p>
            <a:r>
              <a:rPr lang="fr-FR" baseline="0" dirty="0" smtClean="0"/>
              <a:t>La production : des matières premières et des produits transformés : comment notre alimentation est produite?</a:t>
            </a:r>
          </a:p>
          <a:p>
            <a:r>
              <a:rPr lang="fr-FR" baseline="0" dirty="0" smtClean="0"/>
              <a:t>Le territoire : c’est la zone économique dans laquelle des hommes vivent et créent</a:t>
            </a:r>
            <a:endParaRPr lang="fr-FR" dirty="0"/>
          </a:p>
        </p:txBody>
      </p:sp>
      <p:sp>
        <p:nvSpPr>
          <p:cNvPr id="4" name="Espace réservé du numéro de diapositive 3"/>
          <p:cNvSpPr>
            <a:spLocks noGrp="1"/>
          </p:cNvSpPr>
          <p:nvPr>
            <p:ph type="sldNum" sz="quarter" idx="10"/>
          </p:nvPr>
        </p:nvSpPr>
        <p:spPr/>
        <p:txBody>
          <a:bodyPr/>
          <a:lstStyle/>
          <a:p>
            <a:fld id="{EE59982C-A994-4FDD-B9E2-2A0F2FAFB5DF}" type="slidenum">
              <a:rPr lang="fr-FR" smtClean="0"/>
              <a:t>23</a:t>
            </a:fld>
            <a:endParaRPr lang="fr-FR"/>
          </a:p>
        </p:txBody>
      </p:sp>
    </p:spTree>
    <p:extLst>
      <p:ext uri="{BB962C8B-B14F-4D97-AF65-F5344CB8AC3E}">
        <p14:creationId xmlns:p14="http://schemas.microsoft.com/office/powerpoint/2010/main" val="1277188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59982C-A994-4FDD-B9E2-2A0F2FAFB5DF}" type="slidenum">
              <a:rPr lang="fr-FR" smtClean="0"/>
              <a:t>24</a:t>
            </a:fld>
            <a:endParaRPr lang="fr-FR"/>
          </a:p>
        </p:txBody>
      </p:sp>
    </p:spTree>
    <p:extLst>
      <p:ext uri="{BB962C8B-B14F-4D97-AF65-F5344CB8AC3E}">
        <p14:creationId xmlns:p14="http://schemas.microsoft.com/office/powerpoint/2010/main" val="1914221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E59982C-A994-4FDD-B9E2-2A0F2FAFB5DF}" type="slidenum">
              <a:rPr lang="fr-FR" smtClean="0"/>
              <a:t>25</a:t>
            </a:fld>
            <a:endParaRPr lang="fr-FR"/>
          </a:p>
        </p:txBody>
      </p:sp>
    </p:spTree>
    <p:extLst>
      <p:ext uri="{BB962C8B-B14F-4D97-AF65-F5344CB8AC3E}">
        <p14:creationId xmlns:p14="http://schemas.microsoft.com/office/powerpoint/2010/main" val="3991147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33</a:t>
            </a:fld>
            <a:endParaRPr lang="fr-FR" dirty="0"/>
          </a:p>
        </p:txBody>
      </p:sp>
    </p:spTree>
    <p:extLst>
      <p:ext uri="{BB962C8B-B14F-4D97-AF65-F5344CB8AC3E}">
        <p14:creationId xmlns:p14="http://schemas.microsoft.com/office/powerpoint/2010/main" val="360650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dirty="0"/>
          </a:p>
        </p:txBody>
      </p:sp>
    </p:spTree>
    <p:extLst>
      <p:ext uri="{BB962C8B-B14F-4D97-AF65-F5344CB8AC3E}">
        <p14:creationId xmlns:p14="http://schemas.microsoft.com/office/powerpoint/2010/main" val="62320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Réponse</a:t>
            </a:r>
            <a:r>
              <a:rPr lang="fr-FR" baseline="0" dirty="0" smtClean="0"/>
              <a:t> : 117  28 publics, 31 privés et 58 MFR donc partout sur le territoire et avec des formations diversifiées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1717755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35</a:t>
            </a:fld>
            <a:endParaRPr lang="fr-FR" dirty="0"/>
          </a:p>
        </p:txBody>
      </p:sp>
    </p:spTree>
    <p:extLst>
      <p:ext uri="{BB962C8B-B14F-4D97-AF65-F5344CB8AC3E}">
        <p14:creationId xmlns:p14="http://schemas.microsoft.com/office/powerpoint/2010/main" val="270429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36</a:t>
            </a:fld>
            <a:endParaRPr lang="fr-FR" dirty="0"/>
          </a:p>
        </p:txBody>
      </p:sp>
    </p:spTree>
    <p:extLst>
      <p:ext uri="{BB962C8B-B14F-4D97-AF65-F5344CB8AC3E}">
        <p14:creationId xmlns:p14="http://schemas.microsoft.com/office/powerpoint/2010/main" val="46232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Réponse :  26% source Agreste « </a:t>
            </a:r>
            <a:r>
              <a:rPr lang="fr-FR" i="1" dirty="0" smtClean="0"/>
              <a:t>L'emploi salarié permanent représente 26 % du nombre total d'ETP</a:t>
            </a:r>
            <a:r>
              <a:rPr lang="fr-FR" dirty="0" smtClean="0"/>
              <a:t>, tandis que la part de l'emploi saisonnier ou occasionnel est de 10 %. » Avec une hausse</a:t>
            </a:r>
            <a:r>
              <a:rPr lang="fr-FR" baseline="0" dirty="0" smtClean="0"/>
              <a:t> à la fois dans l’emploi saisonnier +10% entre 2021 et 2022, en CUMA +8,8% et permanent +3%</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400119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Réponse</a:t>
            </a:r>
            <a:r>
              <a:rPr lang="fr-FR" baseline="0" dirty="0" smtClean="0"/>
              <a:t> : 83% des jeunes </a:t>
            </a:r>
            <a:r>
              <a:rPr lang="fr-FR" baseline="0" dirty="0" err="1" smtClean="0"/>
              <a:t>agricluteurs</a:t>
            </a:r>
            <a:r>
              <a:rPr lang="fr-FR" baseline="0" dirty="0" smtClean="0"/>
              <a:t> ( moins de 40 ans) ont le bac et parmi eux 39% ont un diplôme supérieur ou égal à BAC+3</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3250500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Réponse : 4000</a:t>
            </a:r>
            <a:r>
              <a:rPr lang="fr-FR" baseline="0" dirty="0" smtClean="0"/>
              <a:t> en agroéquipement mais globalement le secteur agricole a d’énormes besoins en main d’œuvre qualifiée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256039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Réponse : 32%</a:t>
            </a:r>
            <a:r>
              <a:rPr lang="fr-FR" baseline="0" dirty="0" smtClean="0"/>
              <a:t> des postes occupés par des femmes et 25% des exploitations dirigées par une femme</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42171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Réponse</a:t>
            </a:r>
            <a:r>
              <a:rPr lang="fr-FR" baseline="0" dirty="0" smtClean="0"/>
              <a:t> : Vrai accessible après la 3è formation en 2 ans permettant l’insertion ou la poursuite d’étude, le CAPA offre 9 spécialités  Agricultures des régions chaudes Jardinier-paysagiste Lad-cavalier d'entraînement Maréchal-ferrant Métiers de l'agriculture Opérateur en industries agroalimentaires Palefrenier soigneur Services aux personnes et vente en espace rural Travaux forestiers et par exemple pour le CAPA métiers de l’agriculture des domaines d’application variés :  productions horticoles, production agricole, utilisation des matériels, vigne et vin.</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537346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Réponse : Vrai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4211232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Réponse :</a:t>
            </a:r>
            <a:r>
              <a:rPr lang="fr-FR" baseline="0" dirty="0" smtClean="0"/>
              <a:t> Vrai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3711962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smtClean="0"/>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smtClean="0"/>
              <a:t>DRAAF Auvergne-Rhône-Alpes - Service Régional Formation &amp; Développement 2024/25</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8DDB0638-BACD-4944-917B-7CA91CCC8A3A}"/>
              </a:ext>
            </a:extLst>
          </p:cNvPr>
          <p:cNvPicPr>
            <a:picLocks noChangeAspect="1"/>
          </p:cNvPicPr>
          <p:nvPr userDrawn="1"/>
        </p:nvPicPr>
        <p:blipFill>
          <a:blip r:embed="rId2"/>
          <a:stretch>
            <a:fillRect/>
          </a:stretch>
        </p:blipFill>
        <p:spPr>
          <a:xfrm>
            <a:off x="360000" y="180000"/>
            <a:ext cx="5680976" cy="32904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smtClean="0"/>
              <a:t>XX/XX/XXXX</a:t>
            </a:r>
            <a:endParaRPr lang="fr-FR" cap="all" dirty="0"/>
          </a:p>
        </p:txBody>
      </p:sp>
      <p:sp>
        <p:nvSpPr>
          <p:cNvPr id="3" name="Espace réservé du pied de page 2"/>
          <p:cNvSpPr>
            <a:spLocks noGrp="1"/>
          </p:cNvSpPr>
          <p:nvPr>
            <p:ph type="ftr" sz="quarter" idx="11"/>
          </p:nvPr>
        </p:nvSpPr>
        <p:spPr bwMode="gray"/>
        <p:txBody>
          <a:bodyPr/>
          <a:lstStyle/>
          <a:p>
            <a:r>
              <a:rPr lang="fr-FR" smtClean="0"/>
              <a:t>DRAAF Auvergne-Rhône-Alpes - Service Régional Formation &amp; Développement 2024/25</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79DE799D-638E-3649-B765-1EB36DAEFD9F}"/>
              </a:ext>
            </a:extLst>
          </p:cNvPr>
          <p:cNvPicPr>
            <a:picLocks noChangeAspect="1"/>
          </p:cNvPicPr>
          <p:nvPr userDrawn="1"/>
        </p:nvPicPr>
        <p:blipFill>
          <a:blip r:embed="rId2"/>
          <a:stretch>
            <a:fillRect/>
          </a:stretch>
        </p:blipFill>
        <p:spPr>
          <a:xfrm>
            <a:off x="180000" y="180000"/>
            <a:ext cx="3095324" cy="17928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XX/XX/XXXX</a:t>
            </a:r>
            <a:endParaRPr lang="fr-FR" cap="all" dirty="0"/>
          </a:p>
        </p:txBody>
      </p:sp>
      <p:sp>
        <p:nvSpPr>
          <p:cNvPr id="4" name="Espace réservé du pied de page 3"/>
          <p:cNvSpPr>
            <a:spLocks noGrp="1"/>
          </p:cNvSpPr>
          <p:nvPr>
            <p:ph type="ftr" sz="quarter" idx="11"/>
          </p:nvPr>
        </p:nvSpPr>
        <p:spPr bwMode="gray"/>
        <p:txBody>
          <a:bodyPr/>
          <a:lstStyle/>
          <a:p>
            <a:r>
              <a:rPr lang="fr-FR" smtClean="0"/>
              <a:t>DRAAF Auvergne-Rhône-Alpes - Service Régional Formation &amp; Développement 2024/25</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XX/XX/XXXX</a:t>
            </a:r>
            <a:endParaRPr lang="fr-FR" cap="all" dirty="0"/>
          </a:p>
        </p:txBody>
      </p:sp>
      <p:sp>
        <p:nvSpPr>
          <p:cNvPr id="4" name="Espace réservé du pied de page 3"/>
          <p:cNvSpPr>
            <a:spLocks noGrp="1"/>
          </p:cNvSpPr>
          <p:nvPr>
            <p:ph type="ftr" sz="quarter" idx="11"/>
          </p:nvPr>
        </p:nvSpPr>
        <p:spPr bwMode="gray"/>
        <p:txBody>
          <a:bodyPr/>
          <a:lstStyle/>
          <a:p>
            <a:r>
              <a:rPr lang="fr-FR" smtClean="0"/>
              <a:t>DRAAF Auvergne-Rhône-Alpes - Service Régional Formation &amp; Développement 2024/25</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XX/XX/XXXX</a:t>
            </a:r>
            <a:endParaRPr lang="fr-FR" cap="all" dirty="0"/>
          </a:p>
        </p:txBody>
      </p:sp>
      <p:sp>
        <p:nvSpPr>
          <p:cNvPr id="4" name="Espace réservé du pied de page 3"/>
          <p:cNvSpPr>
            <a:spLocks noGrp="1"/>
          </p:cNvSpPr>
          <p:nvPr>
            <p:ph type="ftr" sz="quarter" idx="11"/>
          </p:nvPr>
        </p:nvSpPr>
        <p:spPr bwMode="gray"/>
        <p:txBody>
          <a:bodyPr/>
          <a:lstStyle/>
          <a:p>
            <a:r>
              <a:rPr lang="fr-FR" smtClean="0"/>
              <a:t>DRAAF Auvergne-Rhône-Alpes - Service Régional Formation &amp; Développement 2024/25</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lgn="r"/>
            <a:r>
              <a:rPr lang="fr-FR" cap="all" smtClean="0"/>
              <a:t>XX/XX/XXXX</a:t>
            </a:r>
            <a:endParaRPr lang="fr-FR" cap="all" dirty="0"/>
          </a:p>
        </p:txBody>
      </p:sp>
      <p:sp>
        <p:nvSpPr>
          <p:cNvPr id="4" name="Espace réservé du pied de page 3"/>
          <p:cNvSpPr>
            <a:spLocks noGrp="1"/>
          </p:cNvSpPr>
          <p:nvPr>
            <p:ph type="ftr" sz="quarter" idx="11"/>
          </p:nvPr>
        </p:nvSpPr>
        <p:spPr/>
        <p:txBody>
          <a:bodyPr/>
          <a:lstStyle/>
          <a:p>
            <a:r>
              <a:rPr lang="fr-FR" smtClean="0"/>
              <a:t>DRAAF Auvergne-Rhône-Alpes - Service Régional Formation &amp; Développement 2024/25</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‹N°›</a:t>
            </a:fld>
            <a:endParaRPr lang="fr-FR" dirty="0"/>
          </a:p>
        </p:txBody>
      </p:sp>
      <p:sp>
        <p:nvSpPr>
          <p:cNvPr id="7" name="Espace réservé du texte 6"/>
          <p:cNvSpPr>
            <a:spLocks noGrp="1"/>
          </p:cNvSpPr>
          <p:nvPr>
            <p:ph type="body" sz="quarter" idx="13"/>
          </p:nvPr>
        </p:nvSpPr>
        <p:spPr>
          <a:xfrm>
            <a:off x="360364" y="915568"/>
            <a:ext cx="8388350" cy="3672308"/>
          </a:xfrm>
        </p:spPr>
        <p:txBody>
          <a:bodyPr/>
          <a:lstStyle>
            <a:lvl1pPr>
              <a:defRPr sz="2400" b="0"/>
            </a:lvl1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47361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BB1FF2D9-50F9-42E9-BD23-5CB4183AE948}" type="datetime1">
              <a:rPr lang="fr-FR" smtClean="0"/>
              <a:t>28/11/2024</a:t>
            </a:fld>
            <a:endParaRPr lang="fr-FR"/>
          </a:p>
        </p:txBody>
      </p:sp>
      <p:sp>
        <p:nvSpPr>
          <p:cNvPr id="5" name="Espace réservé du pied de page 4"/>
          <p:cNvSpPr>
            <a:spLocks noGrp="1"/>
          </p:cNvSpPr>
          <p:nvPr>
            <p:ph type="ftr" sz="quarter" idx="11"/>
          </p:nvPr>
        </p:nvSpPr>
        <p:spPr/>
        <p:txBody>
          <a:bodyPr/>
          <a:lstStyle/>
          <a:p>
            <a:r>
              <a:rPr lang="fr-FR" smtClean="0"/>
              <a:t>DRAAF Auvergne-Rhône-Alpes - Service Régional Recherche et Dévéloppement - Pôle Action Educative et Vie des Apprenants</a:t>
            </a:r>
            <a:endParaRPr lang="fr-FR"/>
          </a:p>
        </p:txBody>
      </p:sp>
      <p:sp>
        <p:nvSpPr>
          <p:cNvPr id="6" name="Espace réservé du numéro de diapositive 5"/>
          <p:cNvSpPr>
            <a:spLocks noGrp="1"/>
          </p:cNvSpPr>
          <p:nvPr>
            <p:ph type="sldNum" sz="quarter" idx="12"/>
          </p:nvPr>
        </p:nvSpPr>
        <p:spPr/>
        <p:txBody>
          <a:bodyPr/>
          <a:lstStyle/>
          <a:p>
            <a:fld id="{36EED59D-D9C9-4438-93B7-49876B374EEE}" type="slidenum">
              <a:rPr lang="fr-FR" smtClean="0"/>
              <a:t>‹N°›</a:t>
            </a:fld>
            <a:endParaRPr lang="fr-FR"/>
          </a:p>
        </p:txBody>
      </p:sp>
    </p:spTree>
    <p:extLst>
      <p:ext uri="{BB962C8B-B14F-4D97-AF65-F5344CB8AC3E}">
        <p14:creationId xmlns:p14="http://schemas.microsoft.com/office/powerpoint/2010/main" val="205722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sz="2800"/>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cap="all" dirty="0" smtClean="0"/>
              <a:t>28 </a:t>
            </a:r>
            <a:r>
              <a:rPr lang="fr-FR" dirty="0" smtClean="0"/>
              <a:t>septembre</a:t>
            </a:r>
            <a:r>
              <a:rPr lang="fr-FR" cap="all" dirty="0" smtClean="0"/>
              <a:t> 2022</a:t>
            </a:r>
            <a:endParaRPr lang="fr-FR" cap="all" dirty="0"/>
          </a:p>
        </p:txBody>
      </p:sp>
      <p:sp>
        <p:nvSpPr>
          <p:cNvPr id="4" name="Espace réservé du pied de page 3"/>
          <p:cNvSpPr>
            <a:spLocks noGrp="1"/>
          </p:cNvSpPr>
          <p:nvPr>
            <p:ph type="ftr" sz="quarter" idx="11"/>
          </p:nvPr>
        </p:nvSpPr>
        <p:spPr bwMode="gray"/>
        <p:txBody>
          <a:bodyPr/>
          <a:lstStyle/>
          <a:p>
            <a:r>
              <a:rPr lang="fr-FR" dirty="0" smtClean="0"/>
              <a:t>DRAAF Auvergne-Rhône-Alpes</a:t>
            </a:r>
          </a:p>
          <a:p>
            <a:r>
              <a:rPr lang="fr-FR" dirty="0" smtClean="0"/>
              <a:t>Région académique Auvergne-Rhône-Alpes</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contenu 11"/>
          <p:cNvSpPr>
            <a:spLocks noGrp="1"/>
          </p:cNvSpPr>
          <p:nvPr>
            <p:ph sz="quarter" idx="16"/>
          </p:nvPr>
        </p:nvSpPr>
        <p:spPr>
          <a:xfrm>
            <a:off x="360363" y="1851025"/>
            <a:ext cx="8423275" cy="1944688"/>
          </a:xfrm>
        </p:spPr>
        <p:txBody>
          <a:bodyPr/>
          <a:lstStyle>
            <a:lvl1pPr>
              <a:defRPr sz="1600" b="1"/>
            </a:lvl1pPr>
            <a:lvl2pPr>
              <a:defRPr sz="1200"/>
            </a:lvl2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17335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smtClean="0"/>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smtClean="0"/>
              <a:t>DRAAF Auvergne-Rhône-Alpes - Service Régional Formation &amp; Développement 2024/25</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4D66EFDF-3F5A-DA47-87D6-9E9DDA4E6FBA}"/>
              </a:ext>
            </a:extLst>
          </p:cNvPr>
          <p:cNvPicPr>
            <a:picLocks noChangeAspect="1"/>
          </p:cNvPicPr>
          <p:nvPr userDrawn="1"/>
        </p:nvPicPr>
        <p:blipFill>
          <a:blip r:embed="rId10"/>
          <a:stretch>
            <a:fillRect/>
          </a:stretch>
        </p:blipFill>
        <p:spPr>
          <a:xfrm>
            <a:off x="288000" y="108000"/>
            <a:ext cx="1112576" cy="6444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3" r:id="rId6"/>
    <p:sldLayoutId id="2147483814" r:id="rId7"/>
    <p:sldLayoutId id="2147483815" r:id="rId8"/>
  </p:sldLayoutIdLst>
  <p:hf sldNum="0" hdr="0" dt="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draaf.auvergne-rhone-alpes.agriculture.gouv.fr/journees-portes-ouvertes-des-etablissements-agricoles-2024-2025-a5167.html" TargetMode="External"/><Relationship Id="rId2" Type="http://schemas.openxmlformats.org/officeDocument/2006/relationships/hyperlink" Target="https://draaf.auvergne-rhone-alpes.agriculture.gouv.fr/le-guide-des-formations-initiales-scolaires-et-en-apprentissage-ou-en-continue-a5384.html"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raaf.auvergne-rhone-alpes.agriculture.gouv.fr/des-outils-pedagogiques-pour-la-decouverte-du-monde-du-vivant-r1334.html"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hyperlink" Target="https://draaf.auvergne-rhone-alpes.agriculture.gouv.fr/des-outils-pedagogiques-pour-la-decouverte-du-monde-du-vivant-r1334.html"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8" Type="http://schemas.openxmlformats.org/officeDocument/2006/relationships/hyperlink" Target="https://draaf.auvergne-rhone-alpes.agriculture.gouv.fr/plan-d-actions-a-la-decouverte-des-metiers-et-des-formations-du-vivant-a4518.html" TargetMode="External"/><Relationship Id="rId3" Type="http://schemas.openxmlformats.org/officeDocument/2006/relationships/notesSlide" Target="../notesSlides/notesSlide20.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2.bin"/><Relationship Id="rId10" Type="http://schemas.openxmlformats.org/officeDocument/2006/relationships/image" Target="../media/image30.wmf"/><Relationship Id="rId4" Type="http://schemas.openxmlformats.org/officeDocument/2006/relationships/image" Target="../media/image31.png"/><Relationship Id="rId9"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a:xfrm>
            <a:off x="720000" y="3919897"/>
            <a:ext cx="3485235" cy="900000"/>
          </a:xfrm>
        </p:spPr>
        <p:txBody>
          <a:bodyPr/>
          <a:lstStyle/>
          <a:p>
            <a:r>
              <a:rPr lang="fr-FR" dirty="0" smtClean="0"/>
              <a:t>DRAAF Auvergne-Rhône-Alpes - Service Régional Formation &amp; Développement 2024/25</a:t>
            </a:r>
            <a:endParaRPr lang="fr-FR" dirty="0"/>
          </a:p>
        </p:txBody>
      </p:sp>
    </p:spTree>
    <p:extLst>
      <p:ext uri="{BB962C8B-B14F-4D97-AF65-F5344CB8AC3E}">
        <p14:creationId xmlns:p14="http://schemas.microsoft.com/office/powerpoint/2010/main" val="1008618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r>
              <a:rPr lang="fr-FR" smtClean="0"/>
              <a:t>DRAAF Auvergne-Rhône-Alpes - Service Régional Formation &amp; Développement 2024/25</a:t>
            </a:r>
            <a:endParaRPr lang="fr-FR" dirty="0"/>
          </a:p>
        </p:txBody>
      </p:sp>
      <p:sp>
        <p:nvSpPr>
          <p:cNvPr id="3" name="Espace réservé du texte 2"/>
          <p:cNvSpPr>
            <a:spLocks noGrp="1"/>
          </p:cNvSpPr>
          <p:nvPr>
            <p:ph type="body" sz="quarter" idx="13"/>
          </p:nvPr>
        </p:nvSpPr>
        <p:spPr>
          <a:xfrm>
            <a:off x="360001" y="1277308"/>
            <a:ext cx="8388350" cy="1737198"/>
          </a:xfrm>
        </p:spPr>
        <p:txBody>
          <a:bodyPr/>
          <a:lstStyle/>
          <a:p>
            <a:pPr algn="ctr"/>
            <a:r>
              <a:rPr lang="fr-FR" dirty="0">
                <a:solidFill>
                  <a:srgbClr val="44B2B2"/>
                </a:solidFill>
                <a:latin typeface="+mj-lt"/>
                <a:ea typeface="+mj-ea"/>
                <a:cs typeface="+mj-cs"/>
              </a:rPr>
              <a:t>Quel pourcentage les femmes représentent dans le monde agricole ?</a:t>
            </a:r>
          </a:p>
          <a:p>
            <a:pPr algn="ctr"/>
            <a:r>
              <a:rPr lang="fr-FR" dirty="0">
                <a:solidFill>
                  <a:srgbClr val="44B2B2"/>
                </a:solidFill>
                <a:latin typeface="+mj-lt"/>
                <a:ea typeface="+mj-ea"/>
                <a:cs typeface="+mj-cs"/>
              </a:rPr>
              <a:t>A: 43%   B: 25%   C : 32%   D : 16%</a:t>
            </a:r>
          </a:p>
          <a:p>
            <a:endParaRPr lang="fr-FR" sz="18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08" y="3378241"/>
            <a:ext cx="1938830" cy="123597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54" y="3548551"/>
            <a:ext cx="2411939" cy="1228832"/>
          </a:xfrm>
          <a:prstGeom prst="rect">
            <a:avLst/>
          </a:prstGeom>
        </p:spPr>
      </p:pic>
      <p:sp>
        <p:nvSpPr>
          <p:cNvPr id="8" name="Rectangle 7"/>
          <p:cNvSpPr/>
          <p:nvPr/>
        </p:nvSpPr>
        <p:spPr>
          <a:xfrm>
            <a:off x="5971233" y="150437"/>
            <a:ext cx="2710543" cy="507831"/>
          </a:xfrm>
          <a:prstGeom prst="rect">
            <a:avLst/>
          </a:prstGeom>
        </p:spPr>
        <p:txBody>
          <a:bodyPr wrap="square">
            <a:spAutoFit/>
          </a:bodyPr>
          <a:lstStyle/>
          <a:p>
            <a:r>
              <a:rPr lang="fr-FR" sz="1350" cap="all" dirty="0">
                <a:solidFill>
                  <a:srgbClr val="44B2B2"/>
                </a:solidFill>
              </a:rPr>
              <a:t>Quelques</a:t>
            </a:r>
            <a:r>
              <a:rPr lang="fr-FR" sz="1350" dirty="0"/>
              <a:t> </a:t>
            </a:r>
            <a:r>
              <a:rPr lang="fr-FR" sz="1350" cap="all" dirty="0">
                <a:solidFill>
                  <a:srgbClr val="44B2B2"/>
                </a:solidFill>
              </a:rPr>
              <a:t>chiffres…</a:t>
            </a:r>
            <a:br>
              <a:rPr lang="fr-FR" sz="1350" cap="all" dirty="0">
                <a:solidFill>
                  <a:srgbClr val="44B2B2"/>
                </a:solidFill>
              </a:rPr>
            </a:br>
            <a:r>
              <a:rPr lang="fr-FR" sz="1350" cap="all" dirty="0">
                <a:solidFill>
                  <a:srgbClr val="44B2B2"/>
                </a:solidFill>
              </a:rPr>
              <a:t>selon vous… </a:t>
            </a:r>
            <a:endParaRPr lang="fr-FR" sz="1350" dirty="0"/>
          </a:p>
        </p:txBody>
      </p:sp>
    </p:spTree>
    <p:extLst>
      <p:ext uri="{BB962C8B-B14F-4D97-AF65-F5344CB8AC3E}">
        <p14:creationId xmlns:p14="http://schemas.microsoft.com/office/powerpoint/2010/main" val="278367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r>
              <a:rPr lang="fr-FR" smtClean="0"/>
              <a:t>DRAAF Auvergne-Rhône-Alpes - Service Régional Formation &amp; Développement 2024/25</a:t>
            </a:r>
            <a:endParaRPr lang="fr-FR" dirty="0"/>
          </a:p>
        </p:txBody>
      </p:sp>
      <p:sp>
        <p:nvSpPr>
          <p:cNvPr id="3" name="Espace réservé du texte 2"/>
          <p:cNvSpPr>
            <a:spLocks noGrp="1"/>
          </p:cNvSpPr>
          <p:nvPr>
            <p:ph type="body" sz="quarter" idx="13"/>
          </p:nvPr>
        </p:nvSpPr>
        <p:spPr>
          <a:xfrm>
            <a:off x="360001" y="1277308"/>
            <a:ext cx="8388350" cy="1737198"/>
          </a:xfrm>
        </p:spPr>
        <p:txBody>
          <a:bodyPr/>
          <a:lstStyle/>
          <a:p>
            <a:pPr algn="ctr"/>
            <a:r>
              <a:rPr lang="fr-FR" dirty="0">
                <a:solidFill>
                  <a:srgbClr val="44B2B2"/>
                </a:solidFill>
                <a:latin typeface="+mj-lt"/>
                <a:ea typeface="+mj-ea"/>
                <a:cs typeface="+mj-cs"/>
              </a:rPr>
              <a:t>Il existe 9 spécialités différentes de CAPA   </a:t>
            </a:r>
          </a:p>
          <a:p>
            <a:pPr algn="ctr"/>
            <a:endParaRPr lang="fr-FR" dirty="0">
              <a:solidFill>
                <a:srgbClr val="44B2B2"/>
              </a:solidFill>
              <a:latin typeface="+mj-lt"/>
              <a:ea typeface="+mj-ea"/>
              <a:cs typeface="+mj-cs"/>
            </a:endParaRPr>
          </a:p>
          <a:p>
            <a:pPr algn="ctr"/>
            <a:r>
              <a:rPr lang="fr-FR" dirty="0">
                <a:solidFill>
                  <a:srgbClr val="44B2B2"/>
                </a:solidFill>
                <a:latin typeface="+mj-lt"/>
                <a:ea typeface="+mj-ea"/>
                <a:cs typeface="+mj-cs"/>
              </a:rPr>
              <a:t>Vrai                 Faux</a:t>
            </a:r>
          </a:p>
          <a:p>
            <a:endParaRPr lang="fr-FR" sz="18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08" y="3378241"/>
            <a:ext cx="1938830" cy="123597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54" y="3548551"/>
            <a:ext cx="2411939" cy="1228832"/>
          </a:xfrm>
          <a:prstGeom prst="rect">
            <a:avLst/>
          </a:prstGeom>
        </p:spPr>
      </p:pic>
      <p:sp>
        <p:nvSpPr>
          <p:cNvPr id="9" name="Titre 1"/>
          <p:cNvSpPr txBox="1">
            <a:spLocks/>
          </p:cNvSpPr>
          <p:nvPr/>
        </p:nvSpPr>
        <p:spPr>
          <a:xfrm>
            <a:off x="4427984" y="193572"/>
            <a:ext cx="4514278" cy="720000"/>
          </a:xfrm>
          <a:prstGeom prst="rect">
            <a:avLst/>
          </a:prstGeom>
        </p:spPr>
        <p:txBody>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r>
              <a:rPr lang="fr-FR" sz="1500" b="0" cap="all" dirty="0">
                <a:solidFill>
                  <a:srgbClr val="44B2B2"/>
                </a:solidFill>
              </a:rPr>
              <a:t>Les formations agricoles en question !</a:t>
            </a:r>
          </a:p>
        </p:txBody>
      </p:sp>
    </p:spTree>
    <p:extLst>
      <p:ext uri="{BB962C8B-B14F-4D97-AF65-F5344CB8AC3E}">
        <p14:creationId xmlns:p14="http://schemas.microsoft.com/office/powerpoint/2010/main" val="229738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r>
              <a:rPr lang="fr-FR" smtClean="0"/>
              <a:t>DRAAF Auvergne-Rhône-Alpes - Service Régional Formation &amp; Développement 2024/25</a:t>
            </a:r>
            <a:endParaRPr lang="fr-FR" dirty="0"/>
          </a:p>
        </p:txBody>
      </p:sp>
      <p:sp>
        <p:nvSpPr>
          <p:cNvPr id="3" name="Espace réservé du texte 2"/>
          <p:cNvSpPr>
            <a:spLocks noGrp="1"/>
          </p:cNvSpPr>
          <p:nvPr>
            <p:ph type="body" sz="quarter" idx="13"/>
          </p:nvPr>
        </p:nvSpPr>
        <p:spPr>
          <a:xfrm>
            <a:off x="360001" y="1277308"/>
            <a:ext cx="8388350" cy="1737198"/>
          </a:xfrm>
        </p:spPr>
        <p:txBody>
          <a:bodyPr/>
          <a:lstStyle/>
          <a:p>
            <a:pPr algn="ctr"/>
            <a:r>
              <a:rPr lang="fr-FR" dirty="0">
                <a:solidFill>
                  <a:srgbClr val="44B2B2"/>
                </a:solidFill>
                <a:latin typeface="+mj-lt"/>
                <a:ea typeface="+mj-ea"/>
                <a:cs typeface="+mj-cs"/>
              </a:rPr>
              <a:t>Il est possible de préparer un bac général en établissement de l’Enseignement agricole ?</a:t>
            </a:r>
          </a:p>
          <a:p>
            <a:pPr algn="ctr"/>
            <a:endParaRPr lang="fr-FR" dirty="0">
              <a:solidFill>
                <a:srgbClr val="44B2B2"/>
              </a:solidFill>
              <a:latin typeface="+mj-lt"/>
              <a:ea typeface="+mj-ea"/>
              <a:cs typeface="+mj-cs"/>
            </a:endParaRPr>
          </a:p>
          <a:p>
            <a:pPr algn="ctr"/>
            <a:r>
              <a:rPr lang="fr-FR" dirty="0">
                <a:solidFill>
                  <a:srgbClr val="44B2B2"/>
                </a:solidFill>
                <a:latin typeface="+mj-lt"/>
                <a:ea typeface="+mj-ea"/>
                <a:cs typeface="+mj-cs"/>
              </a:rPr>
              <a:t>Vrai                     Faux</a:t>
            </a:r>
          </a:p>
          <a:p>
            <a:endParaRPr lang="fr-FR" sz="18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08" y="3378241"/>
            <a:ext cx="1938830" cy="123597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54" y="3548551"/>
            <a:ext cx="2411939" cy="1228832"/>
          </a:xfrm>
          <a:prstGeom prst="rect">
            <a:avLst/>
          </a:prstGeom>
        </p:spPr>
      </p:pic>
      <p:sp>
        <p:nvSpPr>
          <p:cNvPr id="9" name="Titre 1"/>
          <p:cNvSpPr txBox="1">
            <a:spLocks/>
          </p:cNvSpPr>
          <p:nvPr/>
        </p:nvSpPr>
        <p:spPr>
          <a:xfrm>
            <a:off x="4427984" y="193572"/>
            <a:ext cx="4514278" cy="720000"/>
          </a:xfrm>
          <a:prstGeom prst="rect">
            <a:avLst/>
          </a:prstGeom>
        </p:spPr>
        <p:txBody>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r>
              <a:rPr lang="fr-FR" sz="1500" b="0" cap="all" dirty="0">
                <a:solidFill>
                  <a:srgbClr val="44B2B2"/>
                </a:solidFill>
              </a:rPr>
              <a:t>Les formations agricoles en question !</a:t>
            </a:r>
          </a:p>
        </p:txBody>
      </p:sp>
    </p:spTree>
    <p:extLst>
      <p:ext uri="{BB962C8B-B14F-4D97-AF65-F5344CB8AC3E}">
        <p14:creationId xmlns:p14="http://schemas.microsoft.com/office/powerpoint/2010/main" val="334688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r>
              <a:rPr lang="fr-FR" smtClean="0"/>
              <a:t>DRAAF Auvergne-Rhône-Alpes - Service Régional Formation &amp; Développement 2024/25</a:t>
            </a:r>
            <a:endParaRPr lang="fr-FR" dirty="0"/>
          </a:p>
        </p:txBody>
      </p:sp>
      <p:sp>
        <p:nvSpPr>
          <p:cNvPr id="3" name="Espace réservé du texte 2"/>
          <p:cNvSpPr>
            <a:spLocks noGrp="1"/>
          </p:cNvSpPr>
          <p:nvPr>
            <p:ph type="body" sz="quarter" idx="13"/>
          </p:nvPr>
        </p:nvSpPr>
        <p:spPr>
          <a:xfrm>
            <a:off x="278708" y="1277308"/>
            <a:ext cx="8586585" cy="1737198"/>
          </a:xfrm>
        </p:spPr>
        <p:txBody>
          <a:bodyPr/>
          <a:lstStyle/>
          <a:p>
            <a:pPr algn="ctr"/>
            <a:r>
              <a:rPr lang="fr-FR" dirty="0">
                <a:solidFill>
                  <a:srgbClr val="44B2B2"/>
                </a:solidFill>
                <a:latin typeface="+mj-lt"/>
                <a:ea typeface="+mj-ea"/>
                <a:cs typeface="+mj-cs"/>
              </a:rPr>
              <a:t>Il existe 4 familles de métiers de seconde professionnelle ?</a:t>
            </a:r>
          </a:p>
          <a:p>
            <a:pPr algn="ctr"/>
            <a:endParaRPr lang="fr-FR" dirty="0">
              <a:solidFill>
                <a:srgbClr val="44B2B2"/>
              </a:solidFill>
              <a:latin typeface="+mj-lt"/>
              <a:ea typeface="+mj-ea"/>
              <a:cs typeface="+mj-cs"/>
            </a:endParaRPr>
          </a:p>
          <a:p>
            <a:pPr algn="ctr"/>
            <a:r>
              <a:rPr lang="fr-FR" dirty="0">
                <a:solidFill>
                  <a:srgbClr val="44B2B2"/>
                </a:solidFill>
                <a:latin typeface="+mj-lt"/>
                <a:ea typeface="+mj-ea"/>
                <a:cs typeface="+mj-cs"/>
              </a:rPr>
              <a:t>Vrai                       Faux</a:t>
            </a:r>
          </a:p>
          <a:p>
            <a:endParaRPr lang="fr-FR" sz="18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08" y="3378241"/>
            <a:ext cx="1938830" cy="123597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54" y="3548551"/>
            <a:ext cx="2411939" cy="1228832"/>
          </a:xfrm>
          <a:prstGeom prst="rect">
            <a:avLst/>
          </a:prstGeom>
        </p:spPr>
      </p:pic>
      <p:sp>
        <p:nvSpPr>
          <p:cNvPr id="9" name="Titre 1"/>
          <p:cNvSpPr txBox="1">
            <a:spLocks/>
          </p:cNvSpPr>
          <p:nvPr/>
        </p:nvSpPr>
        <p:spPr>
          <a:xfrm>
            <a:off x="4461164" y="193572"/>
            <a:ext cx="4481098" cy="720000"/>
          </a:xfrm>
          <a:prstGeom prst="rect">
            <a:avLst/>
          </a:prstGeom>
        </p:spPr>
        <p:txBody>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r>
              <a:rPr lang="fr-FR" sz="1500" b="0" cap="all" dirty="0">
                <a:solidFill>
                  <a:srgbClr val="44B2B2"/>
                </a:solidFill>
              </a:rPr>
              <a:t>Les formations agricoles en question !</a:t>
            </a:r>
          </a:p>
        </p:txBody>
      </p:sp>
    </p:spTree>
    <p:extLst>
      <p:ext uri="{BB962C8B-B14F-4D97-AF65-F5344CB8AC3E}">
        <p14:creationId xmlns:p14="http://schemas.microsoft.com/office/powerpoint/2010/main" val="3254978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r>
              <a:rPr lang="fr-FR" smtClean="0"/>
              <a:t>DRAAF Auvergne-Rhône-Alpes - Service Régional Formation &amp; Développement 2024/25</a:t>
            </a:r>
            <a:endParaRPr lang="fr-FR" dirty="0"/>
          </a:p>
        </p:txBody>
      </p:sp>
      <p:sp>
        <p:nvSpPr>
          <p:cNvPr id="3" name="Espace réservé du texte 2"/>
          <p:cNvSpPr>
            <a:spLocks noGrp="1"/>
          </p:cNvSpPr>
          <p:nvPr>
            <p:ph type="body" sz="quarter" idx="13"/>
          </p:nvPr>
        </p:nvSpPr>
        <p:spPr>
          <a:xfrm>
            <a:off x="360001" y="1277308"/>
            <a:ext cx="8388350" cy="1737198"/>
          </a:xfrm>
        </p:spPr>
        <p:txBody>
          <a:bodyPr/>
          <a:lstStyle/>
          <a:p>
            <a:pPr algn="ctr"/>
            <a:r>
              <a:rPr lang="fr-FR" dirty="0">
                <a:solidFill>
                  <a:srgbClr val="44B2B2"/>
                </a:solidFill>
                <a:latin typeface="+mj-lt"/>
                <a:ea typeface="+mj-ea"/>
                <a:cs typeface="+mj-cs"/>
              </a:rPr>
              <a:t>On ne peut pas préparer de diplômes à BAC + 3 dans l’enseignement agricole ?  </a:t>
            </a:r>
          </a:p>
          <a:p>
            <a:pPr algn="ctr"/>
            <a:endParaRPr lang="fr-FR" dirty="0">
              <a:solidFill>
                <a:srgbClr val="44B2B2"/>
              </a:solidFill>
              <a:latin typeface="+mj-lt"/>
              <a:ea typeface="+mj-ea"/>
              <a:cs typeface="+mj-cs"/>
            </a:endParaRPr>
          </a:p>
          <a:p>
            <a:pPr algn="ctr"/>
            <a:r>
              <a:rPr lang="fr-FR" dirty="0">
                <a:solidFill>
                  <a:srgbClr val="44B2B2"/>
                </a:solidFill>
                <a:latin typeface="+mj-lt"/>
                <a:ea typeface="+mj-ea"/>
                <a:cs typeface="+mj-cs"/>
              </a:rPr>
              <a:t>Vrai                    Faux</a:t>
            </a:r>
          </a:p>
          <a:p>
            <a:endParaRPr lang="fr-FR" sz="18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08" y="3378241"/>
            <a:ext cx="1938830" cy="123597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54" y="3548551"/>
            <a:ext cx="2411939" cy="1228832"/>
          </a:xfrm>
          <a:prstGeom prst="rect">
            <a:avLst/>
          </a:prstGeom>
        </p:spPr>
      </p:pic>
      <p:sp>
        <p:nvSpPr>
          <p:cNvPr id="9" name="Titre 1"/>
          <p:cNvSpPr txBox="1">
            <a:spLocks/>
          </p:cNvSpPr>
          <p:nvPr/>
        </p:nvSpPr>
        <p:spPr>
          <a:xfrm>
            <a:off x="4427984" y="193572"/>
            <a:ext cx="4514278" cy="720000"/>
          </a:xfrm>
          <a:prstGeom prst="rect">
            <a:avLst/>
          </a:prstGeom>
        </p:spPr>
        <p:txBody>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r>
              <a:rPr lang="fr-FR" sz="1500" b="0" cap="all" dirty="0">
                <a:solidFill>
                  <a:srgbClr val="44B2B2"/>
                </a:solidFill>
              </a:rPr>
              <a:t>Les formations agricoles en question !</a:t>
            </a:r>
          </a:p>
        </p:txBody>
      </p:sp>
    </p:spTree>
    <p:extLst>
      <p:ext uri="{BB962C8B-B14F-4D97-AF65-F5344CB8AC3E}">
        <p14:creationId xmlns:p14="http://schemas.microsoft.com/office/powerpoint/2010/main" val="3544653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r>
              <a:rPr lang="fr-FR" smtClean="0"/>
              <a:t>DRAAF Auvergne-Rhône-Alpes - Service Régional Formation &amp; Développement 2024/25</a:t>
            </a:r>
            <a:endParaRPr lang="fr-FR" dirty="0"/>
          </a:p>
        </p:txBody>
      </p:sp>
      <p:sp>
        <p:nvSpPr>
          <p:cNvPr id="3" name="Espace réservé du texte 2"/>
          <p:cNvSpPr>
            <a:spLocks noGrp="1"/>
          </p:cNvSpPr>
          <p:nvPr>
            <p:ph type="body" sz="quarter" idx="13"/>
          </p:nvPr>
        </p:nvSpPr>
        <p:spPr>
          <a:xfrm>
            <a:off x="360001" y="1277308"/>
            <a:ext cx="8388350" cy="1737198"/>
          </a:xfrm>
        </p:spPr>
        <p:txBody>
          <a:bodyPr/>
          <a:lstStyle/>
          <a:p>
            <a:pPr algn="ctr"/>
            <a:r>
              <a:rPr lang="fr-FR" dirty="0">
                <a:solidFill>
                  <a:srgbClr val="44B2B2"/>
                </a:solidFill>
                <a:latin typeface="+mj-lt"/>
                <a:ea typeface="+mj-ea"/>
                <a:cs typeface="+mj-cs"/>
              </a:rPr>
              <a:t>Il existe deux bacs technologiques préparés en établissements de l’EA ?</a:t>
            </a:r>
          </a:p>
          <a:p>
            <a:pPr algn="ctr"/>
            <a:endParaRPr lang="fr-FR" dirty="0">
              <a:solidFill>
                <a:srgbClr val="44B2B2"/>
              </a:solidFill>
              <a:latin typeface="+mj-lt"/>
              <a:ea typeface="+mj-ea"/>
              <a:cs typeface="+mj-cs"/>
            </a:endParaRPr>
          </a:p>
          <a:p>
            <a:pPr algn="ctr"/>
            <a:r>
              <a:rPr lang="fr-FR" dirty="0">
                <a:solidFill>
                  <a:srgbClr val="44B2B2"/>
                </a:solidFill>
                <a:latin typeface="+mj-lt"/>
                <a:ea typeface="+mj-ea"/>
                <a:cs typeface="+mj-cs"/>
              </a:rPr>
              <a:t>Vrai                       Faux</a:t>
            </a:r>
          </a:p>
          <a:p>
            <a:endParaRPr lang="fr-FR" sz="18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08" y="3378241"/>
            <a:ext cx="1938830" cy="123597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54" y="3548551"/>
            <a:ext cx="2411939" cy="1228832"/>
          </a:xfrm>
          <a:prstGeom prst="rect">
            <a:avLst/>
          </a:prstGeom>
        </p:spPr>
      </p:pic>
      <p:sp>
        <p:nvSpPr>
          <p:cNvPr id="9" name="Titre 1"/>
          <p:cNvSpPr txBox="1">
            <a:spLocks/>
          </p:cNvSpPr>
          <p:nvPr/>
        </p:nvSpPr>
        <p:spPr>
          <a:xfrm>
            <a:off x="4427984" y="193572"/>
            <a:ext cx="4514278" cy="720000"/>
          </a:xfrm>
          <a:prstGeom prst="rect">
            <a:avLst/>
          </a:prstGeom>
        </p:spPr>
        <p:txBody>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r>
              <a:rPr lang="fr-FR" sz="1500" b="0" cap="all" dirty="0">
                <a:solidFill>
                  <a:srgbClr val="44B2B2"/>
                </a:solidFill>
              </a:rPr>
              <a:t>Les formations agricoles en question !</a:t>
            </a:r>
          </a:p>
        </p:txBody>
      </p:sp>
    </p:spTree>
    <p:extLst>
      <p:ext uri="{BB962C8B-B14F-4D97-AF65-F5344CB8AC3E}">
        <p14:creationId xmlns:p14="http://schemas.microsoft.com/office/powerpoint/2010/main" val="391202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r>
              <a:rPr lang="fr-FR" smtClean="0"/>
              <a:t>DRAAF Auvergne-Rhône-Alpes - Service Régional Formation &amp; Développement 2024/25</a:t>
            </a:r>
            <a:endParaRPr lang="fr-FR" dirty="0"/>
          </a:p>
        </p:txBody>
      </p:sp>
      <p:sp>
        <p:nvSpPr>
          <p:cNvPr id="3" name="Espace réservé du texte 2"/>
          <p:cNvSpPr>
            <a:spLocks noGrp="1"/>
          </p:cNvSpPr>
          <p:nvPr>
            <p:ph type="body" sz="quarter" idx="13"/>
          </p:nvPr>
        </p:nvSpPr>
        <p:spPr>
          <a:xfrm>
            <a:off x="360001" y="1277308"/>
            <a:ext cx="8388350" cy="1737198"/>
          </a:xfrm>
        </p:spPr>
        <p:txBody>
          <a:bodyPr/>
          <a:lstStyle/>
          <a:p>
            <a:pPr algn="ctr"/>
            <a:r>
              <a:rPr lang="fr-FR" dirty="0">
                <a:solidFill>
                  <a:srgbClr val="44B2B2"/>
                </a:solidFill>
                <a:latin typeface="+mj-lt"/>
                <a:ea typeface="+mj-ea"/>
                <a:cs typeface="+mj-cs"/>
              </a:rPr>
              <a:t>Pour intégrer un BTSA il faut avoir fait un parcours de formation agricole</a:t>
            </a:r>
          </a:p>
          <a:p>
            <a:pPr algn="ctr"/>
            <a:endParaRPr lang="fr-FR" dirty="0">
              <a:solidFill>
                <a:srgbClr val="44B2B2"/>
              </a:solidFill>
              <a:latin typeface="+mj-lt"/>
              <a:ea typeface="+mj-ea"/>
              <a:cs typeface="+mj-cs"/>
            </a:endParaRPr>
          </a:p>
          <a:p>
            <a:pPr algn="ctr"/>
            <a:r>
              <a:rPr lang="fr-FR" dirty="0">
                <a:solidFill>
                  <a:srgbClr val="44B2B2"/>
                </a:solidFill>
                <a:latin typeface="+mj-lt"/>
                <a:ea typeface="+mj-ea"/>
                <a:cs typeface="+mj-cs"/>
              </a:rPr>
              <a:t>Vrai                    Faux</a:t>
            </a:r>
          </a:p>
          <a:p>
            <a:endParaRPr lang="fr-FR" sz="18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08" y="3378241"/>
            <a:ext cx="1938830" cy="123597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54" y="3548551"/>
            <a:ext cx="2411939" cy="1228832"/>
          </a:xfrm>
          <a:prstGeom prst="rect">
            <a:avLst/>
          </a:prstGeom>
        </p:spPr>
      </p:pic>
      <p:sp>
        <p:nvSpPr>
          <p:cNvPr id="9" name="Titre 1"/>
          <p:cNvSpPr txBox="1">
            <a:spLocks/>
          </p:cNvSpPr>
          <p:nvPr/>
        </p:nvSpPr>
        <p:spPr>
          <a:xfrm>
            <a:off x="4499150" y="193572"/>
            <a:ext cx="4443112" cy="720000"/>
          </a:xfrm>
          <a:prstGeom prst="rect">
            <a:avLst/>
          </a:prstGeom>
        </p:spPr>
        <p:txBody>
          <a:bodyPr/>
          <a:lst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a:lstStyle>
          <a:p>
            <a:r>
              <a:rPr lang="fr-FR" sz="1500" b="0" cap="all" dirty="0">
                <a:solidFill>
                  <a:srgbClr val="44B2B2"/>
                </a:solidFill>
              </a:rPr>
              <a:t>Les formations agricoles en question !</a:t>
            </a:r>
          </a:p>
        </p:txBody>
      </p:sp>
    </p:spTree>
    <p:extLst>
      <p:ext uri="{BB962C8B-B14F-4D97-AF65-F5344CB8AC3E}">
        <p14:creationId xmlns:p14="http://schemas.microsoft.com/office/powerpoint/2010/main" val="538031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a:xfrm>
            <a:off x="278708" y="2248242"/>
            <a:ext cx="8424000" cy="2431337"/>
          </a:xfrm>
        </p:spPr>
        <p:txBody>
          <a:bodyPr/>
          <a:lstStyle/>
          <a:p>
            <a:r>
              <a:rPr lang="fr-FR" sz="2400" dirty="0">
                <a:solidFill>
                  <a:srgbClr val="44B2B2"/>
                </a:solidFill>
                <a:latin typeface="+mj-lt"/>
                <a:ea typeface="+mj-ea"/>
                <a:cs typeface="+mj-cs"/>
              </a:rPr>
              <a:t>A la découverte des </a:t>
            </a:r>
            <a:r>
              <a:rPr lang="fr-FR" sz="2400" dirty="0" smtClean="0">
                <a:solidFill>
                  <a:srgbClr val="44B2B2"/>
                </a:solidFill>
                <a:latin typeface="+mj-lt"/>
                <a:ea typeface="+mj-ea"/>
                <a:cs typeface="+mj-cs"/>
              </a:rPr>
              <a:t>formations</a:t>
            </a:r>
            <a:endParaRPr lang="fr-FR" sz="2400" dirty="0">
              <a:solidFill>
                <a:srgbClr val="44B2B2"/>
              </a:solidFill>
              <a:latin typeface="+mj-lt"/>
              <a:ea typeface="+mj-ea"/>
              <a:cs typeface="+mj-cs"/>
            </a:endParaRPr>
          </a:p>
          <a:p>
            <a:endParaRPr lang="fr-FR" sz="1800" b="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708" y="3378241"/>
            <a:ext cx="1938830" cy="1235978"/>
          </a:xfrm>
          <a:prstGeom prst="rect">
            <a:avLst/>
          </a:prstGeom>
        </p:spPr>
      </p:pic>
      <p:sp>
        <p:nvSpPr>
          <p:cNvPr id="6" name="Espace réservé du pied de page 5"/>
          <p:cNvSpPr>
            <a:spLocks noGrp="1"/>
          </p:cNvSpPr>
          <p:nvPr>
            <p:ph type="ftr" sz="quarter" idx="11"/>
          </p:nvPr>
        </p:nvSpPr>
        <p:spPr/>
        <p:txBody>
          <a:bodyPr/>
          <a:lstStyle/>
          <a:p>
            <a:r>
              <a:rPr lang="fr-FR" dirty="0" smtClean="0"/>
              <a:t>DRAAF Auvergne-Rhône-Alpes - Service Régional Formation &amp; Développement 2024/25</a:t>
            </a:r>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354" y="3548551"/>
            <a:ext cx="2411939" cy="1228832"/>
          </a:xfrm>
          <a:prstGeom prst="rect">
            <a:avLst/>
          </a:prstGeom>
        </p:spPr>
      </p:pic>
    </p:spTree>
    <p:extLst>
      <p:ext uri="{BB962C8B-B14F-4D97-AF65-F5344CB8AC3E}">
        <p14:creationId xmlns:p14="http://schemas.microsoft.com/office/powerpoint/2010/main" val="3814045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52198" y="3504363"/>
            <a:ext cx="2773345" cy="300082"/>
          </a:xfrm>
          <a:prstGeom prst="rect">
            <a:avLst/>
          </a:prstGeom>
          <a:solidFill>
            <a:schemeClr val="bg1"/>
          </a:solidFill>
        </p:spPr>
        <p:txBody>
          <a:bodyPr wrap="square" rtlCol="0">
            <a:spAutoFit/>
          </a:bodyPr>
          <a:lstStyle/>
          <a:p>
            <a:endParaRPr lang="fr-FR" sz="1350" dirty="0"/>
          </a:p>
        </p:txBody>
      </p:sp>
      <p:graphicFrame>
        <p:nvGraphicFramePr>
          <p:cNvPr id="2" name="Objet 1"/>
          <p:cNvGraphicFramePr>
            <a:graphicFrameLocks noChangeAspect="1"/>
          </p:cNvGraphicFramePr>
          <p:nvPr/>
        </p:nvGraphicFramePr>
        <p:xfrm>
          <a:off x="2239500" y="76592"/>
          <a:ext cx="6630683" cy="4964423"/>
        </p:xfrm>
        <a:graphic>
          <a:graphicData uri="http://schemas.openxmlformats.org/presentationml/2006/ole">
            <mc:AlternateContent xmlns:mc="http://schemas.openxmlformats.org/markup-compatibility/2006">
              <mc:Choice xmlns:v="urn:schemas-microsoft-com:vml" Requires="v">
                <p:oleObj spid="_x0000_s1038" name="PDF" r:id="rId3" imgW="0" imgH="360" progId="FoxitReader.Document">
                  <p:embed/>
                </p:oleObj>
              </mc:Choice>
              <mc:Fallback>
                <p:oleObj name="PDF" r:id="rId3" imgW="0" imgH="360" progId="FoxitReader.Document">
                  <p:embed/>
                  <p:pic>
                    <p:nvPicPr>
                      <p:cNvPr id="2" name="Objet 1"/>
                      <p:cNvPicPr/>
                      <p:nvPr/>
                    </p:nvPicPr>
                    <p:blipFill>
                      <a:blip r:embed="rId4"/>
                      <a:stretch>
                        <a:fillRect/>
                      </a:stretch>
                    </p:blipFill>
                    <p:spPr>
                      <a:xfrm>
                        <a:off x="2239500" y="76592"/>
                        <a:ext cx="6630683" cy="4964423"/>
                      </a:xfrm>
                      <a:prstGeom prst="rect">
                        <a:avLst/>
                      </a:prstGeom>
                    </p:spPr>
                  </p:pic>
                </p:oleObj>
              </mc:Fallback>
            </mc:AlternateContent>
          </a:graphicData>
        </a:graphic>
      </p:graphicFrame>
      <p:sp>
        <p:nvSpPr>
          <p:cNvPr id="3" name="Espace réservé du pied de page 2"/>
          <p:cNvSpPr>
            <a:spLocks noGrp="1"/>
          </p:cNvSpPr>
          <p:nvPr>
            <p:ph type="ftr" sz="quarter" idx="11"/>
          </p:nvPr>
        </p:nvSpPr>
        <p:spPr/>
        <p:txBody>
          <a:bodyPr/>
          <a:lstStyle/>
          <a:p>
            <a:r>
              <a:rPr lang="fr-FR" smtClean="0"/>
              <a:t>DRAAF Auvergne-Rhône-Alpes - Service Régional Formation &amp; Développement 2024/25</a:t>
            </a:r>
            <a:endParaRPr lang="fr-FR" dirty="0"/>
          </a:p>
        </p:txBody>
      </p:sp>
      <p:sp>
        <p:nvSpPr>
          <p:cNvPr id="4" name="ZoneTexte 3"/>
          <p:cNvSpPr txBox="1"/>
          <p:nvPr/>
        </p:nvSpPr>
        <p:spPr>
          <a:xfrm>
            <a:off x="251520" y="987574"/>
            <a:ext cx="1872208" cy="3416320"/>
          </a:xfrm>
          <a:prstGeom prst="rect">
            <a:avLst/>
          </a:prstGeom>
          <a:noFill/>
        </p:spPr>
        <p:txBody>
          <a:bodyPr wrap="square" rtlCol="0">
            <a:spAutoFit/>
          </a:bodyPr>
          <a:lstStyle/>
          <a:p>
            <a:r>
              <a:rPr lang="fr-FR" b="1" cap="all" dirty="0">
                <a:solidFill>
                  <a:srgbClr val="44B2B2"/>
                </a:solidFill>
                <a:latin typeface="+mj-lt"/>
                <a:ea typeface="+mj-ea"/>
                <a:cs typeface="+mj-cs"/>
              </a:rPr>
              <a:t>Une offre de formation de la 4è au BAC +</a:t>
            </a:r>
            <a:r>
              <a:rPr lang="fr-FR" b="1" cap="all" dirty="0" smtClean="0">
                <a:solidFill>
                  <a:srgbClr val="44B2B2"/>
                </a:solidFill>
                <a:latin typeface="+mj-lt"/>
                <a:ea typeface="+mj-ea"/>
                <a:cs typeface="+mj-cs"/>
              </a:rPr>
              <a:t>3</a:t>
            </a:r>
          </a:p>
          <a:p>
            <a:endParaRPr lang="fr-FR" b="1" cap="all" dirty="0">
              <a:solidFill>
                <a:srgbClr val="44B2B2"/>
              </a:solidFill>
              <a:latin typeface="+mj-lt"/>
              <a:ea typeface="+mj-ea"/>
              <a:cs typeface="+mj-cs"/>
            </a:endParaRPr>
          </a:p>
          <a:p>
            <a:r>
              <a:rPr lang="fr-FR" b="1" cap="all" dirty="0" smtClean="0">
                <a:solidFill>
                  <a:srgbClr val="44B2B2"/>
                </a:solidFill>
                <a:latin typeface="+mj-lt"/>
                <a:ea typeface="+mj-ea"/>
                <a:cs typeface="+mj-cs"/>
              </a:rPr>
              <a:t>Des poursuites vers des cursus à bac+8</a:t>
            </a:r>
            <a:endParaRPr lang="fr-FR" b="1" cap="all" dirty="0">
              <a:solidFill>
                <a:srgbClr val="44B2B2"/>
              </a:solidFill>
              <a:latin typeface="+mj-lt"/>
              <a:ea typeface="+mj-ea"/>
              <a:cs typeface="+mj-cs"/>
            </a:endParaRPr>
          </a:p>
          <a:p>
            <a:endParaRPr lang="fr-FR" dirty="0"/>
          </a:p>
          <a:p>
            <a:endParaRPr lang="fr-FR" dirty="0"/>
          </a:p>
        </p:txBody>
      </p:sp>
    </p:spTree>
    <p:extLst>
      <p:ext uri="{BB962C8B-B14F-4D97-AF65-F5344CB8AC3E}">
        <p14:creationId xmlns:p14="http://schemas.microsoft.com/office/powerpoint/2010/main" val="218586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163185" y="4278991"/>
            <a:ext cx="1724297" cy="521790"/>
          </a:xfrm>
          <a:prstGeom prst="round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5400000" scaled="1"/>
            <a:tileRect/>
          </a:gradFill>
          <a:ln>
            <a:solidFill>
              <a:schemeClr val="accent5">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350" dirty="0"/>
              <a:t>Des gouts : </a:t>
            </a:r>
          </a:p>
        </p:txBody>
      </p:sp>
      <p:graphicFrame>
        <p:nvGraphicFramePr>
          <p:cNvPr id="13" name="Diagramme 12"/>
          <p:cNvGraphicFramePr/>
          <p:nvPr>
            <p:extLst/>
          </p:nvPr>
        </p:nvGraphicFramePr>
        <p:xfrm>
          <a:off x="-1022666" y="41886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me 13"/>
          <p:cNvGraphicFramePr/>
          <p:nvPr>
            <p:extLst/>
          </p:nvPr>
        </p:nvGraphicFramePr>
        <p:xfrm>
          <a:off x="4154837" y="418861"/>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Rectangle à coins arrondis 14"/>
          <p:cNvSpPr/>
          <p:nvPr/>
        </p:nvSpPr>
        <p:spPr>
          <a:xfrm>
            <a:off x="6327611" y="4278991"/>
            <a:ext cx="1745142" cy="521790"/>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350" dirty="0"/>
              <a:t>Des secteurs</a:t>
            </a:r>
          </a:p>
        </p:txBody>
      </p:sp>
      <p:sp>
        <p:nvSpPr>
          <p:cNvPr id="16" name="Ellipse 15"/>
          <p:cNvSpPr/>
          <p:nvPr/>
        </p:nvSpPr>
        <p:spPr>
          <a:xfrm>
            <a:off x="3594976" y="1542172"/>
            <a:ext cx="1969994" cy="504265"/>
          </a:xfrm>
          <a:prstGeom prst="ellipse">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p:spPr>
        <p:style>
          <a:lnRef idx="3">
            <a:schemeClr val="lt1"/>
          </a:lnRef>
          <a:fillRef idx="1">
            <a:schemeClr val="accent4"/>
          </a:fillRef>
          <a:effectRef idx="1">
            <a:schemeClr val="accent4"/>
          </a:effectRef>
          <a:fontRef idx="minor">
            <a:schemeClr val="lt1"/>
          </a:fontRef>
        </p:style>
        <p:txBody>
          <a:bodyPr rtlCol="0" anchor="ctr"/>
          <a:lstStyle/>
          <a:p>
            <a:pPr algn="ctr"/>
            <a:r>
              <a:rPr lang="fr-FR" sz="1350" dirty="0"/>
              <a:t>Comprendre</a:t>
            </a:r>
          </a:p>
        </p:txBody>
      </p:sp>
      <p:sp>
        <p:nvSpPr>
          <p:cNvPr id="17" name="Ellipse 16"/>
          <p:cNvSpPr/>
          <p:nvPr/>
        </p:nvSpPr>
        <p:spPr>
          <a:xfrm>
            <a:off x="3575756" y="3169749"/>
            <a:ext cx="1969994" cy="504265"/>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3">
            <a:schemeClr val="lt1"/>
          </a:lnRef>
          <a:fillRef idx="1">
            <a:schemeClr val="accent1"/>
          </a:fillRef>
          <a:effectRef idx="1">
            <a:schemeClr val="accent1"/>
          </a:effectRef>
          <a:fontRef idx="minor">
            <a:schemeClr val="lt1"/>
          </a:fontRef>
        </p:style>
        <p:txBody>
          <a:bodyPr rtlCol="0" anchor="ctr"/>
          <a:lstStyle/>
          <a:p>
            <a:pPr algn="ctr"/>
            <a:r>
              <a:rPr lang="fr-FR" sz="1350" dirty="0"/>
              <a:t>Analyser</a:t>
            </a:r>
          </a:p>
        </p:txBody>
      </p:sp>
      <p:sp>
        <p:nvSpPr>
          <p:cNvPr id="18" name="Ellipse 17"/>
          <p:cNvSpPr/>
          <p:nvPr/>
        </p:nvSpPr>
        <p:spPr>
          <a:xfrm>
            <a:off x="3575755" y="3759999"/>
            <a:ext cx="1969994" cy="518992"/>
          </a:xfrm>
          <a:prstGeom prst="ellipse">
            <a:avLst/>
          </a:prstGeom>
          <a:gradFill flip="none" rotWithShape="1">
            <a:gsLst>
              <a:gs pos="0">
                <a:schemeClr val="accent1">
                  <a:lumMod val="75000"/>
                  <a:lumOff val="25000"/>
                  <a:tint val="66000"/>
                  <a:satMod val="160000"/>
                </a:schemeClr>
              </a:gs>
              <a:gs pos="50000">
                <a:schemeClr val="accent1">
                  <a:lumMod val="75000"/>
                  <a:lumOff val="25000"/>
                  <a:tint val="44500"/>
                  <a:satMod val="160000"/>
                </a:schemeClr>
              </a:gs>
              <a:gs pos="100000">
                <a:schemeClr val="accent1">
                  <a:lumMod val="75000"/>
                  <a:lumOff val="25000"/>
                  <a:tint val="23500"/>
                  <a:satMod val="160000"/>
                </a:schemeClr>
              </a:gs>
            </a:gsLst>
            <a:lin ang="5400000" scaled="1"/>
            <a:tileRect/>
          </a:gradFill>
        </p:spPr>
        <p:style>
          <a:lnRef idx="3">
            <a:schemeClr val="lt1"/>
          </a:lnRef>
          <a:fillRef idx="1">
            <a:schemeClr val="accent3"/>
          </a:fillRef>
          <a:effectRef idx="1">
            <a:schemeClr val="accent3"/>
          </a:effectRef>
          <a:fontRef idx="minor">
            <a:schemeClr val="lt1"/>
          </a:fontRef>
        </p:style>
        <p:txBody>
          <a:bodyPr rtlCol="0" anchor="ctr"/>
          <a:lstStyle/>
          <a:p>
            <a:pPr algn="ctr"/>
            <a:r>
              <a:rPr lang="fr-FR" sz="1350" dirty="0"/>
              <a:t>Agir</a:t>
            </a:r>
          </a:p>
        </p:txBody>
      </p:sp>
      <p:sp>
        <p:nvSpPr>
          <p:cNvPr id="19" name="Ellipse 18"/>
          <p:cNvSpPr/>
          <p:nvPr/>
        </p:nvSpPr>
        <p:spPr>
          <a:xfrm>
            <a:off x="3594976" y="951923"/>
            <a:ext cx="1969994" cy="504265"/>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5400000" scaled="1"/>
            <a:tileRect/>
          </a:gradFill>
        </p:spPr>
        <p:style>
          <a:lnRef idx="3">
            <a:schemeClr val="lt1"/>
          </a:lnRef>
          <a:fillRef idx="1">
            <a:schemeClr val="accent5"/>
          </a:fillRef>
          <a:effectRef idx="1">
            <a:schemeClr val="accent5"/>
          </a:effectRef>
          <a:fontRef idx="minor">
            <a:schemeClr val="lt1"/>
          </a:fontRef>
        </p:style>
        <p:txBody>
          <a:bodyPr rtlCol="0" anchor="ctr"/>
          <a:lstStyle/>
          <a:p>
            <a:pPr algn="ctr"/>
            <a:r>
              <a:rPr lang="fr-FR" sz="1350" dirty="0"/>
              <a:t>Apprendre</a:t>
            </a:r>
          </a:p>
        </p:txBody>
      </p:sp>
      <p:sp>
        <p:nvSpPr>
          <p:cNvPr id="10" name="Titre 1"/>
          <p:cNvSpPr>
            <a:spLocks noGrp="1"/>
          </p:cNvSpPr>
          <p:nvPr>
            <p:ph type="title"/>
          </p:nvPr>
        </p:nvSpPr>
        <p:spPr>
          <a:xfrm>
            <a:off x="1627833" y="82899"/>
            <a:ext cx="7376779" cy="550148"/>
          </a:xfrm>
          <a:ln>
            <a:solidFill>
              <a:schemeClr val="bg1"/>
            </a:solidFill>
          </a:ln>
        </p:spPr>
        <p:txBody>
          <a:bodyPr/>
          <a:lstStyle/>
          <a:p>
            <a:pPr marL="0" indent="0">
              <a:buNone/>
            </a:pPr>
            <a:r>
              <a:rPr lang="fr-FR" sz="2400" cap="all" dirty="0">
                <a:solidFill>
                  <a:srgbClr val="44B2B2"/>
                </a:solidFill>
              </a:rPr>
              <a:t>POUR QUI ?                                     POUR QUOI ?</a:t>
            </a:r>
          </a:p>
        </p:txBody>
      </p:sp>
      <p:sp>
        <p:nvSpPr>
          <p:cNvPr id="2" name="Espace réservé du pied de page 1"/>
          <p:cNvSpPr>
            <a:spLocks noGrp="1"/>
          </p:cNvSpPr>
          <p:nvPr>
            <p:ph type="ftr" sz="quarter" idx="11"/>
          </p:nvPr>
        </p:nvSpPr>
        <p:spPr/>
        <p:txBody>
          <a:bodyPr/>
          <a:lstStyle/>
          <a:p>
            <a:r>
              <a:rPr lang="fr-FR" smtClean="0"/>
              <a:t>DRAAF Auvergne-Rhône-Alpes - Service Régional Formation &amp; Développement 2024/25</a:t>
            </a:r>
            <a:endParaRPr lang="fr-FR" dirty="0"/>
          </a:p>
        </p:txBody>
      </p:sp>
    </p:spTree>
    <p:extLst>
      <p:ext uri="{BB962C8B-B14F-4D97-AF65-F5344CB8AC3E}">
        <p14:creationId xmlns:p14="http://schemas.microsoft.com/office/powerpoint/2010/main" val="81660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a:xfrm>
            <a:off x="278708" y="2248242"/>
            <a:ext cx="8424000" cy="2431337"/>
          </a:xfrm>
        </p:spPr>
        <p:txBody>
          <a:bodyPr/>
          <a:lstStyle/>
          <a:p>
            <a:r>
              <a:rPr lang="fr-FR" sz="2400" dirty="0" smtClean="0">
                <a:solidFill>
                  <a:srgbClr val="44B2B2"/>
                </a:solidFill>
                <a:latin typeface="+mj-lt"/>
                <a:ea typeface="+mj-ea"/>
                <a:cs typeface="+mj-cs"/>
              </a:rPr>
              <a:t>Proposer une entrée dans l’aventure du vivant avec des outils partagés</a:t>
            </a:r>
            <a:endParaRPr lang="fr-FR" sz="2400" dirty="0">
              <a:solidFill>
                <a:srgbClr val="44B2B2"/>
              </a:solidFill>
              <a:latin typeface="+mj-lt"/>
              <a:ea typeface="+mj-ea"/>
              <a:cs typeface="+mj-cs"/>
            </a:endParaRPr>
          </a:p>
          <a:p>
            <a:endParaRPr lang="fr-FR" sz="1800" b="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708" y="3378241"/>
            <a:ext cx="1938830" cy="1235978"/>
          </a:xfrm>
          <a:prstGeom prst="rect">
            <a:avLst/>
          </a:prstGeom>
        </p:spPr>
      </p:pic>
      <p:sp>
        <p:nvSpPr>
          <p:cNvPr id="6" name="Espace réservé du pied de page 5"/>
          <p:cNvSpPr>
            <a:spLocks noGrp="1"/>
          </p:cNvSpPr>
          <p:nvPr>
            <p:ph type="ftr" sz="quarter" idx="11"/>
          </p:nvPr>
        </p:nvSpPr>
        <p:spPr/>
        <p:txBody>
          <a:bodyPr/>
          <a:lstStyle/>
          <a:p>
            <a:r>
              <a:rPr lang="fr-FR" dirty="0" smtClean="0"/>
              <a:t>DRAAF Auvergne-Rhône-Alpes - Service Régional Formation &amp; Développement 2024/25</a:t>
            </a:r>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354" y="3548551"/>
            <a:ext cx="2411939" cy="1228832"/>
          </a:xfrm>
          <a:prstGeom prst="rect">
            <a:avLst/>
          </a:prstGeom>
        </p:spPr>
      </p:pic>
    </p:spTree>
    <p:extLst>
      <p:ext uri="{BB962C8B-B14F-4D97-AF65-F5344CB8AC3E}">
        <p14:creationId xmlns:p14="http://schemas.microsoft.com/office/powerpoint/2010/main" val="3793212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4507667" y="114969"/>
            <a:ext cx="4599633" cy="4977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 5"/>
          <p:cNvPicPr>
            <a:picLocks noChangeAspect="1"/>
          </p:cNvPicPr>
          <p:nvPr/>
        </p:nvPicPr>
        <p:blipFill rotWithShape="1">
          <a:blip r:embed="rId3"/>
          <a:srcRect t="15351"/>
          <a:stretch/>
        </p:blipFill>
        <p:spPr>
          <a:xfrm>
            <a:off x="1358784" y="852330"/>
            <a:ext cx="3050381" cy="1372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 6"/>
          <p:cNvPicPr>
            <a:picLocks noChangeAspect="1"/>
          </p:cNvPicPr>
          <p:nvPr/>
        </p:nvPicPr>
        <p:blipFill rotWithShape="1">
          <a:blip r:embed="rId4"/>
          <a:srcRect l="4361" t="3317" r="2490"/>
          <a:stretch/>
        </p:blipFill>
        <p:spPr>
          <a:xfrm>
            <a:off x="79847" y="2310883"/>
            <a:ext cx="4378569" cy="2603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ZoneTexte 7"/>
          <p:cNvSpPr txBox="1"/>
          <p:nvPr/>
        </p:nvSpPr>
        <p:spPr>
          <a:xfrm>
            <a:off x="1331956" y="503317"/>
            <a:ext cx="1507253" cy="400110"/>
          </a:xfrm>
          <a:prstGeom prst="rect">
            <a:avLst/>
          </a:prstGeom>
          <a:noFill/>
        </p:spPr>
        <p:txBody>
          <a:bodyPr wrap="square" rtlCol="0">
            <a:spAutoFit/>
          </a:bodyPr>
          <a:lstStyle/>
          <a:p>
            <a:r>
              <a:rPr lang="fr-FR" sz="2000" b="1" cap="all" dirty="0">
                <a:solidFill>
                  <a:srgbClr val="44B2B2"/>
                </a:solidFill>
                <a:latin typeface="+mj-lt"/>
                <a:ea typeface="+mj-ea"/>
                <a:cs typeface="+mj-cs"/>
              </a:rPr>
              <a:t>CAPA</a:t>
            </a:r>
          </a:p>
        </p:txBody>
      </p:sp>
      <p:sp>
        <p:nvSpPr>
          <p:cNvPr id="9" name="ZoneTexte 8"/>
          <p:cNvSpPr txBox="1"/>
          <p:nvPr/>
        </p:nvSpPr>
        <p:spPr>
          <a:xfrm>
            <a:off x="0" y="1969516"/>
            <a:ext cx="1507253" cy="400110"/>
          </a:xfrm>
          <a:prstGeom prst="rect">
            <a:avLst/>
          </a:prstGeom>
          <a:noFill/>
        </p:spPr>
        <p:txBody>
          <a:bodyPr wrap="square" rtlCol="0">
            <a:spAutoFit/>
          </a:bodyPr>
          <a:lstStyle/>
          <a:p>
            <a:r>
              <a:rPr lang="fr-FR" sz="2000" b="1" cap="all" dirty="0">
                <a:solidFill>
                  <a:srgbClr val="44B2B2"/>
                </a:solidFill>
                <a:latin typeface="+mj-lt"/>
                <a:ea typeface="+mj-ea"/>
                <a:cs typeface="+mj-cs"/>
              </a:rPr>
              <a:t>BTSA</a:t>
            </a:r>
          </a:p>
        </p:txBody>
      </p:sp>
      <p:sp>
        <p:nvSpPr>
          <p:cNvPr id="10" name="ZoneTexte 9"/>
          <p:cNvSpPr txBox="1"/>
          <p:nvPr/>
        </p:nvSpPr>
        <p:spPr>
          <a:xfrm>
            <a:off x="3670161" y="-5683"/>
            <a:ext cx="837507" cy="707886"/>
          </a:xfrm>
          <a:prstGeom prst="rect">
            <a:avLst/>
          </a:prstGeom>
          <a:noFill/>
        </p:spPr>
        <p:txBody>
          <a:bodyPr wrap="square" rtlCol="0">
            <a:spAutoFit/>
          </a:bodyPr>
          <a:lstStyle/>
          <a:p>
            <a:r>
              <a:rPr lang="fr-FR" sz="2000" b="1" cap="all" dirty="0">
                <a:solidFill>
                  <a:srgbClr val="44B2B2"/>
                </a:solidFill>
                <a:latin typeface="+mj-lt"/>
                <a:ea typeface="+mj-ea"/>
                <a:cs typeface="+mj-cs"/>
              </a:rPr>
              <a:t>BAC</a:t>
            </a:r>
          </a:p>
          <a:p>
            <a:r>
              <a:rPr lang="fr-FR" sz="2000" b="1" cap="all" dirty="0">
                <a:solidFill>
                  <a:srgbClr val="44B2B2"/>
                </a:solidFill>
                <a:latin typeface="+mj-lt"/>
                <a:ea typeface="+mj-ea"/>
                <a:cs typeface="+mj-cs"/>
              </a:rPr>
              <a:t>PRO</a:t>
            </a:r>
          </a:p>
        </p:txBody>
      </p:sp>
      <p:sp>
        <p:nvSpPr>
          <p:cNvPr id="2" name="Espace réservé du pied de page 1"/>
          <p:cNvSpPr>
            <a:spLocks noGrp="1"/>
          </p:cNvSpPr>
          <p:nvPr>
            <p:ph type="ftr" sz="quarter" idx="11"/>
          </p:nvPr>
        </p:nvSpPr>
        <p:spPr>
          <a:xfrm>
            <a:off x="55460" y="4882875"/>
            <a:ext cx="5904000" cy="360000"/>
          </a:xfrm>
        </p:spPr>
        <p:txBody>
          <a:bodyPr/>
          <a:lstStyle/>
          <a:p>
            <a:r>
              <a:rPr lang="fr-FR" dirty="0" smtClean="0"/>
              <a:t>DRAAF Auvergne-Rhône-Alpes - Service Régional Formation &amp; Développement 2024/25</a:t>
            </a:r>
            <a:endParaRPr lang="fr-FR" dirty="0"/>
          </a:p>
        </p:txBody>
      </p:sp>
    </p:spTree>
    <p:extLst>
      <p:ext uri="{BB962C8B-B14F-4D97-AF65-F5344CB8AC3E}">
        <p14:creationId xmlns:p14="http://schemas.microsoft.com/office/powerpoint/2010/main" val="2538573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a:srcRect t="1716"/>
          <a:stretch/>
        </p:blipFill>
        <p:spPr>
          <a:xfrm>
            <a:off x="107504" y="2283718"/>
            <a:ext cx="3941466" cy="2679782"/>
          </a:xfrm>
          <a:prstGeom prst="rect">
            <a:avLst/>
          </a:prstGeom>
        </p:spPr>
      </p:pic>
      <p:pic>
        <p:nvPicPr>
          <p:cNvPr id="7" name="Image 6"/>
          <p:cNvPicPr>
            <a:picLocks noChangeAspect="1"/>
          </p:cNvPicPr>
          <p:nvPr/>
        </p:nvPicPr>
        <p:blipFill>
          <a:blip r:embed="rId3"/>
          <a:stretch>
            <a:fillRect/>
          </a:stretch>
        </p:blipFill>
        <p:spPr>
          <a:xfrm>
            <a:off x="5724128" y="2254821"/>
            <a:ext cx="3237932" cy="2848824"/>
          </a:xfrm>
          <a:prstGeom prst="rect">
            <a:avLst/>
          </a:prstGeom>
        </p:spPr>
      </p:pic>
      <p:sp>
        <p:nvSpPr>
          <p:cNvPr id="8" name="ZoneTexte 7"/>
          <p:cNvSpPr txBox="1"/>
          <p:nvPr/>
        </p:nvSpPr>
        <p:spPr>
          <a:xfrm>
            <a:off x="263769" y="1921747"/>
            <a:ext cx="1718268" cy="300082"/>
          </a:xfrm>
          <a:prstGeom prst="rect">
            <a:avLst/>
          </a:prstGeom>
          <a:noFill/>
        </p:spPr>
        <p:txBody>
          <a:bodyPr wrap="square" rtlCol="0">
            <a:spAutoFit/>
          </a:bodyPr>
          <a:lstStyle/>
          <a:p>
            <a:r>
              <a:rPr lang="fr-FR" sz="1350" dirty="0"/>
              <a:t>BAC G ECO-BIO</a:t>
            </a:r>
          </a:p>
        </p:txBody>
      </p:sp>
      <p:sp>
        <p:nvSpPr>
          <p:cNvPr id="9" name="ZoneTexte 8"/>
          <p:cNvSpPr txBox="1"/>
          <p:nvPr/>
        </p:nvSpPr>
        <p:spPr>
          <a:xfrm>
            <a:off x="7140393" y="1931556"/>
            <a:ext cx="1718268" cy="300082"/>
          </a:xfrm>
          <a:prstGeom prst="rect">
            <a:avLst/>
          </a:prstGeom>
          <a:noFill/>
        </p:spPr>
        <p:txBody>
          <a:bodyPr wrap="square" rtlCol="0">
            <a:spAutoFit/>
          </a:bodyPr>
          <a:lstStyle/>
          <a:p>
            <a:r>
              <a:rPr lang="fr-FR" sz="1350" dirty="0"/>
              <a:t>BAC STAV</a:t>
            </a:r>
          </a:p>
        </p:txBody>
      </p:sp>
      <p:sp>
        <p:nvSpPr>
          <p:cNvPr id="2" name="Espace réservé du pied de page 1"/>
          <p:cNvSpPr>
            <a:spLocks noGrp="1"/>
          </p:cNvSpPr>
          <p:nvPr>
            <p:ph type="ftr" sz="quarter" idx="11"/>
          </p:nvPr>
        </p:nvSpPr>
        <p:spPr>
          <a:xfrm>
            <a:off x="179512" y="4815653"/>
            <a:ext cx="5904000" cy="360000"/>
          </a:xfrm>
        </p:spPr>
        <p:txBody>
          <a:bodyPr/>
          <a:lstStyle/>
          <a:p>
            <a:r>
              <a:rPr lang="fr-FR" dirty="0" smtClean="0"/>
              <a:t>DRAAF Auvergne-Rhône-Alpes - Service Régional Formation &amp; Développement 2024/25</a:t>
            </a:r>
            <a:endParaRPr lang="fr-FR" dirty="0"/>
          </a:p>
        </p:txBody>
      </p:sp>
      <p:pic>
        <p:nvPicPr>
          <p:cNvPr id="5" name="Image 4"/>
          <p:cNvPicPr>
            <a:picLocks noChangeAspect="1"/>
          </p:cNvPicPr>
          <p:nvPr/>
        </p:nvPicPr>
        <p:blipFill rotWithShape="1">
          <a:blip r:embed="rId4"/>
          <a:srcRect b="10243"/>
          <a:stretch/>
        </p:blipFill>
        <p:spPr>
          <a:xfrm>
            <a:off x="2483768" y="0"/>
            <a:ext cx="4660964" cy="2211710"/>
          </a:xfrm>
          <a:prstGeom prst="rect">
            <a:avLst/>
          </a:prstGeom>
        </p:spPr>
      </p:pic>
    </p:spTree>
    <p:extLst>
      <p:ext uri="{BB962C8B-B14F-4D97-AF65-F5344CB8AC3E}">
        <p14:creationId xmlns:p14="http://schemas.microsoft.com/office/powerpoint/2010/main" val="294527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6466115" y="287382"/>
            <a:ext cx="2370878" cy="3247505"/>
          </a:xfrm>
          <a:prstGeom prst="rect">
            <a:avLst/>
          </a:prstGeom>
        </p:spPr>
      </p:pic>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a:xfrm>
            <a:off x="360001" y="2346045"/>
            <a:ext cx="7960034" cy="2437455"/>
          </a:xfrm>
        </p:spPr>
        <p:txBody>
          <a:bodyPr/>
          <a:lstStyle/>
          <a:p>
            <a:r>
              <a:rPr lang="fr-FR" sz="2400" dirty="0" smtClean="0">
                <a:solidFill>
                  <a:srgbClr val="44B2B2"/>
                </a:solidFill>
                <a:latin typeface="+mj-lt"/>
                <a:ea typeface="+mj-ea"/>
                <a:cs typeface="+mj-cs"/>
              </a:rPr>
              <a:t>En résumé, le monde du vivant c’est :</a:t>
            </a:r>
            <a:endParaRPr lang="fr-FR" sz="2400" dirty="0">
              <a:solidFill>
                <a:srgbClr val="44B2B2"/>
              </a:solidFill>
              <a:latin typeface="+mj-lt"/>
              <a:ea typeface="+mj-ea"/>
              <a:cs typeface="+mj-cs"/>
            </a:endParaRPr>
          </a:p>
          <a:p>
            <a:endParaRPr lang="fr-FR" sz="1350" dirty="0">
              <a:solidFill>
                <a:schemeClr val="accent5"/>
              </a:solidFill>
            </a:endParaRPr>
          </a:p>
          <a:p>
            <a:r>
              <a:rPr lang="fr-FR" sz="1350" b="0" cap="none" dirty="0" smtClean="0"/>
              <a:t>des </a:t>
            </a:r>
            <a:r>
              <a:rPr lang="fr-FR" sz="1350" b="0" cap="none" dirty="0"/>
              <a:t>formations et </a:t>
            </a:r>
            <a:r>
              <a:rPr lang="fr-FR" sz="1350" b="0" cap="none" dirty="0" smtClean="0"/>
              <a:t>des </a:t>
            </a:r>
            <a:r>
              <a:rPr lang="fr-FR" sz="1350" b="0" cap="none" dirty="0"/>
              <a:t>métiers </a:t>
            </a:r>
            <a:r>
              <a:rPr lang="fr-FR" sz="1350" b="0" cap="none" dirty="0" smtClean="0"/>
              <a:t>qui proposent </a:t>
            </a:r>
            <a:r>
              <a:rPr lang="fr-FR" sz="1350" b="0" cap="none" dirty="0"/>
              <a:t>une démarche systémique,</a:t>
            </a:r>
          </a:p>
          <a:p>
            <a:r>
              <a:rPr lang="fr-FR" sz="1350" b="0" cap="none" dirty="0" smtClean="0"/>
              <a:t>Qui sont ancrés </a:t>
            </a:r>
            <a:r>
              <a:rPr lang="fr-FR" sz="1350" b="0" cap="none" dirty="0"/>
              <a:t>dans des territoires et s’emploient à explorer les enjeux </a:t>
            </a:r>
          </a:p>
          <a:p>
            <a:r>
              <a:rPr lang="fr-FR" sz="1350" b="0" cap="none" dirty="0"/>
              <a:t>sociaux et sociétaux actuels : environnement et souveraineté alimentaire,</a:t>
            </a:r>
          </a:p>
          <a:p>
            <a:r>
              <a:rPr lang="fr-FR" sz="1350" b="0" cap="none" dirty="0"/>
              <a:t>écologie et développement raisonné, biodiversité et éthique animale,</a:t>
            </a:r>
          </a:p>
          <a:p>
            <a:r>
              <a:rPr lang="fr-FR" sz="1350" b="0" cap="none" dirty="0"/>
              <a:t>eau et climat…</a:t>
            </a:r>
          </a:p>
          <a:p>
            <a:r>
              <a:rPr lang="fr-FR" sz="1350" b="0" cap="none" dirty="0"/>
              <a:t>Autant de sujets qui traversent notre société et auxquels les métiers du monde du vivant  tentent de répondre pour réduire l’impact de l’activité humaine sur la planète, pour maintenir les conditions durables du développement et de l’épanouissement des êtres vivants dans leur ensemble.</a:t>
            </a:r>
          </a:p>
        </p:txBody>
      </p:sp>
      <p:sp>
        <p:nvSpPr>
          <p:cNvPr id="6" name="Espace réservé du pied de page 5"/>
          <p:cNvSpPr txBox="1">
            <a:spLocks/>
          </p:cNvSpPr>
          <p:nvPr/>
        </p:nvSpPr>
        <p:spPr bwMode="gray">
          <a:xfrm>
            <a:off x="360001" y="4783500"/>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10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50"/>
              <a:t>DRAAF Auvergne-Rhône-Alpes - Service Régional Formation &amp; Développement 2023/24</a:t>
            </a:r>
            <a:endParaRPr lang="fr-FR" sz="750" dirty="0"/>
          </a:p>
        </p:txBody>
      </p:sp>
      <p:sp>
        <p:nvSpPr>
          <p:cNvPr id="5" name="Espace réservé du pied de page 4"/>
          <p:cNvSpPr>
            <a:spLocks noGrp="1"/>
          </p:cNvSpPr>
          <p:nvPr>
            <p:ph type="ftr" sz="quarter" idx="11"/>
          </p:nvPr>
        </p:nvSpPr>
        <p:spPr/>
        <p:txBody>
          <a:bodyPr/>
          <a:lstStyle/>
          <a:p>
            <a:r>
              <a:rPr lang="fr-FR" smtClean="0"/>
              <a:t>DRAAF Auvergne-Rhône-Alpes - Service Régional Formation &amp; Développement 2024/25</a:t>
            </a:r>
            <a:endParaRPr lang="fr-FR" dirty="0"/>
          </a:p>
        </p:txBody>
      </p:sp>
    </p:spTree>
    <p:extLst>
      <p:ext uri="{BB962C8B-B14F-4D97-AF65-F5344CB8AC3E}">
        <p14:creationId xmlns:p14="http://schemas.microsoft.com/office/powerpoint/2010/main" val="3226287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4149" y="202590"/>
            <a:ext cx="6948303" cy="682616"/>
          </a:xfrm>
        </p:spPr>
        <p:txBody>
          <a:bodyPr/>
          <a:lstStyle/>
          <a:p>
            <a:pPr algn="ctr"/>
            <a:r>
              <a:rPr lang="fr-FR" sz="2400" cap="all" dirty="0" smtClean="0">
                <a:solidFill>
                  <a:srgbClr val="44B2B2"/>
                </a:solidFill>
              </a:rPr>
              <a:t>… une </a:t>
            </a:r>
            <a:r>
              <a:rPr lang="fr-FR" sz="2400" cap="all" dirty="0">
                <a:solidFill>
                  <a:srgbClr val="44B2B2"/>
                </a:solidFill>
              </a:rPr>
              <a:t>diversité de métiers</a:t>
            </a:r>
            <a:br>
              <a:rPr lang="fr-FR" sz="2400" cap="all" dirty="0">
                <a:solidFill>
                  <a:srgbClr val="44B2B2"/>
                </a:solidFill>
              </a:rPr>
            </a:br>
            <a:r>
              <a:rPr lang="fr-FR" sz="2400" cap="all" dirty="0">
                <a:solidFill>
                  <a:srgbClr val="44B2B2"/>
                </a:solidFill>
              </a:rPr>
              <a:t/>
            </a:r>
            <a:br>
              <a:rPr lang="fr-FR" sz="2400" cap="all" dirty="0">
                <a:solidFill>
                  <a:srgbClr val="44B2B2"/>
                </a:solidFill>
              </a:rPr>
            </a:br>
            <a:endParaRPr lang="fr-FR" sz="2400" cap="all" dirty="0">
              <a:solidFill>
                <a:srgbClr val="44B2B2"/>
              </a:solidFill>
            </a:endParaRPr>
          </a:p>
        </p:txBody>
      </p:sp>
      <p:pic>
        <p:nvPicPr>
          <p:cNvPr id="7" name="Image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31000" contrast="4000"/>
                    </a14:imgEffect>
                  </a14:imgLayer>
                </a14:imgProps>
              </a:ext>
              <a:ext uri="{28A0092B-C50C-407E-A947-70E740481C1C}">
                <a14:useLocalDpi xmlns:a14="http://schemas.microsoft.com/office/drawing/2010/main" val="0"/>
              </a:ext>
            </a:extLst>
          </a:blip>
          <a:stretch>
            <a:fillRect/>
          </a:stretch>
        </p:blipFill>
        <p:spPr>
          <a:xfrm>
            <a:off x="638874" y="885206"/>
            <a:ext cx="1970550" cy="1477913"/>
          </a:xfrm>
          <a:prstGeom prst="rect">
            <a:avLst/>
          </a:prstGeom>
        </p:spPr>
      </p:pic>
      <p:pic>
        <p:nvPicPr>
          <p:cNvPr id="9" name="Image 8"/>
          <p:cNvPicPr>
            <a:picLocks noChangeAspect="1"/>
          </p:cNvPicPr>
          <p:nvPr/>
        </p:nvPicPr>
        <p:blipFill>
          <a:blip r:embed="rId5" cstate="print">
            <a:clrChange>
              <a:clrFrom>
                <a:srgbClr val="FFFCEC"/>
              </a:clrFrom>
              <a:clrTo>
                <a:srgbClr val="FFFCEC">
                  <a:alpha val="0"/>
                </a:srgbClr>
              </a:clrTo>
            </a:clrChange>
            <a:extLst>
              <a:ext uri="{BEBA8EAE-BF5A-486C-A8C5-ECC9F3942E4B}">
                <a14:imgProps xmlns:a14="http://schemas.microsoft.com/office/drawing/2010/main">
                  <a14:imgLayer r:embed="rId6">
                    <a14:imgEffect>
                      <a14:colorTemperature colorTemp="6493"/>
                    </a14:imgEffect>
                    <a14:imgEffect>
                      <a14:saturation sat="67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95372" y="990939"/>
            <a:ext cx="2160240" cy="1440161"/>
          </a:xfrm>
          <a:prstGeom prst="rect">
            <a:avLst/>
          </a:prstGeom>
        </p:spPr>
      </p:pic>
      <p:pic>
        <p:nvPicPr>
          <p:cNvPr id="10" name="Image 9"/>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2000" contrast="17000"/>
                    </a14:imgEffect>
                  </a14:imgLayer>
                </a14:imgProps>
              </a:ext>
              <a:ext uri="{28A0092B-C50C-407E-A947-70E740481C1C}">
                <a14:useLocalDpi xmlns:a14="http://schemas.microsoft.com/office/drawing/2010/main" val="0"/>
              </a:ext>
            </a:extLst>
          </a:blip>
          <a:stretch>
            <a:fillRect/>
          </a:stretch>
        </p:blipFill>
        <p:spPr>
          <a:xfrm>
            <a:off x="6336250" y="987574"/>
            <a:ext cx="2165290" cy="1443526"/>
          </a:xfrm>
          <a:prstGeom prst="rect">
            <a:avLst/>
          </a:prstGeom>
        </p:spPr>
      </p:pic>
      <p:sp>
        <p:nvSpPr>
          <p:cNvPr id="12" name="Espace réservé du pied de page 5"/>
          <p:cNvSpPr>
            <a:spLocks noGrp="1"/>
          </p:cNvSpPr>
          <p:nvPr>
            <p:ph type="ftr" sz="quarter" idx="11"/>
          </p:nvPr>
        </p:nvSpPr>
        <p:spPr>
          <a:xfrm>
            <a:off x="360000" y="4783500"/>
            <a:ext cx="5904000" cy="360000"/>
          </a:xfrm>
        </p:spPr>
        <p:txBody>
          <a:bodyPr/>
          <a:lstStyle/>
          <a:p>
            <a:r>
              <a:rPr lang="fr-FR" smtClean="0"/>
              <a:t>DRAAF Auvergne-Rhône-Alpes - Service Régional Formation &amp; Développement 2024/25</a:t>
            </a:r>
            <a:endParaRPr lang="fr-FR" dirty="0"/>
          </a:p>
        </p:txBody>
      </p:sp>
      <p:sp>
        <p:nvSpPr>
          <p:cNvPr id="8" name="Rectangle 7"/>
          <p:cNvSpPr/>
          <p:nvPr/>
        </p:nvSpPr>
        <p:spPr>
          <a:xfrm>
            <a:off x="360000" y="2500724"/>
            <a:ext cx="2362800" cy="2246769"/>
          </a:xfrm>
          <a:prstGeom prst="rect">
            <a:avLst/>
          </a:prstGeom>
        </p:spPr>
        <p:txBody>
          <a:bodyPr wrap="square">
            <a:spAutoFit/>
          </a:bodyPr>
          <a:lstStyle/>
          <a:p>
            <a:pPr algn="ctr"/>
            <a:r>
              <a:rPr lang="fr-FR" sz="1400" b="1" dirty="0" smtClean="0"/>
              <a:t>Pour </a:t>
            </a:r>
            <a:r>
              <a:rPr lang="fr-FR" sz="1400" b="1" dirty="0"/>
              <a:t>ceux qui aiment les espaces, la forêt, la </a:t>
            </a:r>
            <a:r>
              <a:rPr lang="fr-FR" sz="1400" b="1" dirty="0" smtClean="0"/>
              <a:t>nature, la faune, …</a:t>
            </a:r>
            <a:endParaRPr lang="fr-FR" sz="1400" dirty="0" smtClean="0"/>
          </a:p>
          <a:p>
            <a:pPr algn="ctr"/>
            <a:endParaRPr lang="fr-FR" sz="1400" dirty="0" smtClean="0"/>
          </a:p>
          <a:p>
            <a:pPr algn="ctr"/>
            <a:endParaRPr lang="fr-FR" sz="1400" dirty="0"/>
          </a:p>
          <a:p>
            <a:pPr algn="ctr"/>
            <a:endParaRPr lang="fr-FR" sz="1400" dirty="0"/>
          </a:p>
          <a:p>
            <a:pPr algn="ctr"/>
            <a:r>
              <a:rPr lang="fr-FR" sz="1400" dirty="0" smtClean="0"/>
              <a:t>Pour </a:t>
            </a:r>
            <a:r>
              <a:rPr lang="fr-FR" sz="1400" dirty="0"/>
              <a:t>ceux qui veulent développer les espaces de vie du monde de demain. </a:t>
            </a:r>
          </a:p>
        </p:txBody>
      </p:sp>
      <p:sp>
        <p:nvSpPr>
          <p:cNvPr id="3" name="Espace réservé du texte 2"/>
          <p:cNvSpPr>
            <a:spLocks noGrp="1"/>
          </p:cNvSpPr>
          <p:nvPr>
            <p:ph type="body" sz="quarter" idx="13"/>
          </p:nvPr>
        </p:nvSpPr>
        <p:spPr>
          <a:xfrm>
            <a:off x="683568" y="987574"/>
            <a:ext cx="1800200" cy="216024"/>
          </a:xfrm>
        </p:spPr>
        <p:txBody>
          <a:bodyPr/>
          <a:lstStyle/>
          <a:p>
            <a:pPr marL="0" indent="0" algn="ctr">
              <a:buNone/>
            </a:pPr>
            <a:r>
              <a:rPr lang="fr-FR" sz="1800" dirty="0" smtClean="0">
                <a:solidFill>
                  <a:schemeClr val="accent4">
                    <a:lumMod val="60000"/>
                    <a:lumOff val="40000"/>
                  </a:schemeClr>
                </a:solidFill>
              </a:rPr>
              <a:t>Les métiers du paysage</a:t>
            </a:r>
            <a:endParaRPr lang="fr-FR" sz="1800" dirty="0">
              <a:solidFill>
                <a:schemeClr val="accent4">
                  <a:lumMod val="60000"/>
                  <a:lumOff val="40000"/>
                </a:schemeClr>
              </a:solidFill>
            </a:endParaRPr>
          </a:p>
        </p:txBody>
      </p:sp>
      <p:sp>
        <p:nvSpPr>
          <p:cNvPr id="4" name="Espace réservé du texte 3"/>
          <p:cNvSpPr>
            <a:spLocks noGrp="1"/>
          </p:cNvSpPr>
          <p:nvPr>
            <p:ph type="body" sz="quarter" idx="14"/>
          </p:nvPr>
        </p:nvSpPr>
        <p:spPr>
          <a:xfrm>
            <a:off x="3430594" y="991127"/>
            <a:ext cx="2125018" cy="253179"/>
          </a:xfrm>
        </p:spPr>
        <p:txBody>
          <a:bodyPr/>
          <a:lstStyle/>
          <a:p>
            <a:pPr marL="0" indent="0" algn="ctr">
              <a:buNone/>
            </a:pPr>
            <a:r>
              <a:rPr lang="fr-FR" sz="1800" dirty="0" smtClean="0">
                <a:solidFill>
                  <a:srgbClr val="0070C0"/>
                </a:solidFill>
              </a:rPr>
              <a:t>Les métiers de la production</a:t>
            </a:r>
            <a:endParaRPr lang="fr-FR" sz="1800" dirty="0">
              <a:solidFill>
                <a:srgbClr val="0070C0"/>
              </a:solidFill>
            </a:endParaRPr>
          </a:p>
        </p:txBody>
      </p:sp>
      <p:sp>
        <p:nvSpPr>
          <p:cNvPr id="5" name="Espace réservé du texte 4"/>
          <p:cNvSpPr>
            <a:spLocks noGrp="1"/>
          </p:cNvSpPr>
          <p:nvPr>
            <p:ph type="body" sz="quarter" idx="15"/>
          </p:nvPr>
        </p:nvSpPr>
        <p:spPr>
          <a:xfrm>
            <a:off x="6444208" y="982316"/>
            <a:ext cx="2057332" cy="221281"/>
          </a:xfrm>
        </p:spPr>
        <p:txBody>
          <a:bodyPr/>
          <a:lstStyle/>
          <a:p>
            <a:pPr marL="0" indent="0" algn="ctr">
              <a:buNone/>
            </a:pPr>
            <a:r>
              <a:rPr lang="fr-FR" sz="1800" dirty="0" smtClean="0">
                <a:solidFill>
                  <a:schemeClr val="accent1">
                    <a:lumMod val="90000"/>
                    <a:lumOff val="10000"/>
                  </a:schemeClr>
                </a:solidFill>
              </a:rPr>
              <a:t>Les métiers des territoires</a:t>
            </a:r>
            <a:endParaRPr lang="fr-FR" sz="1800" dirty="0">
              <a:solidFill>
                <a:schemeClr val="accent1">
                  <a:lumMod val="90000"/>
                  <a:lumOff val="10000"/>
                </a:schemeClr>
              </a:solidFill>
            </a:endParaRPr>
          </a:p>
        </p:txBody>
      </p:sp>
      <p:sp>
        <p:nvSpPr>
          <p:cNvPr id="11" name="Rectangle 10"/>
          <p:cNvSpPr/>
          <p:nvPr/>
        </p:nvSpPr>
        <p:spPr>
          <a:xfrm>
            <a:off x="3215352" y="2431100"/>
            <a:ext cx="2520280" cy="2246769"/>
          </a:xfrm>
          <a:prstGeom prst="rect">
            <a:avLst/>
          </a:prstGeom>
        </p:spPr>
        <p:txBody>
          <a:bodyPr wrap="square">
            <a:spAutoFit/>
          </a:bodyPr>
          <a:lstStyle/>
          <a:p>
            <a:pPr algn="ctr"/>
            <a:r>
              <a:rPr lang="fr-FR" sz="1400" b="1" dirty="0"/>
              <a:t>Pour ceux qui </a:t>
            </a:r>
            <a:r>
              <a:rPr lang="fr-FR" sz="1400" b="1" dirty="0" smtClean="0"/>
              <a:t>s’intéressent à l’alimentation et à l’agriculture, … et qui </a:t>
            </a:r>
            <a:r>
              <a:rPr lang="fr-FR" sz="1400" b="1" dirty="0"/>
              <a:t>veulent ouvrir de nouvelles perspectives</a:t>
            </a:r>
            <a:r>
              <a:rPr lang="fr-FR" sz="1400" dirty="0" smtClean="0"/>
              <a:t>.</a:t>
            </a:r>
          </a:p>
          <a:p>
            <a:pPr algn="ctr"/>
            <a:endParaRPr lang="fr-FR" sz="1400" dirty="0" smtClean="0"/>
          </a:p>
          <a:p>
            <a:pPr algn="ctr"/>
            <a:r>
              <a:rPr lang="fr-FR" sz="1400" dirty="0"/>
              <a:t/>
            </a:r>
            <a:br>
              <a:rPr lang="fr-FR" sz="1400" dirty="0"/>
            </a:br>
            <a:r>
              <a:rPr lang="fr-FR" sz="1400" dirty="0"/>
              <a:t>Pour ceux qui veulent produire en se projetant vers le monde de demain </a:t>
            </a:r>
          </a:p>
        </p:txBody>
      </p:sp>
      <p:sp>
        <p:nvSpPr>
          <p:cNvPr id="13" name="Rectangle 12"/>
          <p:cNvSpPr/>
          <p:nvPr/>
        </p:nvSpPr>
        <p:spPr>
          <a:xfrm>
            <a:off x="6228184" y="2427718"/>
            <a:ext cx="2736304" cy="2246769"/>
          </a:xfrm>
          <a:prstGeom prst="rect">
            <a:avLst/>
          </a:prstGeom>
        </p:spPr>
        <p:txBody>
          <a:bodyPr wrap="square">
            <a:spAutoFit/>
          </a:bodyPr>
          <a:lstStyle/>
          <a:p>
            <a:pPr algn="ctr"/>
            <a:r>
              <a:rPr lang="fr-FR" sz="1400" b="1" dirty="0"/>
              <a:t>Pour ceux qui veulent participer à la vie des espaces ruraux, s'investir dans les relations humaines, améliorer les lieux de vie, </a:t>
            </a:r>
            <a:r>
              <a:rPr lang="fr-FR" sz="1400" b="1" dirty="0" smtClean="0"/>
              <a:t>…</a:t>
            </a:r>
          </a:p>
          <a:p>
            <a:pPr algn="ctr"/>
            <a:endParaRPr lang="fr-FR" sz="1400" dirty="0"/>
          </a:p>
          <a:p>
            <a:pPr algn="ctr"/>
            <a:endParaRPr lang="fr-FR" sz="1400" dirty="0" smtClean="0"/>
          </a:p>
          <a:p>
            <a:pPr algn="ctr"/>
            <a:r>
              <a:rPr lang="fr-FR" sz="1400" dirty="0" smtClean="0"/>
              <a:t>Pour </a:t>
            </a:r>
            <a:r>
              <a:rPr lang="fr-FR" sz="1400" dirty="0"/>
              <a:t>ceux qui veulent accompagner la ruralité de demain </a:t>
            </a:r>
          </a:p>
        </p:txBody>
      </p:sp>
    </p:spTree>
    <p:extLst>
      <p:ext uri="{BB962C8B-B14F-4D97-AF65-F5344CB8AC3E}">
        <p14:creationId xmlns:p14="http://schemas.microsoft.com/office/powerpoint/2010/main" val="495739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t="19412"/>
          <a:stretch/>
        </p:blipFill>
        <p:spPr>
          <a:xfrm>
            <a:off x="247641" y="1491630"/>
            <a:ext cx="8733073" cy="3153757"/>
          </a:xfrm>
          <a:prstGeom prst="rect">
            <a:avLst/>
          </a:prstGeom>
        </p:spPr>
      </p:pic>
      <p:sp>
        <p:nvSpPr>
          <p:cNvPr id="4" name="Espace réservé du pied de page 5"/>
          <p:cNvSpPr>
            <a:spLocks noGrp="1"/>
          </p:cNvSpPr>
          <p:nvPr>
            <p:ph type="ftr" sz="quarter" idx="11"/>
          </p:nvPr>
        </p:nvSpPr>
        <p:spPr>
          <a:xfrm>
            <a:off x="360000" y="4783500"/>
            <a:ext cx="5904000" cy="360000"/>
          </a:xfrm>
        </p:spPr>
        <p:txBody>
          <a:bodyPr/>
          <a:lstStyle/>
          <a:p>
            <a:r>
              <a:rPr lang="fr-FR" smtClean="0"/>
              <a:t>DRAAF Auvergne-Rhône-Alpes - Service Régional Formation &amp; Développement 2024/25</a:t>
            </a:r>
            <a:endParaRPr lang="fr-FR" dirty="0"/>
          </a:p>
        </p:txBody>
      </p:sp>
      <p:sp>
        <p:nvSpPr>
          <p:cNvPr id="5" name="Titre 1"/>
          <p:cNvSpPr>
            <a:spLocks noGrp="1"/>
          </p:cNvSpPr>
          <p:nvPr>
            <p:ph type="title"/>
          </p:nvPr>
        </p:nvSpPr>
        <p:spPr>
          <a:xfrm>
            <a:off x="1691680" y="483518"/>
            <a:ext cx="6840760" cy="720000"/>
          </a:xfrm>
        </p:spPr>
        <p:txBody>
          <a:bodyPr/>
          <a:lstStyle/>
          <a:p>
            <a:pPr marL="0" indent="0">
              <a:buNone/>
            </a:pPr>
            <a:r>
              <a:rPr lang="fr-FR" sz="2800" dirty="0">
                <a:solidFill>
                  <a:schemeClr val="accent4">
                    <a:lumMod val="60000"/>
                    <a:lumOff val="40000"/>
                  </a:schemeClr>
                </a:solidFill>
              </a:rPr>
              <a:t>D</a:t>
            </a:r>
            <a:r>
              <a:rPr lang="fr-FR" sz="2800" dirty="0" smtClean="0">
                <a:solidFill>
                  <a:schemeClr val="accent4">
                    <a:lumMod val="60000"/>
                    <a:lumOff val="40000"/>
                  </a:schemeClr>
                </a:solidFill>
              </a:rPr>
              <a:t>es trajectoires métiers du paysage </a:t>
            </a:r>
            <a:endParaRPr lang="fr-FR" sz="2800" dirty="0">
              <a:solidFill>
                <a:schemeClr val="accent4">
                  <a:lumMod val="60000"/>
                  <a:lumOff val="40000"/>
                </a:schemeClr>
              </a:solidFill>
            </a:endParaRPr>
          </a:p>
        </p:txBody>
      </p:sp>
    </p:spTree>
    <p:extLst>
      <p:ext uri="{BB962C8B-B14F-4D97-AF65-F5344CB8AC3E}">
        <p14:creationId xmlns:p14="http://schemas.microsoft.com/office/powerpoint/2010/main" val="1286443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solidFill>
                  <a:schemeClr val="accent4">
                    <a:lumMod val="60000"/>
                    <a:lumOff val="40000"/>
                  </a:schemeClr>
                </a:solidFill>
              </a:rPr>
              <a:t>Les données </a:t>
            </a:r>
            <a:r>
              <a:rPr lang="fr-FR" sz="2800" dirty="0" smtClean="0">
                <a:solidFill>
                  <a:schemeClr val="accent4">
                    <a:lumMod val="60000"/>
                    <a:lumOff val="40000"/>
                  </a:schemeClr>
                </a:solidFill>
              </a:rPr>
              <a:t>sectorielles du paysage </a:t>
            </a:r>
            <a:endParaRPr lang="fr-FR" sz="2800" dirty="0">
              <a:solidFill>
                <a:schemeClr val="accent4">
                  <a:lumMod val="60000"/>
                  <a:lumOff val="40000"/>
                </a:schemeClr>
              </a:solidFill>
            </a:endParaRPr>
          </a:p>
        </p:txBody>
      </p:sp>
      <p:sp>
        <p:nvSpPr>
          <p:cNvPr id="4" name="Espace réservé du texte 3"/>
          <p:cNvSpPr>
            <a:spLocks noGrp="1"/>
          </p:cNvSpPr>
          <p:nvPr>
            <p:ph type="body" sz="quarter" idx="13"/>
          </p:nvPr>
        </p:nvSpPr>
        <p:spPr>
          <a:xfrm>
            <a:off x="359998" y="1891968"/>
            <a:ext cx="2520000" cy="2836787"/>
          </a:xfrm>
        </p:spPr>
        <p:txBody>
          <a:bodyPr/>
          <a:lstStyle/>
          <a:p>
            <a:pPr marL="0" indent="0">
              <a:buNone/>
            </a:pPr>
            <a:r>
              <a:rPr lang="fr-FR" dirty="0" smtClean="0">
                <a:solidFill>
                  <a:schemeClr val="bg1">
                    <a:lumMod val="50000"/>
                  </a:schemeClr>
                </a:solidFill>
              </a:rPr>
              <a:t>Horticulture</a:t>
            </a:r>
          </a:p>
          <a:p>
            <a:pPr marL="0" indent="0">
              <a:buNone/>
            </a:pPr>
            <a:r>
              <a:rPr lang="fr-FR" sz="900" b="0" dirty="0">
                <a:solidFill>
                  <a:schemeClr val="bg1">
                    <a:lumMod val="50000"/>
                  </a:schemeClr>
                </a:solidFill>
              </a:rPr>
              <a:t>L'horticulture, que ce soit en production fruitière, en cultures légumières ou en horticulture ornementale est un secteur qui recrute principalement en production. C'est pourquoi les niveaux les plus appréciées vont du CAP/BEP au BTSA, en fonction du niveau de responsabilité demandé.</a:t>
            </a:r>
          </a:p>
          <a:p>
            <a:pPr marL="0" indent="0">
              <a:buNone/>
            </a:pPr>
            <a:r>
              <a:rPr lang="fr-FR" dirty="0" smtClean="0">
                <a:solidFill>
                  <a:schemeClr val="bg1">
                    <a:lumMod val="50000"/>
                  </a:schemeClr>
                </a:solidFill>
              </a:rPr>
              <a:t>Niveau de recrutement : Bac +2 : 42%, Bac : 23%, </a:t>
            </a:r>
          </a:p>
          <a:p>
            <a:pPr marL="0" indent="0">
              <a:buNone/>
            </a:pPr>
            <a:r>
              <a:rPr lang="fr-FR" dirty="0" smtClean="0">
                <a:solidFill>
                  <a:schemeClr val="bg1">
                    <a:lumMod val="50000"/>
                  </a:schemeClr>
                </a:solidFill>
              </a:rPr>
              <a:t>Domaines d’activités:</a:t>
            </a:r>
          </a:p>
          <a:p>
            <a:pPr marL="0" indent="0">
              <a:buNone/>
            </a:pPr>
            <a:r>
              <a:rPr lang="fr-FR" dirty="0" smtClean="0">
                <a:solidFill>
                  <a:schemeClr val="bg1">
                    <a:lumMod val="50000"/>
                  </a:schemeClr>
                </a:solidFill>
              </a:rPr>
              <a:t>Production : 46% - R&amp;D : 11%</a:t>
            </a:r>
            <a:endParaRPr lang="fr-FR" dirty="0">
              <a:solidFill>
                <a:schemeClr val="bg1">
                  <a:lumMod val="50000"/>
                </a:schemeClr>
              </a:solidFill>
            </a:endParaRPr>
          </a:p>
        </p:txBody>
      </p:sp>
      <p:sp>
        <p:nvSpPr>
          <p:cNvPr id="5" name="Espace réservé du texte 4"/>
          <p:cNvSpPr>
            <a:spLocks noGrp="1"/>
          </p:cNvSpPr>
          <p:nvPr>
            <p:ph type="body" sz="quarter" idx="14"/>
          </p:nvPr>
        </p:nvSpPr>
        <p:spPr/>
        <p:txBody>
          <a:bodyPr/>
          <a:lstStyle/>
          <a:p>
            <a:pPr marL="0" indent="0">
              <a:buNone/>
            </a:pPr>
            <a:r>
              <a:rPr lang="fr-FR" dirty="0" smtClean="0">
                <a:solidFill>
                  <a:schemeClr val="bg1">
                    <a:lumMod val="50000"/>
                  </a:schemeClr>
                </a:solidFill>
              </a:rPr>
              <a:t>Environnement, Nature &amp; Eau</a:t>
            </a:r>
          </a:p>
          <a:p>
            <a:pPr marL="0" indent="0">
              <a:buNone/>
            </a:pPr>
            <a:r>
              <a:rPr lang="fr-FR" sz="900" b="0" dirty="0">
                <a:solidFill>
                  <a:schemeClr val="bg1">
                    <a:lumMod val="50000"/>
                  </a:schemeClr>
                </a:solidFill>
              </a:rPr>
              <a:t>Au niveau des métiers de la protection de la nature et de l’environnement </a:t>
            </a:r>
            <a:r>
              <a:rPr lang="fr-FR" sz="900" dirty="0">
                <a:solidFill>
                  <a:schemeClr val="bg1">
                    <a:lumMod val="50000"/>
                  </a:schemeClr>
                </a:solidFill>
              </a:rPr>
              <a:t>46 % des salariés ont un niveau minimum BAC+3</a:t>
            </a:r>
            <a:r>
              <a:rPr lang="fr-FR" sz="900" b="0" dirty="0">
                <a:solidFill>
                  <a:schemeClr val="bg1">
                    <a:lumMod val="50000"/>
                  </a:schemeClr>
                </a:solidFill>
              </a:rPr>
              <a:t>. </a:t>
            </a:r>
          </a:p>
          <a:p>
            <a:pPr marL="0" indent="0">
              <a:buNone/>
            </a:pPr>
            <a:endParaRPr lang="fr-FR" sz="900" b="0" dirty="0">
              <a:solidFill>
                <a:schemeClr val="bg1">
                  <a:lumMod val="50000"/>
                </a:schemeClr>
              </a:solidFill>
            </a:endParaRPr>
          </a:p>
          <a:p>
            <a:pPr marL="0" indent="0">
              <a:buNone/>
            </a:pPr>
            <a:r>
              <a:rPr lang="fr-FR" sz="900" b="0" dirty="0">
                <a:solidFill>
                  <a:schemeClr val="bg1">
                    <a:lumMod val="50000"/>
                  </a:schemeClr>
                </a:solidFill>
              </a:rPr>
              <a:t>Les métiers de l’eau sont très diversifiés et relèvent de niveaux de qualification allant du CAP à Bac+5. Dans ce domaine, on distingue les métiers liés à l’eau dans son état naturel, les métiers qui tournent autour de la gestion de l’eau potable, les métiers dédiés au retraitement des eaux usées, les métiers consacrés à la qualité et aux contrôles.</a:t>
            </a:r>
          </a:p>
        </p:txBody>
      </p:sp>
      <p:sp>
        <p:nvSpPr>
          <p:cNvPr id="6" name="Espace réservé du texte 5"/>
          <p:cNvSpPr>
            <a:spLocks noGrp="1"/>
          </p:cNvSpPr>
          <p:nvPr>
            <p:ph type="body" sz="quarter" idx="15"/>
          </p:nvPr>
        </p:nvSpPr>
        <p:spPr/>
        <p:txBody>
          <a:bodyPr/>
          <a:lstStyle/>
          <a:p>
            <a:pPr marL="0" indent="0">
              <a:buNone/>
            </a:pPr>
            <a:r>
              <a:rPr lang="fr-FR" dirty="0" smtClean="0">
                <a:solidFill>
                  <a:schemeClr val="bg1">
                    <a:lumMod val="50000"/>
                  </a:schemeClr>
                </a:solidFill>
              </a:rPr>
              <a:t>Aménagement et forêt</a:t>
            </a:r>
          </a:p>
          <a:p>
            <a:pPr marL="0" indent="0">
              <a:buNone/>
            </a:pPr>
            <a:r>
              <a:rPr lang="fr-FR" sz="900" b="0" dirty="0">
                <a:solidFill>
                  <a:schemeClr val="bg1">
                    <a:lumMod val="50000"/>
                  </a:schemeClr>
                </a:solidFill>
              </a:rPr>
              <a:t>Une grande diversité de métiers de l’aménagement accessibles à tous niveaux de formation, des entreprises de toutes tailles, et des emplois stables et souvent à temps plein. Ils se transforment et intègrent constamment de nouvelles expertises : végétalisation urbaine, gestion « </a:t>
            </a:r>
            <a:r>
              <a:rPr lang="fr-FR" sz="900" b="0" dirty="0" err="1">
                <a:solidFill>
                  <a:schemeClr val="bg1">
                    <a:lumMod val="50000"/>
                  </a:schemeClr>
                </a:solidFill>
              </a:rPr>
              <a:t>zérophyto</a:t>
            </a:r>
            <a:r>
              <a:rPr lang="fr-FR" sz="900" b="0" dirty="0">
                <a:solidFill>
                  <a:schemeClr val="bg1">
                    <a:lumMod val="50000"/>
                  </a:schemeClr>
                </a:solidFill>
              </a:rPr>
              <a:t> », jardins connectés. </a:t>
            </a:r>
          </a:p>
          <a:p>
            <a:pPr marL="0" indent="0">
              <a:buNone/>
            </a:pPr>
            <a:r>
              <a:rPr lang="fr-FR" sz="900" b="0" dirty="0">
                <a:solidFill>
                  <a:schemeClr val="bg1">
                    <a:lumMod val="50000"/>
                  </a:schemeClr>
                </a:solidFill>
              </a:rPr>
              <a:t>Les professionnels de la forêt jouent un rôle clé puisqu’ils assurent la gestion forestière et la production du bois, tout en veillant à la préservation du milieu naturel et au bon renouvellement de la forêt.</a:t>
            </a:r>
          </a:p>
        </p:txBody>
      </p:sp>
      <p:sp>
        <p:nvSpPr>
          <p:cNvPr id="9" name="Rectangle à coins arrondis 8"/>
          <p:cNvSpPr/>
          <p:nvPr/>
        </p:nvSpPr>
        <p:spPr>
          <a:xfrm>
            <a:off x="7746275" y="137160"/>
            <a:ext cx="1221377" cy="842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tx1"/>
                </a:solidFill>
              </a:rPr>
              <a:t>Données</a:t>
            </a:r>
          </a:p>
          <a:p>
            <a:pPr algn="ctr"/>
            <a:endParaRPr lang="fr-FR" sz="1350" dirty="0">
              <a:solidFill>
                <a:schemeClr val="tx1"/>
              </a:solidFill>
            </a:endParaRPr>
          </a:p>
          <a:p>
            <a:pPr algn="ctr"/>
            <a:endParaRPr lang="fr-FR" sz="1350" dirty="0">
              <a:solidFill>
                <a:schemeClr val="tx1"/>
              </a:solidFill>
            </a:endParaRPr>
          </a:p>
          <a:p>
            <a:pPr algn="ctr"/>
            <a:endParaRPr lang="fr-FR" sz="1350" dirty="0">
              <a:solidFill>
                <a:schemeClr val="tx1"/>
              </a:solidFill>
            </a:endParaRPr>
          </a:p>
        </p:txBody>
      </p:sp>
      <p:pic>
        <p:nvPicPr>
          <p:cNvPr id="10" name="Image 9"/>
          <p:cNvPicPr>
            <a:picLocks noChangeAspect="1"/>
          </p:cNvPicPr>
          <p:nvPr/>
        </p:nvPicPr>
        <p:blipFill>
          <a:blip r:embed="rId3"/>
          <a:stretch>
            <a:fillRect/>
          </a:stretch>
        </p:blipFill>
        <p:spPr>
          <a:xfrm>
            <a:off x="7856092" y="382371"/>
            <a:ext cx="1001742" cy="517629"/>
          </a:xfrm>
          <a:prstGeom prst="rect">
            <a:avLst/>
          </a:prstGeom>
        </p:spPr>
      </p:pic>
      <p:sp>
        <p:nvSpPr>
          <p:cNvPr id="11" name="Espace réservé du pied de page 5"/>
          <p:cNvSpPr>
            <a:spLocks noGrp="1"/>
          </p:cNvSpPr>
          <p:nvPr>
            <p:ph type="ftr" sz="quarter" idx="11"/>
          </p:nvPr>
        </p:nvSpPr>
        <p:spPr>
          <a:xfrm>
            <a:off x="360000" y="4783500"/>
            <a:ext cx="5904000" cy="360000"/>
          </a:xfrm>
        </p:spPr>
        <p:txBody>
          <a:bodyPr/>
          <a:lstStyle/>
          <a:p>
            <a:r>
              <a:rPr lang="fr-FR" smtClean="0"/>
              <a:t>DRAAF Auvergne-Rhône-Alpes - Service Régional Formation &amp; Développement 2024/25</a:t>
            </a:r>
            <a:endParaRPr lang="fr-FR" dirty="0"/>
          </a:p>
        </p:txBody>
      </p:sp>
    </p:spTree>
    <p:extLst>
      <p:ext uri="{BB962C8B-B14F-4D97-AF65-F5344CB8AC3E}">
        <p14:creationId xmlns:p14="http://schemas.microsoft.com/office/powerpoint/2010/main" val="415545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19541"/>
          <a:stretch/>
        </p:blipFill>
        <p:spPr>
          <a:xfrm>
            <a:off x="581815" y="1707654"/>
            <a:ext cx="8246956" cy="2916598"/>
          </a:xfrm>
          <a:prstGeom prst="rect">
            <a:avLst/>
          </a:prstGeom>
        </p:spPr>
      </p:pic>
      <p:sp>
        <p:nvSpPr>
          <p:cNvPr id="5" name="Espace réservé du pied de page 5"/>
          <p:cNvSpPr>
            <a:spLocks noGrp="1"/>
          </p:cNvSpPr>
          <p:nvPr>
            <p:ph type="ftr" sz="quarter" idx="11"/>
          </p:nvPr>
        </p:nvSpPr>
        <p:spPr>
          <a:xfrm>
            <a:off x="360000" y="4783500"/>
            <a:ext cx="5904000" cy="360000"/>
          </a:xfrm>
        </p:spPr>
        <p:txBody>
          <a:bodyPr/>
          <a:lstStyle/>
          <a:p>
            <a:r>
              <a:rPr lang="fr-FR" smtClean="0"/>
              <a:t>DRAAF Auvergne-Rhône-Alpes - Service Régional Formation &amp; Développement 2024/25</a:t>
            </a:r>
            <a:endParaRPr lang="fr-FR" dirty="0"/>
          </a:p>
        </p:txBody>
      </p:sp>
      <p:sp>
        <p:nvSpPr>
          <p:cNvPr id="6" name="Titre 1"/>
          <p:cNvSpPr>
            <a:spLocks noGrp="1"/>
          </p:cNvSpPr>
          <p:nvPr>
            <p:ph type="title"/>
          </p:nvPr>
        </p:nvSpPr>
        <p:spPr>
          <a:xfrm>
            <a:off x="1691679" y="483518"/>
            <a:ext cx="7137091" cy="720000"/>
          </a:xfrm>
        </p:spPr>
        <p:txBody>
          <a:bodyPr/>
          <a:lstStyle/>
          <a:p>
            <a:pPr marL="0" indent="0">
              <a:buNone/>
            </a:pPr>
            <a:r>
              <a:rPr lang="fr-FR" sz="2800" dirty="0">
                <a:solidFill>
                  <a:srgbClr val="0070C0"/>
                </a:solidFill>
              </a:rPr>
              <a:t>D</a:t>
            </a:r>
            <a:r>
              <a:rPr lang="fr-FR" sz="2800" dirty="0" smtClean="0">
                <a:solidFill>
                  <a:srgbClr val="0070C0"/>
                </a:solidFill>
              </a:rPr>
              <a:t>es trajectoires métiers de la production</a:t>
            </a:r>
            <a:endParaRPr lang="fr-FR" sz="2800" dirty="0">
              <a:solidFill>
                <a:srgbClr val="0070C0"/>
              </a:solidFill>
            </a:endParaRPr>
          </a:p>
        </p:txBody>
      </p:sp>
    </p:spTree>
    <p:extLst>
      <p:ext uri="{BB962C8B-B14F-4D97-AF65-F5344CB8AC3E}">
        <p14:creationId xmlns:p14="http://schemas.microsoft.com/office/powerpoint/2010/main" val="3895391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solidFill>
                  <a:srgbClr val="0070C0"/>
                </a:solidFill>
              </a:rPr>
              <a:t>Les données </a:t>
            </a:r>
            <a:r>
              <a:rPr lang="fr-FR" sz="2800" dirty="0" smtClean="0">
                <a:solidFill>
                  <a:srgbClr val="0070C0"/>
                </a:solidFill>
              </a:rPr>
              <a:t>sectorielles de la production</a:t>
            </a:r>
            <a:endParaRPr lang="fr-FR" sz="2800" dirty="0">
              <a:solidFill>
                <a:srgbClr val="0070C0"/>
              </a:solidFill>
            </a:endParaRPr>
          </a:p>
        </p:txBody>
      </p:sp>
      <p:sp>
        <p:nvSpPr>
          <p:cNvPr id="4" name="Espace réservé du texte 3"/>
          <p:cNvSpPr>
            <a:spLocks noGrp="1"/>
          </p:cNvSpPr>
          <p:nvPr>
            <p:ph type="body" sz="quarter" idx="13"/>
          </p:nvPr>
        </p:nvSpPr>
        <p:spPr>
          <a:xfrm>
            <a:off x="359998" y="1891968"/>
            <a:ext cx="2520000" cy="2836787"/>
          </a:xfrm>
        </p:spPr>
        <p:txBody>
          <a:bodyPr/>
          <a:lstStyle/>
          <a:p>
            <a:pPr marL="0" indent="0">
              <a:buNone/>
            </a:pPr>
            <a:r>
              <a:rPr lang="fr-FR" dirty="0" smtClean="0">
                <a:solidFill>
                  <a:schemeClr val="bg1">
                    <a:lumMod val="50000"/>
                  </a:schemeClr>
                </a:solidFill>
              </a:rPr>
              <a:t>Grandes cultures et élevage</a:t>
            </a:r>
          </a:p>
          <a:p>
            <a:pPr marL="0" indent="0">
              <a:buNone/>
            </a:pPr>
            <a:r>
              <a:rPr lang="fr-FR" sz="900" b="0" dirty="0">
                <a:solidFill>
                  <a:schemeClr val="bg1">
                    <a:lumMod val="50000"/>
                  </a:schemeClr>
                </a:solidFill>
              </a:rPr>
              <a:t>Les métiers sont variés et accessibles à différents niveaux de formation du CAP jusqu’au Bac +5 /Ingénieur dans des entreprises diverses :exploitations agricoles, entreprises d’agrofournitures, coopératives, …</a:t>
            </a:r>
          </a:p>
          <a:p>
            <a:pPr marL="0" indent="0">
              <a:buNone/>
            </a:pPr>
            <a:r>
              <a:rPr lang="fr-FR" sz="900" b="0" dirty="0">
                <a:solidFill>
                  <a:schemeClr val="bg1">
                    <a:lumMod val="50000"/>
                  </a:schemeClr>
                </a:solidFill>
              </a:rPr>
              <a:t>Les profils recherchés de plus en plus pointues en agronomie et conduite de cultures (agriculture raisonnée, agriculture biologique, agroécologie, …) et la maîtrise de nouveaux outils (OAD, robotique, drone) est également essentielle</a:t>
            </a:r>
          </a:p>
          <a:p>
            <a:pPr marL="0" indent="0">
              <a:buNone/>
            </a:pPr>
            <a:r>
              <a:rPr lang="fr-FR" sz="900" b="0" dirty="0">
                <a:solidFill>
                  <a:schemeClr val="bg1">
                    <a:lumMod val="50000"/>
                  </a:schemeClr>
                </a:solidFill>
              </a:rPr>
              <a:t>Les filières d’élevage constituent un vivier important d’offres d’emploi sur le territoire national. Le profil recherché : des habiletés, et aussi  des connaissances zootechniques pointues.</a:t>
            </a:r>
          </a:p>
        </p:txBody>
      </p:sp>
      <p:sp>
        <p:nvSpPr>
          <p:cNvPr id="5" name="Espace réservé du texte 4"/>
          <p:cNvSpPr>
            <a:spLocks noGrp="1"/>
          </p:cNvSpPr>
          <p:nvPr>
            <p:ph type="body" sz="quarter" idx="14"/>
          </p:nvPr>
        </p:nvSpPr>
        <p:spPr/>
        <p:txBody>
          <a:bodyPr/>
          <a:lstStyle/>
          <a:p>
            <a:pPr marL="0" indent="0">
              <a:buNone/>
            </a:pPr>
            <a:r>
              <a:rPr lang="fr-FR" dirty="0" smtClean="0">
                <a:solidFill>
                  <a:schemeClr val="bg1">
                    <a:lumMod val="50000"/>
                  </a:schemeClr>
                </a:solidFill>
              </a:rPr>
              <a:t>Agroéquipements &amp; agrofournitures</a:t>
            </a:r>
          </a:p>
          <a:p>
            <a:pPr marL="0" indent="0">
              <a:buNone/>
            </a:pPr>
            <a:r>
              <a:rPr lang="fr-FR" sz="900" b="0" dirty="0">
                <a:solidFill>
                  <a:schemeClr val="bg1">
                    <a:lumMod val="50000"/>
                  </a:schemeClr>
                </a:solidFill>
              </a:rPr>
              <a:t>Filières de l’agroéquipement: ensemble des matériels utilisés pour la production agricole: animale et végétale et du secteur du paysage. Incroyable variété de matériels.</a:t>
            </a:r>
          </a:p>
          <a:p>
            <a:pPr marL="0" indent="0">
              <a:buNone/>
            </a:pPr>
            <a:r>
              <a:rPr lang="fr-FR" sz="900" b="0" dirty="0">
                <a:solidFill>
                  <a:schemeClr val="bg1">
                    <a:lumMod val="50000"/>
                  </a:schemeClr>
                </a:solidFill>
              </a:rPr>
              <a:t>Le niveau Bac + 2/3 pour des postes de techniciens de maintenance, techniciens SAV, …</a:t>
            </a:r>
          </a:p>
          <a:p>
            <a:pPr marL="0" indent="0">
              <a:buNone/>
            </a:pPr>
            <a:r>
              <a:rPr lang="fr-FR" sz="900" b="0" dirty="0">
                <a:solidFill>
                  <a:schemeClr val="bg1">
                    <a:lumMod val="50000"/>
                  </a:schemeClr>
                </a:solidFill>
              </a:rPr>
              <a:t>Filières de l’agrofourniture : ensemble des entreprises fournissant aux agriculteurs les moyens de produire : semences, produits phytosanitaires, engrais, mais aussi aliment du bétail et produits vétérinaires.</a:t>
            </a:r>
          </a:p>
        </p:txBody>
      </p:sp>
      <p:sp>
        <p:nvSpPr>
          <p:cNvPr id="6" name="Espace réservé du texte 5"/>
          <p:cNvSpPr>
            <a:spLocks noGrp="1"/>
          </p:cNvSpPr>
          <p:nvPr>
            <p:ph type="body" sz="quarter" idx="15"/>
          </p:nvPr>
        </p:nvSpPr>
        <p:spPr>
          <a:xfrm>
            <a:off x="6263999" y="1893600"/>
            <a:ext cx="2520000" cy="2835155"/>
          </a:xfrm>
        </p:spPr>
        <p:txBody>
          <a:bodyPr/>
          <a:lstStyle/>
          <a:p>
            <a:pPr marL="0" indent="0">
              <a:buNone/>
            </a:pPr>
            <a:r>
              <a:rPr lang="fr-FR" dirty="0" smtClean="0">
                <a:solidFill>
                  <a:schemeClr val="bg1">
                    <a:lumMod val="50000"/>
                  </a:schemeClr>
                </a:solidFill>
              </a:rPr>
              <a:t>Agroalimentaire</a:t>
            </a:r>
          </a:p>
          <a:p>
            <a:pPr marL="0" indent="0">
              <a:buNone/>
            </a:pPr>
            <a:r>
              <a:rPr lang="fr-FR" sz="900" b="0" dirty="0">
                <a:solidFill>
                  <a:schemeClr val="bg1">
                    <a:lumMod val="50000"/>
                  </a:schemeClr>
                </a:solidFill>
              </a:rPr>
              <a:t>L’agroalimentaire recrute des niveaux CAP à Bac+5 </a:t>
            </a:r>
          </a:p>
          <a:p>
            <a:pPr marL="0" indent="0">
              <a:buNone/>
            </a:pPr>
            <a:r>
              <a:rPr lang="fr-FR" sz="900" b="0" dirty="0">
                <a:solidFill>
                  <a:schemeClr val="bg1">
                    <a:lumMod val="50000"/>
                  </a:schemeClr>
                </a:solidFill>
              </a:rPr>
              <a:t>C’est en production que se situe la majorité des emplois – essentiellement des opérateurs et des techniciens. Les profils doivent être de plus en plus qualifiés en raison de l’automatisation croissante des procédés de fabrication et de la complexité des exigences réglementaires de sécurité alimentaire.</a:t>
            </a:r>
          </a:p>
          <a:p>
            <a:pPr marL="0" indent="0">
              <a:buNone/>
            </a:pPr>
            <a:r>
              <a:rPr lang="fr-FR" sz="900" dirty="0">
                <a:solidFill>
                  <a:schemeClr val="bg1">
                    <a:lumMod val="50000"/>
                  </a:schemeClr>
                </a:solidFill>
              </a:rPr>
              <a:t>la filière vigne et vin comprend à la fois la production de raisin et sa transformation en vin.</a:t>
            </a:r>
          </a:p>
          <a:p>
            <a:pPr marL="0" indent="0">
              <a:buNone/>
            </a:pPr>
            <a:r>
              <a:rPr lang="fr-FR" sz="900" dirty="0">
                <a:solidFill>
                  <a:schemeClr val="bg1">
                    <a:lumMod val="50000"/>
                  </a:schemeClr>
                </a:solidFill>
              </a:rPr>
              <a:t>Les formations en aquaculture:  </a:t>
            </a:r>
            <a:r>
              <a:rPr lang="fr-FR" sz="900" dirty="0"/>
              <a:t>la conchyliculture &amp; pisciculture en eau douce</a:t>
            </a:r>
            <a:r>
              <a:rPr lang="fr-FR" sz="900" dirty="0">
                <a:solidFill>
                  <a:schemeClr val="bg1">
                    <a:lumMod val="50000"/>
                  </a:schemeClr>
                </a:solidFill>
              </a:rPr>
              <a:t> vont du CAP au diplôme d’ingénieur.</a:t>
            </a:r>
            <a:endParaRPr lang="fr-FR" sz="900" b="0" dirty="0">
              <a:solidFill>
                <a:schemeClr val="bg1">
                  <a:lumMod val="50000"/>
                </a:schemeClr>
              </a:solidFill>
            </a:endParaRPr>
          </a:p>
        </p:txBody>
      </p:sp>
      <p:sp>
        <p:nvSpPr>
          <p:cNvPr id="9" name="Rectangle à coins arrondis 8"/>
          <p:cNvSpPr/>
          <p:nvPr/>
        </p:nvSpPr>
        <p:spPr>
          <a:xfrm>
            <a:off x="7746275" y="137160"/>
            <a:ext cx="1221377" cy="842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tx1"/>
                </a:solidFill>
              </a:rPr>
              <a:t>Données</a:t>
            </a:r>
          </a:p>
          <a:p>
            <a:pPr algn="ctr"/>
            <a:endParaRPr lang="fr-FR" sz="1350" dirty="0">
              <a:solidFill>
                <a:schemeClr val="tx1"/>
              </a:solidFill>
            </a:endParaRPr>
          </a:p>
          <a:p>
            <a:pPr algn="ctr"/>
            <a:endParaRPr lang="fr-FR" sz="1350" dirty="0">
              <a:solidFill>
                <a:schemeClr val="tx1"/>
              </a:solidFill>
            </a:endParaRPr>
          </a:p>
          <a:p>
            <a:pPr algn="ctr"/>
            <a:endParaRPr lang="fr-FR" sz="1350" dirty="0">
              <a:solidFill>
                <a:schemeClr val="tx1"/>
              </a:solidFill>
            </a:endParaRPr>
          </a:p>
        </p:txBody>
      </p:sp>
      <p:pic>
        <p:nvPicPr>
          <p:cNvPr id="10" name="Image 9"/>
          <p:cNvPicPr>
            <a:picLocks noChangeAspect="1"/>
          </p:cNvPicPr>
          <p:nvPr/>
        </p:nvPicPr>
        <p:blipFill>
          <a:blip r:embed="rId2"/>
          <a:stretch>
            <a:fillRect/>
          </a:stretch>
        </p:blipFill>
        <p:spPr>
          <a:xfrm>
            <a:off x="7856092" y="382371"/>
            <a:ext cx="1001742" cy="517629"/>
          </a:xfrm>
          <a:prstGeom prst="rect">
            <a:avLst/>
          </a:prstGeom>
        </p:spPr>
      </p:pic>
      <p:sp>
        <p:nvSpPr>
          <p:cNvPr id="11" name="Espace réservé du pied de page 5"/>
          <p:cNvSpPr>
            <a:spLocks noGrp="1"/>
          </p:cNvSpPr>
          <p:nvPr>
            <p:ph type="ftr" sz="quarter" idx="11"/>
          </p:nvPr>
        </p:nvSpPr>
        <p:spPr>
          <a:xfrm>
            <a:off x="360000" y="4783500"/>
            <a:ext cx="5904000" cy="360000"/>
          </a:xfrm>
        </p:spPr>
        <p:txBody>
          <a:bodyPr/>
          <a:lstStyle/>
          <a:p>
            <a:r>
              <a:rPr lang="fr-FR" smtClean="0"/>
              <a:t>DRAAF Auvergne-Rhône-Alpes - Service Régional Formation &amp; Développement 2024/25</a:t>
            </a:r>
            <a:endParaRPr lang="fr-FR" dirty="0"/>
          </a:p>
        </p:txBody>
      </p:sp>
    </p:spTree>
    <p:extLst>
      <p:ext uri="{BB962C8B-B14F-4D97-AF65-F5344CB8AC3E}">
        <p14:creationId xmlns:p14="http://schemas.microsoft.com/office/powerpoint/2010/main" val="685735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21048"/>
          <a:stretch/>
        </p:blipFill>
        <p:spPr>
          <a:xfrm>
            <a:off x="248194" y="1707654"/>
            <a:ext cx="8591026" cy="2981912"/>
          </a:xfrm>
          <a:prstGeom prst="rect">
            <a:avLst/>
          </a:prstGeom>
        </p:spPr>
      </p:pic>
      <p:sp>
        <p:nvSpPr>
          <p:cNvPr id="5" name="Espace réservé du pied de page 5"/>
          <p:cNvSpPr>
            <a:spLocks noGrp="1"/>
          </p:cNvSpPr>
          <p:nvPr>
            <p:ph type="ftr" sz="quarter" idx="11"/>
          </p:nvPr>
        </p:nvSpPr>
        <p:spPr>
          <a:xfrm>
            <a:off x="360000" y="4783500"/>
            <a:ext cx="5904000" cy="360000"/>
          </a:xfrm>
        </p:spPr>
        <p:txBody>
          <a:bodyPr/>
          <a:lstStyle/>
          <a:p>
            <a:r>
              <a:rPr lang="fr-FR" smtClean="0"/>
              <a:t>DRAAF Auvergne-Rhône-Alpes - Service Régional Formation &amp; Développement 2024/25</a:t>
            </a:r>
            <a:endParaRPr lang="fr-FR" dirty="0"/>
          </a:p>
        </p:txBody>
      </p:sp>
      <p:sp>
        <p:nvSpPr>
          <p:cNvPr id="6" name="Titre 1"/>
          <p:cNvSpPr>
            <a:spLocks noGrp="1"/>
          </p:cNvSpPr>
          <p:nvPr>
            <p:ph type="title"/>
          </p:nvPr>
        </p:nvSpPr>
        <p:spPr>
          <a:xfrm>
            <a:off x="1691679" y="483518"/>
            <a:ext cx="7137091" cy="720000"/>
          </a:xfrm>
        </p:spPr>
        <p:txBody>
          <a:bodyPr/>
          <a:lstStyle/>
          <a:p>
            <a:pPr marL="0" indent="0">
              <a:buNone/>
            </a:pPr>
            <a:r>
              <a:rPr lang="fr-FR" sz="2800" dirty="0">
                <a:solidFill>
                  <a:schemeClr val="accent1">
                    <a:lumMod val="90000"/>
                    <a:lumOff val="10000"/>
                  </a:schemeClr>
                </a:solidFill>
              </a:rPr>
              <a:t>Des trajectoires métiers des territoires</a:t>
            </a:r>
          </a:p>
        </p:txBody>
      </p:sp>
    </p:spTree>
    <p:extLst>
      <p:ext uri="{BB962C8B-B14F-4D97-AF65-F5344CB8AC3E}">
        <p14:creationId xmlns:p14="http://schemas.microsoft.com/office/powerpoint/2010/main" val="1351699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solidFill>
                  <a:schemeClr val="accent1">
                    <a:lumMod val="90000"/>
                    <a:lumOff val="10000"/>
                  </a:schemeClr>
                </a:solidFill>
              </a:rPr>
              <a:t>Les données </a:t>
            </a:r>
            <a:r>
              <a:rPr lang="fr-FR" sz="2400" dirty="0" smtClean="0">
                <a:solidFill>
                  <a:schemeClr val="accent1">
                    <a:lumMod val="90000"/>
                    <a:lumOff val="10000"/>
                  </a:schemeClr>
                </a:solidFill>
              </a:rPr>
              <a:t>sectorielles des territoires </a:t>
            </a:r>
            <a:endParaRPr lang="fr-FR" sz="2400" dirty="0">
              <a:solidFill>
                <a:schemeClr val="accent1">
                  <a:lumMod val="90000"/>
                  <a:lumOff val="10000"/>
                </a:schemeClr>
              </a:solidFill>
            </a:endParaRPr>
          </a:p>
        </p:txBody>
      </p:sp>
      <p:sp>
        <p:nvSpPr>
          <p:cNvPr id="4" name="Espace réservé du texte 3"/>
          <p:cNvSpPr>
            <a:spLocks noGrp="1"/>
          </p:cNvSpPr>
          <p:nvPr>
            <p:ph type="body" sz="quarter" idx="13"/>
          </p:nvPr>
        </p:nvSpPr>
        <p:spPr>
          <a:xfrm>
            <a:off x="359998" y="1891968"/>
            <a:ext cx="2520000" cy="2532432"/>
          </a:xfrm>
        </p:spPr>
        <p:txBody>
          <a:bodyPr/>
          <a:lstStyle/>
          <a:p>
            <a:pPr marL="0" indent="0">
              <a:buNone/>
            </a:pPr>
            <a:r>
              <a:rPr lang="fr-FR" sz="900" b="0" dirty="0">
                <a:solidFill>
                  <a:schemeClr val="bg1">
                    <a:lumMod val="50000"/>
                  </a:schemeClr>
                </a:solidFill>
              </a:rPr>
              <a:t>Les zones rurales sont en plein essor démographique. De nombreux métiers de services s’ouvrent à celles et ceux qui veulent s’investir dans les relations humaines, de contacts et de proximité.</a:t>
            </a:r>
          </a:p>
          <a:p>
            <a:pPr marL="0" indent="0">
              <a:buNone/>
            </a:pPr>
            <a:r>
              <a:rPr lang="fr-FR" sz="900" b="0" dirty="0">
                <a:solidFill>
                  <a:schemeClr val="bg1">
                    <a:lumMod val="50000"/>
                  </a:schemeClr>
                </a:solidFill>
              </a:rPr>
              <a:t>La vente : développement des commerces de proximité et des circuits courts, accompagnement du développement des signes et labels de qualité.</a:t>
            </a:r>
          </a:p>
          <a:p>
            <a:pPr marL="0" indent="0">
              <a:buNone/>
            </a:pPr>
            <a:r>
              <a:rPr lang="fr-FR" sz="900" b="0" dirty="0">
                <a:solidFill>
                  <a:schemeClr val="bg1">
                    <a:lumMod val="50000"/>
                  </a:schemeClr>
                </a:solidFill>
              </a:rPr>
              <a:t>Les services aux personnes auprès des enfants et des personnes âgés, les services aux entreprises, notamment agricoles:  gestion, commercialisation…</a:t>
            </a:r>
          </a:p>
          <a:p>
            <a:pPr marL="0" indent="0">
              <a:buNone/>
            </a:pPr>
            <a:endParaRPr lang="fr-FR" sz="900" b="0" dirty="0">
              <a:solidFill>
                <a:schemeClr val="bg1">
                  <a:lumMod val="50000"/>
                </a:schemeClr>
              </a:solidFill>
            </a:endParaRPr>
          </a:p>
        </p:txBody>
      </p:sp>
      <p:sp>
        <p:nvSpPr>
          <p:cNvPr id="5" name="Espace réservé du texte 4"/>
          <p:cNvSpPr>
            <a:spLocks noGrp="1"/>
          </p:cNvSpPr>
          <p:nvPr>
            <p:ph type="body" sz="quarter" idx="14"/>
          </p:nvPr>
        </p:nvSpPr>
        <p:spPr/>
        <p:txBody>
          <a:bodyPr/>
          <a:lstStyle/>
          <a:p>
            <a:pPr marL="0" indent="0">
              <a:buNone/>
            </a:pPr>
            <a:r>
              <a:rPr lang="fr-FR" sz="900" b="0" dirty="0">
                <a:solidFill>
                  <a:schemeClr val="bg1">
                    <a:lumMod val="50000"/>
                  </a:schemeClr>
                </a:solidFill>
              </a:rPr>
              <a:t>Les métiers pour développer et dynamiser les territoires ruraux pour les rendre plus attractifs et répondre aux attentes des ruraux et néo ruraux.</a:t>
            </a:r>
          </a:p>
          <a:p>
            <a:pPr marL="0" indent="0">
              <a:buNone/>
            </a:pPr>
            <a:r>
              <a:rPr lang="fr-FR" sz="900" b="0" dirty="0">
                <a:solidFill>
                  <a:schemeClr val="bg1">
                    <a:lumMod val="50000"/>
                  </a:schemeClr>
                </a:solidFill>
              </a:rPr>
              <a:t>L’animation et accompagnement des acteurs locaux et élus dans les choix de stratégie de développement territorial par exemple pour favoriser le tourisme vert et les activités d’accueil de public en milieu rural</a:t>
            </a:r>
          </a:p>
          <a:p>
            <a:pPr marL="0" indent="0">
              <a:buNone/>
            </a:pPr>
            <a:r>
              <a:rPr lang="fr-FR" sz="900" b="0" dirty="0">
                <a:solidFill>
                  <a:schemeClr val="bg1">
                    <a:lumMod val="50000"/>
                  </a:schemeClr>
                </a:solidFill>
              </a:rPr>
              <a:t>Le conseil aux agriculteurs: idées de diversification, de transformation de produits…, accompagner à la transition et à l’installation des porteurs de projets agricoles</a:t>
            </a:r>
          </a:p>
          <a:p>
            <a:pPr marL="0" indent="0">
              <a:buNone/>
            </a:pPr>
            <a:endParaRPr lang="fr-FR" sz="900" b="0" dirty="0">
              <a:solidFill>
                <a:schemeClr val="bg1">
                  <a:lumMod val="50000"/>
                </a:schemeClr>
              </a:solidFill>
            </a:endParaRPr>
          </a:p>
        </p:txBody>
      </p:sp>
      <p:sp>
        <p:nvSpPr>
          <p:cNvPr id="6" name="Espace réservé du texte 5"/>
          <p:cNvSpPr>
            <a:spLocks noGrp="1"/>
          </p:cNvSpPr>
          <p:nvPr>
            <p:ph type="body" sz="quarter" idx="15"/>
          </p:nvPr>
        </p:nvSpPr>
        <p:spPr/>
        <p:txBody>
          <a:bodyPr/>
          <a:lstStyle/>
          <a:p>
            <a:pPr marL="0" indent="0">
              <a:buNone/>
            </a:pPr>
            <a:r>
              <a:rPr lang="fr-FR" sz="900" b="0" dirty="0">
                <a:solidFill>
                  <a:schemeClr val="bg1">
                    <a:lumMod val="50000"/>
                  </a:schemeClr>
                </a:solidFill>
              </a:rPr>
              <a:t>Les métiers du tourisme et de la culture</a:t>
            </a:r>
          </a:p>
          <a:p>
            <a:pPr marL="0" indent="0">
              <a:buNone/>
            </a:pPr>
            <a:r>
              <a:rPr lang="fr-FR" sz="900" b="0" dirty="0">
                <a:solidFill>
                  <a:schemeClr val="bg1">
                    <a:lumMod val="50000"/>
                  </a:schemeClr>
                </a:solidFill>
              </a:rPr>
              <a:t>La protection des milieux naturels: action de sensibilisation environnementale, projets Agro-environnementaux et climatiques</a:t>
            </a:r>
          </a:p>
          <a:p>
            <a:pPr marL="0" indent="0">
              <a:buNone/>
            </a:pPr>
            <a:r>
              <a:rPr lang="fr-FR" sz="900" b="0" dirty="0">
                <a:solidFill>
                  <a:schemeClr val="bg1">
                    <a:lumMod val="50000"/>
                  </a:schemeClr>
                </a:solidFill>
              </a:rPr>
              <a:t>L’agritourisme et l’œnotourisme : visite d’exploitations, dégustation et achat de produits locaux dans les fermes-auberges, tables et chambres d’hôtes, gîtes ruraux, visite de cave, musée, événement…</a:t>
            </a:r>
          </a:p>
          <a:p>
            <a:pPr marL="0" indent="0">
              <a:buNone/>
            </a:pPr>
            <a:r>
              <a:rPr lang="fr-FR" sz="900" b="0" dirty="0">
                <a:solidFill>
                  <a:schemeClr val="bg1">
                    <a:lumMod val="50000"/>
                  </a:schemeClr>
                </a:solidFill>
              </a:rPr>
              <a:t>La gestion du patrimoine culturel et naturel : entretien des sites, des actions de restauration, de réhabilitation, de préservation et de mise en valeur</a:t>
            </a:r>
          </a:p>
          <a:p>
            <a:pPr marL="0" indent="0">
              <a:buNone/>
            </a:pPr>
            <a:endParaRPr lang="fr-FR" sz="900" b="0" dirty="0">
              <a:solidFill>
                <a:schemeClr val="bg1">
                  <a:lumMod val="50000"/>
                </a:schemeClr>
              </a:solidFill>
            </a:endParaRPr>
          </a:p>
        </p:txBody>
      </p:sp>
      <p:sp>
        <p:nvSpPr>
          <p:cNvPr id="9" name="Rectangle à coins arrondis 8"/>
          <p:cNvSpPr/>
          <p:nvPr/>
        </p:nvSpPr>
        <p:spPr>
          <a:xfrm>
            <a:off x="7746275" y="137160"/>
            <a:ext cx="1221377" cy="8425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tx1"/>
                </a:solidFill>
              </a:rPr>
              <a:t>Données</a:t>
            </a:r>
          </a:p>
          <a:p>
            <a:pPr algn="ctr"/>
            <a:endParaRPr lang="fr-FR" sz="1350" dirty="0">
              <a:solidFill>
                <a:schemeClr val="tx1"/>
              </a:solidFill>
            </a:endParaRPr>
          </a:p>
          <a:p>
            <a:pPr algn="ctr"/>
            <a:endParaRPr lang="fr-FR" sz="1350" dirty="0">
              <a:solidFill>
                <a:schemeClr val="tx1"/>
              </a:solidFill>
            </a:endParaRPr>
          </a:p>
          <a:p>
            <a:pPr algn="ctr"/>
            <a:endParaRPr lang="fr-FR" sz="1350" dirty="0">
              <a:solidFill>
                <a:schemeClr val="tx1"/>
              </a:solidFill>
            </a:endParaRPr>
          </a:p>
        </p:txBody>
      </p:sp>
      <p:pic>
        <p:nvPicPr>
          <p:cNvPr id="10" name="Image 9"/>
          <p:cNvPicPr>
            <a:picLocks noChangeAspect="1"/>
          </p:cNvPicPr>
          <p:nvPr/>
        </p:nvPicPr>
        <p:blipFill>
          <a:blip r:embed="rId2"/>
          <a:stretch>
            <a:fillRect/>
          </a:stretch>
        </p:blipFill>
        <p:spPr>
          <a:xfrm>
            <a:off x="7856092" y="382371"/>
            <a:ext cx="1001742" cy="517629"/>
          </a:xfrm>
          <a:prstGeom prst="rect">
            <a:avLst/>
          </a:prstGeom>
        </p:spPr>
      </p:pic>
      <p:sp>
        <p:nvSpPr>
          <p:cNvPr id="11" name="Espace réservé du pied de page 5"/>
          <p:cNvSpPr>
            <a:spLocks noGrp="1"/>
          </p:cNvSpPr>
          <p:nvPr>
            <p:ph type="ftr" sz="quarter" idx="11"/>
          </p:nvPr>
        </p:nvSpPr>
        <p:spPr>
          <a:xfrm>
            <a:off x="360000" y="4783500"/>
            <a:ext cx="5904000" cy="360000"/>
          </a:xfrm>
        </p:spPr>
        <p:txBody>
          <a:bodyPr/>
          <a:lstStyle/>
          <a:p>
            <a:r>
              <a:rPr lang="fr-FR" smtClean="0"/>
              <a:t>DRAAF Auvergne-Rhône-Alpes - Service Régional Formation &amp; Développement 2024/25</a:t>
            </a:r>
            <a:endParaRPr lang="fr-FR" dirty="0"/>
          </a:p>
        </p:txBody>
      </p:sp>
    </p:spTree>
    <p:extLst>
      <p:ext uri="{BB962C8B-B14F-4D97-AF65-F5344CB8AC3E}">
        <p14:creationId xmlns:p14="http://schemas.microsoft.com/office/powerpoint/2010/main" val="4253212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quarter" idx="13"/>
          </p:nvPr>
        </p:nvSpPr>
        <p:spPr>
          <a:xfrm>
            <a:off x="278708" y="2248242"/>
            <a:ext cx="8424000" cy="2431337"/>
          </a:xfrm>
        </p:spPr>
        <p:txBody>
          <a:bodyPr/>
          <a:lstStyle/>
          <a:p>
            <a:r>
              <a:rPr lang="fr-FR" sz="2400" dirty="0" smtClean="0">
                <a:solidFill>
                  <a:srgbClr val="44B2B2"/>
                </a:solidFill>
                <a:latin typeface="+mj-lt"/>
                <a:ea typeface="+mj-ea"/>
                <a:cs typeface="+mj-cs"/>
              </a:rPr>
              <a:t> le diaporama </a:t>
            </a:r>
          </a:p>
          <a:p>
            <a:r>
              <a:rPr lang="fr-FR" sz="2400" dirty="0" smtClean="0">
                <a:solidFill>
                  <a:srgbClr val="44B2B2"/>
                </a:solidFill>
                <a:latin typeface="+mj-lt"/>
                <a:ea typeface="+mj-ea"/>
                <a:cs typeface="+mj-cs"/>
              </a:rPr>
              <a:t>« A </a:t>
            </a:r>
            <a:r>
              <a:rPr lang="fr-FR" sz="2400" dirty="0">
                <a:solidFill>
                  <a:srgbClr val="44B2B2"/>
                </a:solidFill>
                <a:latin typeface="+mj-lt"/>
                <a:ea typeface="+mj-ea"/>
                <a:cs typeface="+mj-cs"/>
              </a:rPr>
              <a:t>la découverte des métiers du </a:t>
            </a:r>
            <a:r>
              <a:rPr lang="fr-FR" sz="2400" dirty="0" smtClean="0">
                <a:solidFill>
                  <a:srgbClr val="44B2B2"/>
                </a:solidFill>
                <a:latin typeface="+mj-lt"/>
                <a:ea typeface="+mj-ea"/>
                <a:cs typeface="+mj-cs"/>
              </a:rPr>
              <a:t>vivant »</a:t>
            </a:r>
            <a:endParaRPr lang="fr-FR" sz="2400" dirty="0">
              <a:solidFill>
                <a:srgbClr val="44B2B2"/>
              </a:solidFill>
              <a:latin typeface="+mj-lt"/>
              <a:ea typeface="+mj-ea"/>
              <a:cs typeface="+mj-cs"/>
            </a:endParaRPr>
          </a:p>
          <a:p>
            <a:endParaRPr lang="fr-FR" sz="1800" b="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708" y="3378241"/>
            <a:ext cx="1938830" cy="1235978"/>
          </a:xfrm>
          <a:prstGeom prst="rect">
            <a:avLst/>
          </a:prstGeom>
        </p:spPr>
      </p:pic>
      <p:sp>
        <p:nvSpPr>
          <p:cNvPr id="6" name="Espace réservé du pied de page 5"/>
          <p:cNvSpPr>
            <a:spLocks noGrp="1"/>
          </p:cNvSpPr>
          <p:nvPr>
            <p:ph type="ftr" sz="quarter" idx="11"/>
          </p:nvPr>
        </p:nvSpPr>
        <p:spPr/>
        <p:txBody>
          <a:bodyPr/>
          <a:lstStyle/>
          <a:p>
            <a:r>
              <a:rPr lang="fr-FR" dirty="0" smtClean="0"/>
              <a:t>DRAAF Auvergne-Rhône-Alpes - Service Régional Formation &amp; Développement 2024/25</a:t>
            </a:r>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354" y="3548551"/>
            <a:ext cx="2411939" cy="1228832"/>
          </a:xfrm>
          <a:prstGeom prst="rect">
            <a:avLst/>
          </a:prstGeom>
        </p:spPr>
      </p:pic>
    </p:spTree>
    <p:extLst>
      <p:ext uri="{BB962C8B-B14F-4D97-AF65-F5344CB8AC3E}">
        <p14:creationId xmlns:p14="http://schemas.microsoft.com/office/powerpoint/2010/main" val="2604235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5829" y="268097"/>
            <a:ext cx="6970627" cy="720000"/>
          </a:xfrm>
        </p:spPr>
        <p:txBody>
          <a:bodyPr/>
          <a:lstStyle/>
          <a:p>
            <a:r>
              <a:rPr lang="fr-FR" sz="2400" cap="all" dirty="0" smtClean="0">
                <a:solidFill>
                  <a:srgbClr val="44B2B2"/>
                </a:solidFill>
              </a:rPr>
              <a:t> … et des lieux uniques pour se former </a:t>
            </a:r>
            <a:endParaRPr lang="fr-FR" sz="2400" cap="all" dirty="0">
              <a:solidFill>
                <a:srgbClr val="44B2B2"/>
              </a:solidFill>
            </a:endParaRPr>
          </a:p>
        </p:txBody>
      </p:sp>
      <p:sp>
        <p:nvSpPr>
          <p:cNvPr id="3" name="Espace réservé du texte 2"/>
          <p:cNvSpPr>
            <a:spLocks noGrp="1"/>
          </p:cNvSpPr>
          <p:nvPr>
            <p:ph type="body" sz="quarter" idx="13"/>
          </p:nvPr>
        </p:nvSpPr>
        <p:spPr>
          <a:xfrm>
            <a:off x="3191205" y="1635357"/>
            <a:ext cx="2569514" cy="2819283"/>
          </a:xfrm>
        </p:spPr>
        <p:style>
          <a:lnRef idx="2">
            <a:schemeClr val="accent3"/>
          </a:lnRef>
          <a:fillRef idx="1">
            <a:schemeClr val="lt1"/>
          </a:fillRef>
          <a:effectRef idx="0">
            <a:schemeClr val="accent3"/>
          </a:effectRef>
          <a:fontRef idx="minor">
            <a:schemeClr val="dk1"/>
          </a:fontRef>
        </p:style>
        <p:txBody>
          <a:bodyPr/>
          <a:lstStyle/>
          <a:p>
            <a:pPr marL="0" indent="0" algn="ctr">
              <a:buNone/>
            </a:pPr>
            <a:r>
              <a:rPr lang="fr-FR" u="sng" dirty="0" smtClean="0">
                <a:solidFill>
                  <a:schemeClr val="accent3"/>
                </a:solidFill>
              </a:rPr>
              <a:t>En lieu de vie	</a:t>
            </a:r>
            <a:r>
              <a:rPr lang="fr-FR" dirty="0" smtClean="0"/>
              <a:t>	</a:t>
            </a:r>
            <a:endParaRPr lang="fr-FR" dirty="0"/>
          </a:p>
          <a:p>
            <a:pPr marL="0" indent="0" algn="ctr">
              <a:spcBef>
                <a:spcPts val="0"/>
              </a:spcBef>
              <a:spcAft>
                <a:spcPts val="0"/>
              </a:spcAft>
              <a:buNone/>
            </a:pPr>
            <a:r>
              <a:rPr lang="fr-FR" dirty="0" smtClean="0"/>
              <a:t> La question de l’hébergement :</a:t>
            </a:r>
            <a:endParaRPr lang="fr-FR" dirty="0"/>
          </a:p>
          <a:p>
            <a:pPr marL="0" indent="0" algn="ctr">
              <a:spcBef>
                <a:spcPts val="0"/>
              </a:spcBef>
              <a:spcAft>
                <a:spcPts val="0"/>
              </a:spcAft>
              <a:buNone/>
            </a:pPr>
            <a:r>
              <a:rPr lang="fr-FR" dirty="0" smtClean="0"/>
              <a:t>Interne</a:t>
            </a:r>
          </a:p>
          <a:p>
            <a:pPr marL="0" indent="0" algn="ctr">
              <a:spcBef>
                <a:spcPts val="0"/>
              </a:spcBef>
              <a:spcAft>
                <a:spcPts val="0"/>
              </a:spcAft>
              <a:buNone/>
            </a:pPr>
            <a:r>
              <a:rPr lang="fr-FR" dirty="0" smtClean="0"/>
              <a:t>Maitre au pair</a:t>
            </a:r>
          </a:p>
          <a:p>
            <a:pPr marL="0" indent="0" algn="ctr">
              <a:spcBef>
                <a:spcPts val="0"/>
              </a:spcBef>
              <a:spcAft>
                <a:spcPts val="0"/>
              </a:spcAft>
              <a:buNone/>
            </a:pPr>
            <a:r>
              <a:rPr lang="fr-FR" dirty="0" smtClean="0"/>
              <a:t>Foyer</a:t>
            </a:r>
            <a:endParaRPr lang="fr-FR" dirty="0"/>
          </a:p>
          <a:p>
            <a:pPr marL="0" indent="0" algn="ctr">
              <a:spcBef>
                <a:spcPts val="0"/>
              </a:spcBef>
              <a:spcAft>
                <a:spcPts val="0"/>
              </a:spcAft>
              <a:buNone/>
            </a:pPr>
            <a:r>
              <a:rPr lang="fr-FR" dirty="0" smtClean="0"/>
              <a:t>Secteur privé</a:t>
            </a:r>
          </a:p>
          <a:p>
            <a:pPr marL="0" indent="0" algn="ctr">
              <a:spcAft>
                <a:spcPts val="0"/>
              </a:spcAft>
              <a:buNone/>
            </a:pPr>
            <a:endParaRPr lang="fr-FR" dirty="0" smtClean="0"/>
          </a:p>
          <a:p>
            <a:pPr marL="0" indent="0" algn="ctr">
              <a:spcAft>
                <a:spcPts val="0"/>
              </a:spcAft>
              <a:buNone/>
            </a:pPr>
            <a:r>
              <a:rPr lang="fr-FR" dirty="0" smtClean="0"/>
              <a:t>Les animations :</a:t>
            </a:r>
            <a:r>
              <a:rPr lang="fr-FR" dirty="0"/>
              <a:t> </a:t>
            </a:r>
          </a:p>
          <a:p>
            <a:pPr marL="0" indent="0" algn="ctr">
              <a:spcAft>
                <a:spcPts val="0"/>
              </a:spcAft>
              <a:buNone/>
            </a:pPr>
            <a:r>
              <a:rPr lang="fr-FR" dirty="0" smtClean="0"/>
              <a:t>dans tous les lycées une association gérée par les apprenants organise des activités dans les domaines du sport, des loisirs créatifs et de la culture, autour du développement durable et la solidarité</a:t>
            </a:r>
            <a:endParaRPr lang="fr-FR" dirty="0"/>
          </a:p>
        </p:txBody>
      </p:sp>
      <p:sp>
        <p:nvSpPr>
          <p:cNvPr id="4" name="Espace réservé du texte 3"/>
          <p:cNvSpPr>
            <a:spLocks noGrp="1"/>
          </p:cNvSpPr>
          <p:nvPr>
            <p:ph type="body" sz="quarter" idx="14"/>
          </p:nvPr>
        </p:nvSpPr>
        <p:spPr>
          <a:xfrm>
            <a:off x="360000" y="1362923"/>
            <a:ext cx="2709977" cy="2530800"/>
          </a:xfrm>
          <a:ln>
            <a:solidFill>
              <a:srgbClr val="4FC0CF"/>
            </a:solidFill>
          </a:ln>
        </p:spPr>
        <p:style>
          <a:lnRef idx="2">
            <a:schemeClr val="accent4"/>
          </a:lnRef>
          <a:fillRef idx="1">
            <a:schemeClr val="lt1"/>
          </a:fillRef>
          <a:effectRef idx="0">
            <a:schemeClr val="accent4"/>
          </a:effectRef>
          <a:fontRef idx="minor">
            <a:schemeClr val="dk1"/>
          </a:fontRef>
        </p:style>
        <p:txBody>
          <a:bodyPr/>
          <a:lstStyle/>
          <a:p>
            <a:pPr marL="0" indent="0" algn="ctr">
              <a:buNone/>
            </a:pPr>
            <a:r>
              <a:rPr lang="fr-FR" u="sng" dirty="0" smtClean="0">
                <a:solidFill>
                  <a:srgbClr val="4FC0CF"/>
                </a:solidFill>
              </a:rPr>
              <a:t>Un lieu d’études</a:t>
            </a:r>
          </a:p>
          <a:p>
            <a:pPr marL="0" indent="0" algn="ctr">
              <a:buNone/>
            </a:pPr>
            <a:r>
              <a:rPr lang="fr-FR" dirty="0"/>
              <a:t>Organisation modulaire et pluridisciplinaire des études</a:t>
            </a:r>
          </a:p>
          <a:p>
            <a:pPr marL="0" indent="0" algn="ctr">
              <a:buNone/>
            </a:pPr>
            <a:r>
              <a:rPr lang="fr-FR" dirty="0"/>
              <a:t>Tronc commun</a:t>
            </a:r>
          </a:p>
          <a:p>
            <a:pPr marL="0" indent="0" algn="ctr">
              <a:buNone/>
            </a:pPr>
            <a:r>
              <a:rPr lang="fr-FR" dirty="0"/>
              <a:t>Enseignements du domaine professionnel spécifique à chaque </a:t>
            </a:r>
            <a:r>
              <a:rPr lang="fr-FR" dirty="0" smtClean="0"/>
              <a:t>spécialité/option</a:t>
            </a:r>
            <a:endParaRPr lang="fr-FR" dirty="0"/>
          </a:p>
          <a:p>
            <a:pPr marL="0" indent="0" algn="ctr">
              <a:buNone/>
            </a:pPr>
            <a:r>
              <a:rPr lang="fr-FR" dirty="0" smtClean="0"/>
              <a:t>Un </a:t>
            </a:r>
            <a:r>
              <a:rPr lang="fr-FR" dirty="0"/>
              <a:t>module propre au lycée d’initiative locale</a:t>
            </a:r>
          </a:p>
          <a:p>
            <a:pPr marL="0" indent="0" algn="ctr">
              <a:buNone/>
            </a:pPr>
            <a:r>
              <a:rPr lang="fr-FR" dirty="0"/>
              <a:t>D</a:t>
            </a:r>
            <a:r>
              <a:rPr lang="fr-FR" dirty="0" smtClean="0"/>
              <a:t>es </a:t>
            </a:r>
            <a:r>
              <a:rPr lang="fr-FR" dirty="0"/>
              <a:t>stages  </a:t>
            </a:r>
            <a:endParaRPr lang="fr-FR" dirty="0" smtClean="0"/>
          </a:p>
          <a:p>
            <a:pPr marL="0" indent="0" algn="ctr">
              <a:buNone/>
            </a:pPr>
            <a:r>
              <a:rPr lang="fr-FR" dirty="0" smtClean="0"/>
              <a:t>Déroulement </a:t>
            </a:r>
            <a:r>
              <a:rPr lang="fr-FR" dirty="0"/>
              <a:t>de l’Examen (</a:t>
            </a:r>
            <a:r>
              <a:rPr lang="fr-FR" dirty="0" smtClean="0"/>
              <a:t>CCF/ECTS)</a:t>
            </a:r>
          </a:p>
          <a:p>
            <a:pPr marL="0" indent="0" algn="ctr">
              <a:buNone/>
            </a:pPr>
            <a:endParaRPr lang="fr-FR" dirty="0"/>
          </a:p>
          <a:p>
            <a:pPr marL="0" indent="0" algn="ctr">
              <a:buNone/>
            </a:pPr>
            <a:endParaRPr lang="fr-FR" dirty="0" smtClean="0"/>
          </a:p>
        </p:txBody>
      </p:sp>
      <p:sp>
        <p:nvSpPr>
          <p:cNvPr id="5" name="Espace réservé du texte 4"/>
          <p:cNvSpPr>
            <a:spLocks noGrp="1"/>
          </p:cNvSpPr>
          <p:nvPr>
            <p:ph type="body" sz="quarter" idx="15"/>
          </p:nvPr>
        </p:nvSpPr>
        <p:spPr>
          <a:xfrm>
            <a:off x="5881947" y="1963813"/>
            <a:ext cx="2602378" cy="2732284"/>
          </a:xfrm>
        </p:spPr>
        <p:style>
          <a:lnRef idx="2">
            <a:schemeClr val="accent5"/>
          </a:lnRef>
          <a:fillRef idx="1">
            <a:schemeClr val="lt1"/>
          </a:fillRef>
          <a:effectRef idx="0">
            <a:schemeClr val="accent5"/>
          </a:effectRef>
          <a:fontRef idx="minor">
            <a:schemeClr val="dk1"/>
          </a:fontRef>
        </p:style>
        <p:txBody>
          <a:bodyPr/>
          <a:lstStyle/>
          <a:p>
            <a:pPr marL="0" indent="0" algn="ctr">
              <a:buNone/>
            </a:pPr>
            <a:r>
              <a:rPr lang="fr-FR" u="sng" dirty="0" smtClean="0">
                <a:solidFill>
                  <a:schemeClr val="accent5"/>
                </a:solidFill>
              </a:rPr>
              <a:t>Une ouverture sur le monde</a:t>
            </a:r>
          </a:p>
          <a:p>
            <a:pPr marL="0" indent="0" algn="ctr">
              <a:buNone/>
            </a:pPr>
            <a:r>
              <a:rPr lang="fr-FR" dirty="0" smtClean="0"/>
              <a:t>L’international dans l’EA : la coopération internationale une des 5 missions de l’établissement</a:t>
            </a:r>
          </a:p>
          <a:p>
            <a:pPr marL="0" indent="0" algn="ctr">
              <a:buNone/>
            </a:pPr>
            <a:r>
              <a:rPr lang="fr-FR" dirty="0" smtClean="0"/>
              <a:t>Programme ERAMUS+</a:t>
            </a:r>
          </a:p>
          <a:p>
            <a:pPr marL="0" indent="0" algn="ctr">
              <a:buNone/>
            </a:pPr>
            <a:r>
              <a:rPr lang="fr-FR" dirty="0" smtClean="0"/>
              <a:t>Culture des stages à l’étranger</a:t>
            </a:r>
          </a:p>
          <a:p>
            <a:pPr marL="0" indent="0" algn="ctr">
              <a:buNone/>
            </a:pPr>
            <a:r>
              <a:rPr lang="fr-FR" dirty="0" smtClean="0"/>
              <a:t>Le monde professionnel et l’insertion:</a:t>
            </a:r>
          </a:p>
          <a:p>
            <a:pPr marL="0" indent="0" algn="ctr">
              <a:buNone/>
            </a:pPr>
            <a:r>
              <a:rPr lang="fr-FR" dirty="0" smtClean="0"/>
              <a:t>des acteurs professionnels très présent dans l’organisation de l’établissement.</a:t>
            </a:r>
          </a:p>
          <a:p>
            <a:pPr marL="0" indent="0" algn="ctr">
              <a:buNone/>
            </a:pPr>
            <a:r>
              <a:rPr lang="fr-FR" dirty="0" smtClean="0"/>
              <a:t>un lycée qui porte une entreprise (exploitation, transformation)</a:t>
            </a:r>
          </a:p>
          <a:p>
            <a:pPr marL="214313" indent="-214313" algn="ctr">
              <a:buFontTx/>
              <a:buChar char="-"/>
            </a:pPr>
            <a:endParaRPr lang="fr-FR" dirty="0" smtClean="0"/>
          </a:p>
          <a:p>
            <a:pPr marL="0" indent="0" algn="ctr">
              <a:buNone/>
            </a:pPr>
            <a:endParaRPr lang="fr-FR" dirty="0"/>
          </a:p>
        </p:txBody>
      </p:sp>
      <p:sp>
        <p:nvSpPr>
          <p:cNvPr id="6" name="Espace réservé du pied de page 5"/>
          <p:cNvSpPr>
            <a:spLocks noGrp="1"/>
          </p:cNvSpPr>
          <p:nvPr>
            <p:ph type="ftr" sz="quarter" idx="11"/>
          </p:nvPr>
        </p:nvSpPr>
        <p:spPr>
          <a:xfrm>
            <a:off x="360000" y="4783500"/>
            <a:ext cx="5904000" cy="360000"/>
          </a:xfrm>
        </p:spPr>
        <p:txBody>
          <a:bodyPr/>
          <a:lstStyle/>
          <a:p>
            <a:r>
              <a:rPr lang="fr-FR" smtClean="0"/>
              <a:t>DRAAF Auvergne-Rhône-Alpes - Service Régional Formation &amp; Développement 2024/25</a:t>
            </a:r>
            <a:endParaRPr lang="fr-FR" dirty="0"/>
          </a:p>
        </p:txBody>
      </p:sp>
    </p:spTree>
    <p:extLst>
      <p:ext uri="{BB962C8B-B14F-4D97-AF65-F5344CB8AC3E}">
        <p14:creationId xmlns:p14="http://schemas.microsoft.com/office/powerpoint/2010/main" val="414467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DRAAF Auvergne-Rhône-Alpes</a:t>
            </a:r>
          </a:p>
          <a:p>
            <a:r>
              <a:rPr lang="fr-FR" smtClean="0"/>
              <a:t>Région académique Auvergne-Rhône-Alpes</a:t>
            </a:r>
            <a:endParaRPr lang="fr-FR" dirty="0"/>
          </a:p>
        </p:txBody>
      </p:sp>
      <p:sp>
        <p:nvSpPr>
          <p:cNvPr id="3" name="Espace réservé du texte 2"/>
          <p:cNvSpPr>
            <a:spLocks noGrp="1"/>
          </p:cNvSpPr>
          <p:nvPr>
            <p:ph type="body" sz="quarter" idx="13"/>
          </p:nvPr>
        </p:nvSpPr>
        <p:spPr>
          <a:xfrm>
            <a:off x="395536" y="699542"/>
            <a:ext cx="8208912" cy="4176464"/>
          </a:xfrm>
        </p:spPr>
        <p:txBody>
          <a:bodyPr/>
          <a:lstStyle/>
          <a:p>
            <a:r>
              <a:rPr lang="fr-FR" sz="2800" b="1" dirty="0">
                <a:solidFill>
                  <a:srgbClr val="44B2B2"/>
                </a:solidFill>
                <a:latin typeface="+mj-lt"/>
                <a:ea typeface="+mj-ea"/>
                <a:cs typeface="+mj-cs"/>
              </a:rPr>
              <a:t>Retrouvez </a:t>
            </a:r>
            <a:r>
              <a:rPr lang="fr-FR" sz="2800" b="1" dirty="0" smtClean="0">
                <a:solidFill>
                  <a:srgbClr val="44B2B2"/>
                </a:solidFill>
                <a:latin typeface="+mj-lt"/>
                <a:ea typeface="+mj-ea"/>
                <a:cs typeface="+mj-cs"/>
              </a:rPr>
              <a:t>toutes les formations </a:t>
            </a:r>
          </a:p>
          <a:p>
            <a:r>
              <a:rPr lang="fr-FR" sz="2800" b="1" dirty="0" smtClean="0">
                <a:solidFill>
                  <a:srgbClr val="44B2B2"/>
                </a:solidFill>
                <a:latin typeface="+mj-lt"/>
                <a:ea typeface="+mj-ea"/>
                <a:cs typeface="+mj-cs"/>
                <a:hlinkClick r:id="rId2"/>
              </a:rPr>
              <a:t>Dans le Guide </a:t>
            </a:r>
            <a:endParaRPr lang="fr-FR" sz="2800" b="1" dirty="0" smtClean="0">
              <a:solidFill>
                <a:srgbClr val="44B2B2"/>
              </a:solidFill>
              <a:latin typeface="+mj-lt"/>
              <a:ea typeface="+mj-ea"/>
              <a:cs typeface="+mj-cs"/>
            </a:endParaRPr>
          </a:p>
          <a:p>
            <a:endParaRPr lang="fr-FR" sz="2800" b="1" dirty="0">
              <a:solidFill>
                <a:srgbClr val="44B2B2"/>
              </a:solidFill>
              <a:latin typeface="+mj-lt"/>
              <a:ea typeface="+mj-ea"/>
              <a:cs typeface="+mj-cs"/>
            </a:endParaRPr>
          </a:p>
          <a:p>
            <a:endParaRPr lang="fr-FR" sz="2800" b="1" dirty="0" smtClean="0">
              <a:solidFill>
                <a:srgbClr val="44B2B2"/>
              </a:solidFill>
              <a:latin typeface="+mj-lt"/>
              <a:ea typeface="+mj-ea"/>
              <a:cs typeface="+mj-cs"/>
            </a:endParaRPr>
          </a:p>
          <a:p>
            <a:endParaRPr lang="fr-FR" sz="2800" b="1" dirty="0" smtClean="0">
              <a:solidFill>
                <a:srgbClr val="44B2B2"/>
              </a:solidFill>
              <a:latin typeface="+mj-lt"/>
              <a:ea typeface="+mj-ea"/>
              <a:cs typeface="+mj-cs"/>
            </a:endParaRPr>
          </a:p>
          <a:p>
            <a:r>
              <a:rPr lang="fr-FR" sz="2800" b="1" dirty="0" smtClean="0">
                <a:solidFill>
                  <a:srgbClr val="44B2B2"/>
                </a:solidFill>
                <a:latin typeface="+mj-lt"/>
                <a:ea typeface="+mj-ea"/>
                <a:cs typeface="+mj-cs"/>
              </a:rPr>
              <a:t>Participez aux  </a:t>
            </a:r>
            <a:r>
              <a:rPr lang="fr-FR" sz="2800" b="1" dirty="0" smtClean="0">
                <a:solidFill>
                  <a:srgbClr val="44B2B2"/>
                </a:solidFill>
                <a:latin typeface="+mj-lt"/>
                <a:ea typeface="+mj-ea"/>
                <a:cs typeface="+mj-cs"/>
                <a:hlinkClick r:id="rId3"/>
              </a:rPr>
              <a:t>Journées Portes Ouvertes  </a:t>
            </a:r>
            <a:r>
              <a:rPr lang="fr-FR" sz="2800" b="1" dirty="0" smtClean="0">
                <a:solidFill>
                  <a:srgbClr val="44B2B2"/>
                </a:solidFill>
                <a:latin typeface="+mj-lt"/>
                <a:ea typeface="+mj-ea"/>
                <a:cs typeface="+mj-cs"/>
              </a:rPr>
              <a:t>des établissements agricoles ! </a:t>
            </a:r>
          </a:p>
          <a:p>
            <a:r>
              <a:rPr lang="fr-FR" sz="2800" b="1" dirty="0">
                <a:solidFill>
                  <a:srgbClr val="44B2B2"/>
                </a:solidFill>
                <a:latin typeface="+mj-lt"/>
                <a:ea typeface="+mj-ea"/>
                <a:cs typeface="+mj-cs"/>
              </a:rPr>
              <a:t>F</a:t>
            </a:r>
            <a:r>
              <a:rPr lang="fr-FR" sz="2800" b="1" dirty="0" smtClean="0">
                <a:solidFill>
                  <a:srgbClr val="44B2B2"/>
                </a:solidFill>
                <a:latin typeface="+mj-lt"/>
                <a:ea typeface="+mj-ea"/>
                <a:cs typeface="+mj-cs"/>
              </a:rPr>
              <a:t>aites des mini-stages de découverte !</a:t>
            </a:r>
            <a:endParaRPr lang="fr-FR" dirty="0"/>
          </a:p>
        </p:txBody>
      </p:sp>
      <p:pic>
        <p:nvPicPr>
          <p:cNvPr id="7" name="Image 6"/>
          <p:cNvPicPr>
            <a:picLocks noChangeAspect="1"/>
          </p:cNvPicPr>
          <p:nvPr/>
        </p:nvPicPr>
        <p:blipFill>
          <a:blip r:embed="rId4"/>
          <a:stretch>
            <a:fillRect/>
          </a:stretch>
        </p:blipFill>
        <p:spPr>
          <a:xfrm>
            <a:off x="6519779" y="195486"/>
            <a:ext cx="2101031" cy="2952239"/>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8304" y="3930270"/>
            <a:ext cx="1643799" cy="837481"/>
          </a:xfrm>
          <a:prstGeom prst="rect">
            <a:avLst/>
          </a:prstGeom>
        </p:spPr>
      </p:pic>
    </p:spTree>
    <p:extLst>
      <p:ext uri="{BB962C8B-B14F-4D97-AF65-F5344CB8AC3E}">
        <p14:creationId xmlns:p14="http://schemas.microsoft.com/office/powerpoint/2010/main" val="3105035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7"/>
          <p:cNvSpPr>
            <a:spLocks noGrp="1"/>
          </p:cNvSpPr>
          <p:nvPr>
            <p:ph type="ctrTitle"/>
          </p:nvPr>
        </p:nvSpPr>
        <p:spPr>
          <a:xfrm>
            <a:off x="539552" y="1236346"/>
            <a:ext cx="8262257" cy="2199500"/>
          </a:xfrm>
        </p:spPr>
        <p:txBody>
          <a:bodyPr/>
          <a:lstStyle/>
          <a:p>
            <a:pPr algn="l"/>
            <a:r>
              <a:rPr lang="fr-FR" sz="2800" dirty="0">
                <a:solidFill>
                  <a:srgbClr val="44B2B2"/>
                </a:solidFill>
                <a:hlinkClick r:id="rId2"/>
              </a:rPr>
              <a:t>Des outils pédagogiques </a:t>
            </a:r>
            <a:r>
              <a:rPr lang="fr-FR" sz="2800" dirty="0" smtClean="0">
                <a:solidFill>
                  <a:srgbClr val="44B2B2"/>
                </a:solidFill>
              </a:rPr>
              <a:t/>
            </a:r>
            <a:br>
              <a:rPr lang="fr-FR" sz="2800" dirty="0" smtClean="0">
                <a:solidFill>
                  <a:srgbClr val="44B2B2"/>
                </a:solidFill>
              </a:rPr>
            </a:br>
            <a:r>
              <a:rPr lang="fr-FR" sz="2800" b="0" dirty="0" smtClean="0">
                <a:solidFill>
                  <a:srgbClr val="44B2B2"/>
                </a:solidFill>
              </a:rPr>
              <a:t>- au </a:t>
            </a:r>
            <a:r>
              <a:rPr lang="fr-FR" sz="2800" b="0" dirty="0">
                <a:solidFill>
                  <a:srgbClr val="44B2B2"/>
                </a:solidFill>
              </a:rPr>
              <a:t>service du Parcours Avenir  pour parler aux élèves et enseignants à l’Education </a:t>
            </a:r>
            <a:r>
              <a:rPr lang="fr-FR" sz="2800" b="0" dirty="0" smtClean="0">
                <a:solidFill>
                  <a:srgbClr val="44B2B2"/>
                </a:solidFill>
              </a:rPr>
              <a:t>nationale</a:t>
            </a:r>
            <a:br>
              <a:rPr lang="fr-FR" sz="2800" b="0" dirty="0" smtClean="0">
                <a:solidFill>
                  <a:srgbClr val="44B2B2"/>
                </a:solidFill>
              </a:rPr>
            </a:br>
            <a:r>
              <a:rPr lang="fr-FR" sz="2800" b="0" dirty="0" smtClean="0">
                <a:solidFill>
                  <a:srgbClr val="44B2B2"/>
                </a:solidFill>
              </a:rPr>
              <a:t>- à déployer dans nos établissements en cycle </a:t>
            </a:r>
            <a:r>
              <a:rPr lang="fr-FR" sz="2800" b="0" dirty="0">
                <a:solidFill>
                  <a:srgbClr val="44B2B2"/>
                </a:solidFill>
              </a:rPr>
              <a:t>4 </a:t>
            </a:r>
          </a:p>
        </p:txBody>
      </p:sp>
      <p:sp>
        <p:nvSpPr>
          <p:cNvPr id="10" name="Espace réservé du numéro de diapositive 9"/>
          <p:cNvSpPr>
            <a:spLocks noGrp="1"/>
          </p:cNvSpPr>
          <p:nvPr>
            <p:ph type="sldNum" sz="quarter" idx="12"/>
          </p:nvPr>
        </p:nvSpPr>
        <p:spPr/>
        <p:txBody>
          <a:bodyPr/>
          <a:lstStyle/>
          <a:p>
            <a:fld id="{36EED59D-D9C9-4438-93B7-49876B374EEE}" type="slidenum">
              <a:rPr lang="fr-FR" smtClean="0"/>
              <a:t>32</a:t>
            </a:fld>
            <a:endParaRPr lang="fr-FR"/>
          </a:p>
        </p:txBody>
      </p:sp>
      <p:sp>
        <p:nvSpPr>
          <p:cNvPr id="7" name="Espace réservé du pied de page 2"/>
          <p:cNvSpPr>
            <a:spLocks noGrp="1"/>
          </p:cNvSpPr>
          <p:nvPr>
            <p:ph type="ftr" sz="quarter" idx="11"/>
          </p:nvPr>
        </p:nvSpPr>
        <p:spPr>
          <a:xfrm>
            <a:off x="360000" y="4783500"/>
            <a:ext cx="5904000" cy="360000"/>
          </a:xfrm>
        </p:spPr>
        <p:txBody>
          <a:bodyPr/>
          <a:lstStyle/>
          <a:p>
            <a:r>
              <a:rPr lang="fr-FR" dirty="0" smtClean="0"/>
              <a:t>DRAAF Auvergne-Rhône-Alpes</a:t>
            </a:r>
          </a:p>
          <a:p>
            <a:r>
              <a:rPr lang="fr-FR" dirty="0" smtClean="0"/>
              <a:t>Région académique Auvergne-Rhône-Alpes</a:t>
            </a:r>
            <a:endParaRPr lang="fr-FR"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3930270"/>
            <a:ext cx="1643799" cy="837481"/>
          </a:xfrm>
          <a:prstGeom prst="rect">
            <a:avLst/>
          </a:prstGeom>
        </p:spPr>
      </p:pic>
    </p:spTree>
    <p:extLst>
      <p:ext uri="{BB962C8B-B14F-4D97-AF65-F5344CB8AC3E}">
        <p14:creationId xmlns:p14="http://schemas.microsoft.com/office/powerpoint/2010/main" val="177890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stretch>
            <a:fillRect/>
          </a:stretch>
        </p:blipFill>
        <p:spPr>
          <a:xfrm>
            <a:off x="4182275" y="626761"/>
            <a:ext cx="1828800" cy="3786188"/>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sp>
        <p:nvSpPr>
          <p:cNvPr id="3" name="Espace réservé du pied de page 2"/>
          <p:cNvSpPr>
            <a:spLocks noGrp="1"/>
          </p:cNvSpPr>
          <p:nvPr>
            <p:ph type="ftr" sz="quarter" idx="11"/>
          </p:nvPr>
        </p:nvSpPr>
        <p:spPr/>
        <p:txBody>
          <a:bodyPr/>
          <a:lstStyle/>
          <a:p>
            <a:r>
              <a:rPr lang="fr-FR" dirty="0" smtClean="0"/>
              <a:t>DRAAF Auvergne-Rhône-Alpes</a:t>
            </a:r>
          </a:p>
          <a:p>
            <a:r>
              <a:rPr lang="fr-FR" dirty="0" smtClean="0"/>
              <a:t>Région académique Auvergne-Rhône-Alpes</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33</a:t>
            </a:fld>
            <a:endParaRPr lang="fr-FR" dirty="0"/>
          </a:p>
        </p:txBody>
      </p:sp>
      <p:sp>
        <p:nvSpPr>
          <p:cNvPr id="2" name="Titre 1"/>
          <p:cNvSpPr>
            <a:spLocks noGrp="1"/>
          </p:cNvSpPr>
          <p:nvPr>
            <p:ph type="title"/>
          </p:nvPr>
        </p:nvSpPr>
        <p:spPr>
          <a:xfrm>
            <a:off x="1593556" y="139430"/>
            <a:ext cx="7280653" cy="697458"/>
          </a:xfrm>
        </p:spPr>
        <p:txBody>
          <a:bodyPr/>
          <a:lstStyle/>
          <a:p>
            <a:pPr algn="r"/>
            <a:r>
              <a:rPr lang="fr-FR" dirty="0" smtClean="0">
                <a:solidFill>
                  <a:srgbClr val="44B2B2"/>
                </a:solidFill>
              </a:rPr>
              <a:t>Une exposition et un quiz à découvrir </a:t>
            </a:r>
            <a:r>
              <a:rPr lang="fr-FR" dirty="0" smtClean="0"/>
              <a:t> </a:t>
            </a:r>
            <a:endParaRPr lang="fr-FR" dirty="0"/>
          </a:p>
        </p:txBody>
      </p:sp>
      <p:pic>
        <p:nvPicPr>
          <p:cNvPr id="5" name="Image 4"/>
          <p:cNvPicPr>
            <a:picLocks noChangeAspect="1"/>
          </p:cNvPicPr>
          <p:nvPr/>
        </p:nvPicPr>
        <p:blipFill rotWithShape="1">
          <a:blip r:embed="rId4"/>
          <a:srcRect t="1088" b="1616"/>
          <a:stretch/>
        </p:blipFill>
        <p:spPr>
          <a:xfrm>
            <a:off x="136283" y="875315"/>
            <a:ext cx="1828800" cy="3774185"/>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pic>
        <p:nvPicPr>
          <p:cNvPr id="11" name="Image 10"/>
          <p:cNvPicPr>
            <a:picLocks noChangeAspect="1"/>
          </p:cNvPicPr>
          <p:nvPr/>
        </p:nvPicPr>
        <p:blipFill>
          <a:blip r:embed="rId5"/>
          <a:stretch>
            <a:fillRect/>
          </a:stretch>
        </p:blipFill>
        <p:spPr>
          <a:xfrm>
            <a:off x="5741900" y="927601"/>
            <a:ext cx="1835944" cy="3779044"/>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pic>
        <p:nvPicPr>
          <p:cNvPr id="12" name="Image 11"/>
          <p:cNvPicPr>
            <a:picLocks noChangeAspect="1"/>
          </p:cNvPicPr>
          <p:nvPr/>
        </p:nvPicPr>
        <p:blipFill>
          <a:blip r:embed="rId6"/>
          <a:stretch>
            <a:fillRect/>
          </a:stretch>
        </p:blipFill>
        <p:spPr>
          <a:xfrm>
            <a:off x="7113603" y="653726"/>
            <a:ext cx="1835944" cy="3771900"/>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pic>
        <p:nvPicPr>
          <p:cNvPr id="13" name="Image 12"/>
          <p:cNvPicPr>
            <a:picLocks noChangeAspect="1"/>
          </p:cNvPicPr>
          <p:nvPr/>
        </p:nvPicPr>
        <p:blipFill>
          <a:blip r:embed="rId7"/>
          <a:stretch>
            <a:fillRect/>
          </a:stretch>
        </p:blipFill>
        <p:spPr>
          <a:xfrm>
            <a:off x="5233883" y="2952399"/>
            <a:ext cx="1497234" cy="21121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Image 6"/>
          <p:cNvPicPr>
            <a:picLocks noChangeAspect="1"/>
          </p:cNvPicPr>
          <p:nvPr/>
        </p:nvPicPr>
        <p:blipFill>
          <a:blip r:embed="rId8"/>
          <a:stretch>
            <a:fillRect/>
          </a:stretch>
        </p:blipFill>
        <p:spPr>
          <a:xfrm>
            <a:off x="1292406" y="566477"/>
            <a:ext cx="1800225" cy="3800475"/>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pic>
        <p:nvPicPr>
          <p:cNvPr id="9" name="Image 8"/>
          <p:cNvPicPr>
            <a:picLocks noChangeAspect="1"/>
          </p:cNvPicPr>
          <p:nvPr/>
        </p:nvPicPr>
        <p:blipFill>
          <a:blip r:embed="rId9"/>
          <a:stretch>
            <a:fillRect/>
          </a:stretch>
        </p:blipFill>
        <p:spPr>
          <a:xfrm>
            <a:off x="2737028" y="807884"/>
            <a:ext cx="1800225" cy="3821906"/>
          </a:xfrm>
          <a:prstGeom prst="rect">
            <a:avLst/>
          </a:prstGeom>
          <a:ln w="38100" cap="sq">
            <a:solidFill>
              <a:schemeClr val="bg1">
                <a:lumMod val="85000"/>
              </a:schemeClr>
            </a:solidFill>
            <a:prstDash val="solid"/>
            <a:miter lim="800000"/>
          </a:ln>
          <a:effectLst>
            <a:outerShdw blurRad="50800" dist="38100" dir="2700000" algn="tl" rotWithShape="0">
              <a:srgbClr val="000000">
                <a:alpha val="43000"/>
              </a:srgbClr>
            </a:outerShdw>
          </a:effectLst>
        </p:spPr>
      </p:pic>
      <p:pic>
        <p:nvPicPr>
          <p:cNvPr id="14" name="Image 13"/>
          <p:cNvPicPr>
            <a:picLocks noChangeAspect="1"/>
          </p:cNvPicPr>
          <p:nvPr/>
        </p:nvPicPr>
        <p:blipFill>
          <a:blip r:embed="rId10"/>
          <a:stretch>
            <a:fillRect/>
          </a:stretch>
        </p:blipFill>
        <p:spPr>
          <a:xfrm>
            <a:off x="6989358" y="2952400"/>
            <a:ext cx="1543753" cy="211130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ZoneTexte 5"/>
          <p:cNvSpPr txBox="1"/>
          <p:nvPr/>
        </p:nvSpPr>
        <p:spPr>
          <a:xfrm>
            <a:off x="2362628" y="4140863"/>
            <a:ext cx="339433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fr-FR" dirty="0"/>
              <a:t>E</a:t>
            </a:r>
            <a:r>
              <a:rPr lang="fr-FR" dirty="0" smtClean="0"/>
              <a:t>mprunter l’expo pour vos évènements auprès du SRFD</a:t>
            </a:r>
            <a:endParaRPr lang="fr-FR" dirty="0"/>
          </a:p>
        </p:txBody>
      </p:sp>
    </p:spTree>
    <p:extLst>
      <p:ext uri="{BB962C8B-B14F-4D97-AF65-F5344CB8AC3E}">
        <p14:creationId xmlns:p14="http://schemas.microsoft.com/office/powerpoint/2010/main" val="1682601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691680" y="267494"/>
            <a:ext cx="7164327" cy="720000"/>
          </a:xfrm>
        </p:spPr>
        <p:txBody>
          <a:bodyPr/>
          <a:lstStyle/>
          <a:p>
            <a:pPr algn="r"/>
            <a:r>
              <a:rPr lang="fr-FR" sz="2400" dirty="0">
                <a:solidFill>
                  <a:srgbClr val="44B2B2"/>
                </a:solidFill>
              </a:rPr>
              <a:t>Des outils et ressources pour construire </a:t>
            </a:r>
            <a:r>
              <a:rPr lang="fr-FR" sz="2400" dirty="0" smtClean="0">
                <a:solidFill>
                  <a:srgbClr val="44B2B2"/>
                </a:solidFill>
              </a:rPr>
              <a:t>des </a:t>
            </a:r>
            <a:r>
              <a:rPr lang="fr-FR" sz="2400" dirty="0">
                <a:solidFill>
                  <a:srgbClr val="44B2B2"/>
                </a:solidFill>
              </a:rPr>
              <a:t>séquences pédagogiques</a:t>
            </a:r>
          </a:p>
        </p:txBody>
      </p:sp>
      <p:sp>
        <p:nvSpPr>
          <p:cNvPr id="3" name="Espace réservé du pied de page 2"/>
          <p:cNvSpPr>
            <a:spLocks noGrp="1"/>
          </p:cNvSpPr>
          <p:nvPr>
            <p:ph type="ftr" sz="quarter" idx="11"/>
          </p:nvPr>
        </p:nvSpPr>
        <p:spPr/>
        <p:txBody>
          <a:bodyPr/>
          <a:lstStyle/>
          <a:p>
            <a:r>
              <a:rPr lang="fr-FR" dirty="0" smtClean="0"/>
              <a:t>DRAAF Auvergne-Rhône-Alpes</a:t>
            </a:r>
          </a:p>
          <a:p>
            <a:r>
              <a:rPr lang="fr-FR" dirty="0" smtClean="0"/>
              <a:t>Région académique Auvergne-Rhône-Alpes</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34</a:t>
            </a:fld>
            <a:endParaRPr lang="fr-FR" dirty="0"/>
          </a:p>
        </p:txBody>
      </p:sp>
      <p:sp>
        <p:nvSpPr>
          <p:cNvPr id="7" name="Espace réservé du contenu 6"/>
          <p:cNvSpPr>
            <a:spLocks noGrp="1"/>
          </p:cNvSpPr>
          <p:nvPr>
            <p:ph sz="quarter" idx="16"/>
          </p:nvPr>
        </p:nvSpPr>
        <p:spPr>
          <a:xfrm>
            <a:off x="343624" y="1266292"/>
            <a:ext cx="8423275" cy="1872035"/>
          </a:xfrm>
        </p:spPr>
        <p:txBody>
          <a:bodyPr/>
          <a:lstStyle/>
          <a:p>
            <a:pPr>
              <a:spcAft>
                <a:spcPts val="600"/>
              </a:spcAft>
            </a:pPr>
            <a:r>
              <a:rPr lang="fr-FR" dirty="0">
                <a:hlinkClick r:id="rId3"/>
              </a:rPr>
              <a:t>Le </a:t>
            </a:r>
            <a:r>
              <a:rPr lang="fr-FR" dirty="0" smtClean="0">
                <a:hlinkClick r:id="rId3"/>
              </a:rPr>
              <a:t>kit pédagogique «</a:t>
            </a:r>
            <a:r>
              <a:rPr lang="fr-FR" dirty="0">
                <a:hlinkClick r:id="rId3"/>
              </a:rPr>
              <a:t> A la découverte du monde du vivant </a:t>
            </a:r>
            <a:r>
              <a:rPr lang="fr-FR" dirty="0" smtClean="0">
                <a:hlinkClick r:id="rId3"/>
              </a:rPr>
              <a:t>»</a:t>
            </a:r>
            <a:endParaRPr lang="fr-FR" dirty="0" smtClean="0"/>
          </a:p>
          <a:p>
            <a:pPr>
              <a:spcAft>
                <a:spcPts val="600"/>
              </a:spcAft>
            </a:pPr>
            <a:endParaRPr lang="fr-FR" b="0" dirty="0"/>
          </a:p>
          <a:p>
            <a:pPr>
              <a:spcAft>
                <a:spcPts val="600"/>
              </a:spcAft>
            </a:pPr>
            <a:endParaRPr lang="fr-FR" b="0" dirty="0" smtClean="0"/>
          </a:p>
        </p:txBody>
      </p:sp>
      <p:pic>
        <p:nvPicPr>
          <p:cNvPr id="5" name="Image 4"/>
          <p:cNvPicPr>
            <a:picLocks noChangeAspect="1"/>
          </p:cNvPicPr>
          <p:nvPr/>
        </p:nvPicPr>
        <p:blipFill>
          <a:blip r:embed="rId4"/>
          <a:stretch>
            <a:fillRect/>
          </a:stretch>
        </p:blipFill>
        <p:spPr>
          <a:xfrm>
            <a:off x="360000" y="1618947"/>
            <a:ext cx="8010503" cy="2304550"/>
          </a:xfrm>
          <a:prstGeom prst="rect">
            <a:avLst/>
          </a:prstGeom>
        </p:spPr>
      </p:pic>
      <p:sp>
        <p:nvSpPr>
          <p:cNvPr id="8" name="Rectangle 7"/>
          <p:cNvSpPr/>
          <p:nvPr/>
        </p:nvSpPr>
        <p:spPr>
          <a:xfrm>
            <a:off x="251519" y="4035356"/>
            <a:ext cx="8515379" cy="830997"/>
          </a:xfrm>
          <a:prstGeom prst="rect">
            <a:avLst/>
          </a:prstGeom>
        </p:spPr>
        <p:txBody>
          <a:bodyPr wrap="square">
            <a:spAutoFit/>
          </a:bodyPr>
          <a:lstStyle/>
          <a:p>
            <a:r>
              <a:rPr lang="fr-FR" sz="1200" dirty="0" smtClean="0"/>
              <a:t>Dédiée au niveau collège, la séquence intègre une séance mobilisable avec tous publics dans le cadre de la rencontre avec </a:t>
            </a:r>
            <a:r>
              <a:rPr lang="fr-FR" sz="1200" dirty="0" err="1" smtClean="0"/>
              <a:t>un.e</a:t>
            </a:r>
            <a:r>
              <a:rPr lang="fr-FR" sz="1200" dirty="0" smtClean="0"/>
              <a:t> </a:t>
            </a:r>
            <a:r>
              <a:rPr lang="fr-FR" sz="1200" dirty="0" err="1" smtClean="0"/>
              <a:t>professionnel.le</a:t>
            </a:r>
            <a:r>
              <a:rPr lang="fr-FR" sz="1200" dirty="0" smtClean="0"/>
              <a:t> : préparer, vivre et analyser l’interview d’</a:t>
            </a:r>
            <a:r>
              <a:rPr lang="fr-FR" sz="1200" dirty="0" err="1" smtClean="0"/>
              <a:t>un.e</a:t>
            </a:r>
            <a:r>
              <a:rPr lang="fr-FR" sz="1200" dirty="0" smtClean="0"/>
              <a:t> pro pour mieux se projeter dans l’avenir </a:t>
            </a:r>
          </a:p>
          <a:p>
            <a:endParaRPr lang="fr-FR" sz="1200" dirty="0"/>
          </a:p>
        </p:txBody>
      </p:sp>
      <p:sp>
        <p:nvSpPr>
          <p:cNvPr id="2" name="Rectangle 1">
            <a:hlinkClick r:id="rId3"/>
          </p:cNvPr>
          <p:cNvSpPr/>
          <p:nvPr/>
        </p:nvSpPr>
        <p:spPr>
          <a:xfrm rot="5400000">
            <a:off x="7782107" y="2909994"/>
            <a:ext cx="346249" cy="1623332"/>
          </a:xfrm>
          <a:prstGeom prst="rect">
            <a:avLst/>
          </a:prstGeom>
          <a:solidFill>
            <a:schemeClr val="accent2">
              <a:lumMod val="40000"/>
              <a:lumOff val="60000"/>
            </a:schemeClr>
          </a:solidFill>
        </p:spPr>
        <p:txBody>
          <a:bodyPr vert="vert270" wrap="square">
            <a:spAutoFit/>
          </a:bodyPr>
          <a:lstStyle/>
          <a:p>
            <a:pPr algn="ctr"/>
            <a:r>
              <a:rPr lang="fr-FR" sz="1050" dirty="0" smtClean="0">
                <a:hlinkClick r:id="rId3"/>
              </a:rPr>
              <a:t>A TELECHARGER ICI</a:t>
            </a:r>
            <a:endParaRPr lang="fr-FR" sz="1050" dirty="0"/>
          </a:p>
        </p:txBody>
      </p:sp>
    </p:spTree>
    <p:extLst>
      <p:ext uri="{BB962C8B-B14F-4D97-AF65-F5344CB8AC3E}">
        <p14:creationId xmlns:p14="http://schemas.microsoft.com/office/powerpoint/2010/main" val="2308169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4"/>
          <a:stretch>
            <a:fillRect/>
          </a:stretch>
        </p:blipFill>
        <p:spPr>
          <a:xfrm>
            <a:off x="1619672" y="99254"/>
            <a:ext cx="7272807" cy="3404588"/>
          </a:xfrm>
          <a:prstGeom prst="rect">
            <a:avLst/>
          </a:prstGeom>
        </p:spPr>
      </p:pic>
      <p:sp>
        <p:nvSpPr>
          <p:cNvPr id="2" name="Espace réservé de la date 1"/>
          <p:cNvSpPr>
            <a:spLocks noGrp="1"/>
          </p:cNvSpPr>
          <p:nvPr>
            <p:ph type="dt" sz="half" idx="10"/>
          </p:nvPr>
        </p:nvSpPr>
        <p:spPr/>
        <p:txBody>
          <a:bodyPr/>
          <a:lstStyle/>
          <a:p>
            <a:pPr algn="r"/>
            <a:r>
              <a:rPr lang="fr-FR" cap="all" smtClean="0"/>
              <a:t>28 </a:t>
            </a:r>
            <a:r>
              <a:rPr lang="fr-FR" smtClean="0"/>
              <a:t>septembre</a:t>
            </a:r>
            <a:r>
              <a:rPr lang="fr-FR" cap="all" smtClean="0"/>
              <a:t> 2022</a:t>
            </a:r>
            <a:endParaRPr lang="fr-FR" cap="all" dirty="0"/>
          </a:p>
        </p:txBody>
      </p:sp>
      <p:sp>
        <p:nvSpPr>
          <p:cNvPr id="3" name="Espace réservé du pied de page 2"/>
          <p:cNvSpPr>
            <a:spLocks noGrp="1"/>
          </p:cNvSpPr>
          <p:nvPr>
            <p:ph type="ftr" sz="quarter" idx="11"/>
          </p:nvPr>
        </p:nvSpPr>
        <p:spPr/>
        <p:txBody>
          <a:bodyPr/>
          <a:lstStyle/>
          <a:p>
            <a:r>
              <a:rPr lang="fr-FR" smtClean="0"/>
              <a:t>DRAAF Auvergne-Rhône-Alpes</a:t>
            </a:r>
          </a:p>
          <a:p>
            <a:r>
              <a:rPr lang="fr-FR" smtClean="0"/>
              <a:t>Région académique Auvergne-Rhône-Alpes</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35</a:t>
            </a:fld>
            <a:endParaRPr lang="fr-FR" dirty="0"/>
          </a:p>
        </p:txBody>
      </p:sp>
      <p:graphicFrame>
        <p:nvGraphicFramePr>
          <p:cNvPr id="7" name="Objet 6"/>
          <p:cNvGraphicFramePr>
            <a:graphicFrameLocks noChangeAspect="1"/>
          </p:cNvGraphicFramePr>
          <p:nvPr>
            <p:extLst/>
          </p:nvPr>
        </p:nvGraphicFramePr>
        <p:xfrm>
          <a:off x="96540" y="1178372"/>
          <a:ext cx="2762320" cy="3917114"/>
        </p:xfrm>
        <a:graphic>
          <a:graphicData uri="http://schemas.openxmlformats.org/presentationml/2006/ole">
            <mc:AlternateContent xmlns:mc="http://schemas.openxmlformats.org/markup-compatibility/2006">
              <mc:Choice xmlns:v="urn:schemas-microsoft-com:vml" Requires="v">
                <p:oleObj spid="_x0000_s2056" name="PDF" r:id="rId5" imgW="0" imgH="360" progId="FoxitReader.Document">
                  <p:embed/>
                </p:oleObj>
              </mc:Choice>
              <mc:Fallback>
                <p:oleObj name="PDF" r:id="rId5" imgW="0" imgH="360" progId="FoxitReader.Document">
                  <p:embed/>
                  <p:pic>
                    <p:nvPicPr>
                      <p:cNvPr id="7" name="Objet 6"/>
                      <p:cNvPicPr/>
                      <p:nvPr/>
                    </p:nvPicPr>
                    <p:blipFill>
                      <a:blip r:embed="rId6"/>
                      <a:stretch>
                        <a:fillRect/>
                      </a:stretch>
                    </p:blipFill>
                    <p:spPr>
                      <a:xfrm>
                        <a:off x="96540" y="1178372"/>
                        <a:ext cx="2762320" cy="3917114"/>
                      </a:xfrm>
                      <a:prstGeom prst="rect">
                        <a:avLst/>
                      </a:prstGeom>
                      <a:ln w="28575">
                        <a:solidFill>
                          <a:schemeClr val="tx1"/>
                        </a:solidFill>
                      </a:ln>
                    </p:spPr>
                  </p:pic>
                </p:oleObj>
              </mc:Fallback>
            </mc:AlternateContent>
          </a:graphicData>
        </a:graphic>
      </p:graphicFrame>
      <p:pic>
        <p:nvPicPr>
          <p:cNvPr id="10" name="Image 9"/>
          <p:cNvPicPr>
            <a:picLocks noChangeAspect="1"/>
          </p:cNvPicPr>
          <p:nvPr/>
        </p:nvPicPr>
        <p:blipFill>
          <a:blip r:embed="rId7"/>
          <a:stretch>
            <a:fillRect/>
          </a:stretch>
        </p:blipFill>
        <p:spPr>
          <a:xfrm>
            <a:off x="2602962" y="2010580"/>
            <a:ext cx="2189804" cy="308490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8" name="Objet 7">
            <a:hlinkClick r:id="rId8"/>
          </p:cNvPr>
          <p:cNvGraphicFramePr>
            <a:graphicFrameLocks noChangeAspect="1"/>
          </p:cNvGraphicFramePr>
          <p:nvPr>
            <p:extLst>
              <p:ext uri="{D42A27DB-BD31-4B8C-83A1-F6EECF244321}">
                <p14:modId xmlns:p14="http://schemas.microsoft.com/office/powerpoint/2010/main" val="981131833"/>
              </p:ext>
            </p:extLst>
          </p:nvPr>
        </p:nvGraphicFramePr>
        <p:xfrm>
          <a:off x="5047864" y="3136929"/>
          <a:ext cx="3797300" cy="1892300"/>
        </p:xfrm>
        <a:graphic>
          <a:graphicData uri="http://schemas.openxmlformats.org/presentationml/2006/ole">
            <mc:AlternateContent xmlns:mc="http://schemas.openxmlformats.org/markup-compatibility/2006">
              <mc:Choice xmlns:v="urn:schemas-microsoft-com:vml" Requires="v">
                <p:oleObj spid="_x0000_s2057" name="PDF" r:id="rId9" imgW="0" imgH="360" progId="FoxitReader.Document">
                  <p:embed/>
                </p:oleObj>
              </mc:Choice>
              <mc:Fallback>
                <p:oleObj name="PDF" r:id="rId9" imgW="0" imgH="360" progId="FoxitReader.Document">
                  <p:embed/>
                  <p:pic>
                    <p:nvPicPr>
                      <p:cNvPr id="8" name="Objet 7"/>
                      <p:cNvPicPr/>
                      <p:nvPr/>
                    </p:nvPicPr>
                    <p:blipFill>
                      <a:blip r:embed="rId10"/>
                      <a:stretch>
                        <a:fillRect/>
                      </a:stretch>
                    </p:blipFill>
                    <p:spPr>
                      <a:xfrm>
                        <a:off x="5047864" y="3136929"/>
                        <a:ext cx="3797300" cy="1892300"/>
                      </a:xfrm>
                      <a:prstGeom prst="rect">
                        <a:avLst/>
                      </a:prstGeom>
                      <a:ln w="28575">
                        <a:solidFill>
                          <a:schemeClr val="tx1"/>
                        </a:solidFill>
                      </a:ln>
                    </p:spPr>
                  </p:pic>
                </p:oleObj>
              </mc:Fallback>
            </mc:AlternateContent>
          </a:graphicData>
        </a:graphic>
      </p:graphicFrame>
    </p:spTree>
    <p:extLst>
      <p:ext uri="{BB962C8B-B14F-4D97-AF65-F5344CB8AC3E}">
        <p14:creationId xmlns:p14="http://schemas.microsoft.com/office/powerpoint/2010/main" val="156860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855120" y="267494"/>
            <a:ext cx="7017936" cy="730283"/>
          </a:xfrm>
        </p:spPr>
        <p:txBody>
          <a:bodyPr/>
          <a:lstStyle/>
          <a:p>
            <a:pPr algn="r"/>
            <a:r>
              <a:rPr lang="fr-FR" sz="2400" dirty="0">
                <a:solidFill>
                  <a:srgbClr val="44B2B2"/>
                </a:solidFill>
              </a:rPr>
              <a:t>Des temps forts pour les élèves… </a:t>
            </a:r>
            <a:br>
              <a:rPr lang="fr-FR" sz="2400" dirty="0">
                <a:solidFill>
                  <a:srgbClr val="44B2B2"/>
                </a:solidFill>
              </a:rPr>
            </a:br>
            <a:r>
              <a:rPr lang="fr-FR" sz="2400" dirty="0">
                <a:solidFill>
                  <a:srgbClr val="44B2B2"/>
                </a:solidFill>
              </a:rPr>
              <a:t>...et les équipes pédagogiques</a:t>
            </a:r>
          </a:p>
        </p:txBody>
      </p:sp>
      <p:sp>
        <p:nvSpPr>
          <p:cNvPr id="3" name="Espace réservé du pied de page 2"/>
          <p:cNvSpPr>
            <a:spLocks noGrp="1"/>
          </p:cNvSpPr>
          <p:nvPr>
            <p:ph type="ftr" sz="quarter" idx="11"/>
          </p:nvPr>
        </p:nvSpPr>
        <p:spPr/>
        <p:txBody>
          <a:bodyPr/>
          <a:lstStyle/>
          <a:p>
            <a:r>
              <a:rPr lang="fr-FR" smtClean="0"/>
              <a:t>DRAAF Auvergne-Rhône-Alpes</a:t>
            </a:r>
          </a:p>
          <a:p>
            <a:r>
              <a:rPr lang="fr-FR" smtClean="0"/>
              <a:t>Région académique Auvergne-Rhône-Alpes</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36</a:t>
            </a:fld>
            <a:endParaRPr lang="fr-FR" dirty="0"/>
          </a:p>
        </p:txBody>
      </p:sp>
      <p:sp>
        <p:nvSpPr>
          <p:cNvPr id="7" name="Espace réservé du contenu 6"/>
          <p:cNvSpPr>
            <a:spLocks noGrp="1"/>
          </p:cNvSpPr>
          <p:nvPr>
            <p:ph sz="quarter" idx="16"/>
          </p:nvPr>
        </p:nvSpPr>
        <p:spPr>
          <a:xfrm>
            <a:off x="355787" y="1281288"/>
            <a:ext cx="3811589" cy="1113032"/>
          </a:xfrm>
        </p:spPr>
        <p:txBody>
          <a:bodyPr/>
          <a:lstStyle/>
          <a:p>
            <a:pPr algn="ctr">
              <a:spcAft>
                <a:spcPts val="1200"/>
              </a:spcAft>
            </a:pPr>
            <a:r>
              <a:rPr lang="fr-FR" sz="1500" dirty="0" smtClean="0">
                <a:solidFill>
                  <a:srgbClr val="EC5334"/>
                </a:solidFill>
              </a:rPr>
              <a:t>Sommet </a:t>
            </a:r>
            <a:r>
              <a:rPr lang="fr-FR" sz="1500" dirty="0">
                <a:solidFill>
                  <a:srgbClr val="EC5334"/>
                </a:solidFill>
              </a:rPr>
              <a:t>de l’élevage </a:t>
            </a:r>
            <a:endParaRPr lang="fr-FR" sz="1500" dirty="0" smtClean="0">
              <a:solidFill>
                <a:srgbClr val="EC5334"/>
              </a:solidFill>
            </a:endParaRPr>
          </a:p>
          <a:p>
            <a:pPr algn="ctr">
              <a:spcAft>
                <a:spcPts val="1200"/>
              </a:spcAft>
            </a:pPr>
            <a:r>
              <a:rPr lang="fr-FR" sz="1500" dirty="0" smtClean="0">
                <a:solidFill>
                  <a:srgbClr val="44B2B2"/>
                </a:solidFill>
              </a:rPr>
              <a:t>Mondial </a:t>
            </a:r>
            <a:r>
              <a:rPr lang="fr-FR" sz="1500" dirty="0">
                <a:solidFill>
                  <a:srgbClr val="44B2B2"/>
                </a:solidFill>
              </a:rPr>
              <a:t>des </a:t>
            </a:r>
            <a:r>
              <a:rPr lang="fr-FR" sz="1500" dirty="0" smtClean="0">
                <a:solidFill>
                  <a:srgbClr val="44B2B2"/>
                </a:solidFill>
              </a:rPr>
              <a:t>métiers</a:t>
            </a:r>
          </a:p>
          <a:p>
            <a:pPr algn="ctr">
              <a:spcAft>
                <a:spcPts val="1200"/>
              </a:spcAft>
            </a:pPr>
            <a:r>
              <a:rPr lang="fr-FR" sz="1500" dirty="0">
                <a:solidFill>
                  <a:srgbClr val="FFD500"/>
                </a:solidFill>
              </a:rPr>
              <a:t>C</a:t>
            </a:r>
            <a:r>
              <a:rPr lang="fr-FR" sz="1500" dirty="0" smtClean="0">
                <a:solidFill>
                  <a:srgbClr val="FFD500"/>
                </a:solidFill>
              </a:rPr>
              <a:t>aravane des métiers </a:t>
            </a:r>
          </a:p>
          <a:p>
            <a:pPr algn="ctr">
              <a:spcAft>
                <a:spcPts val="1200"/>
              </a:spcAft>
            </a:pPr>
            <a:endParaRPr lang="fr-FR" sz="1500" b="0" dirty="0"/>
          </a:p>
        </p:txBody>
      </p:sp>
      <p:pic>
        <p:nvPicPr>
          <p:cNvPr id="13" name="Image 12"/>
          <p:cNvPicPr>
            <a:picLocks noChangeAspect="1"/>
          </p:cNvPicPr>
          <p:nvPr/>
        </p:nvPicPr>
        <p:blipFill>
          <a:blip r:embed="rId3"/>
          <a:stretch>
            <a:fillRect/>
          </a:stretch>
        </p:blipFill>
        <p:spPr>
          <a:xfrm>
            <a:off x="539552" y="2427734"/>
            <a:ext cx="4638552" cy="1550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Espace réservé du contenu 6"/>
          <p:cNvSpPr txBox="1">
            <a:spLocks/>
          </p:cNvSpPr>
          <p:nvPr/>
        </p:nvSpPr>
        <p:spPr bwMode="gray">
          <a:xfrm>
            <a:off x="5344663" y="2712962"/>
            <a:ext cx="3528393" cy="175189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600" b="1"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120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1200"/>
              </a:spcAft>
            </a:pPr>
            <a:r>
              <a:rPr lang="fr-FR" sz="1500" dirty="0" smtClean="0">
                <a:solidFill>
                  <a:srgbClr val="44B2B2"/>
                </a:solidFill>
              </a:rPr>
              <a:t>La valorisation de la voie technologique</a:t>
            </a:r>
          </a:p>
          <a:p>
            <a:pPr algn="ctr">
              <a:spcAft>
                <a:spcPts val="1200"/>
              </a:spcAft>
            </a:pPr>
            <a:r>
              <a:rPr lang="fr-FR" sz="1500" dirty="0">
                <a:solidFill>
                  <a:srgbClr val="EC5334"/>
                </a:solidFill>
              </a:rPr>
              <a:t>La semaine des lycées professionnels</a:t>
            </a:r>
          </a:p>
          <a:p>
            <a:pPr algn="ctr">
              <a:spcAft>
                <a:spcPts val="1200"/>
              </a:spcAft>
            </a:pPr>
            <a:r>
              <a:rPr lang="fr-FR" sz="1500" dirty="0">
                <a:solidFill>
                  <a:srgbClr val="FFD500"/>
                </a:solidFill>
              </a:rPr>
              <a:t>Les journées nationales de </a:t>
            </a:r>
            <a:r>
              <a:rPr lang="fr-FR" sz="1500" dirty="0" smtClean="0">
                <a:solidFill>
                  <a:srgbClr val="FFD500"/>
                </a:solidFill>
              </a:rPr>
              <a:t>l’agriculture </a:t>
            </a:r>
            <a:endParaRPr lang="fr-FR" sz="1500" dirty="0">
              <a:solidFill>
                <a:srgbClr val="FFD500"/>
              </a:solidFill>
            </a:endParaRPr>
          </a:p>
        </p:txBody>
      </p:sp>
    </p:spTree>
    <p:extLst>
      <p:ext uri="{BB962C8B-B14F-4D97-AF65-F5344CB8AC3E}">
        <p14:creationId xmlns:p14="http://schemas.microsoft.com/office/powerpoint/2010/main" val="3283467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cap="all" dirty="0">
                <a:solidFill>
                  <a:srgbClr val="44B2B2"/>
                </a:solidFill>
              </a:rPr>
              <a:t>Trois étapes</a:t>
            </a:r>
          </a:p>
        </p:txBody>
      </p:sp>
      <p:sp>
        <p:nvSpPr>
          <p:cNvPr id="3" name="Espace réservé du pied de page 2"/>
          <p:cNvSpPr>
            <a:spLocks noGrp="1"/>
          </p:cNvSpPr>
          <p:nvPr>
            <p:ph type="ftr" sz="quarter" idx="11"/>
          </p:nvPr>
        </p:nvSpPr>
        <p:spPr/>
        <p:txBody>
          <a:bodyPr/>
          <a:lstStyle/>
          <a:p>
            <a:r>
              <a:rPr lang="fr-FR" smtClean="0"/>
              <a:t>DRAAF Auvergne-Rhône-Alpes - Service Régional Formation &amp; Développement 2024/25</a:t>
            </a:r>
            <a:endParaRPr lang="fr-FR" dirty="0"/>
          </a:p>
        </p:txBody>
      </p:sp>
      <p:sp>
        <p:nvSpPr>
          <p:cNvPr id="4" name="Espace réservé du texte 3"/>
          <p:cNvSpPr>
            <a:spLocks noGrp="1"/>
          </p:cNvSpPr>
          <p:nvPr>
            <p:ph type="body" sz="quarter" idx="13"/>
          </p:nvPr>
        </p:nvSpPr>
        <p:spPr/>
        <p:txBody>
          <a:bodyPr/>
          <a:lstStyle/>
          <a:p>
            <a:pPr marL="0" indent="0">
              <a:buNone/>
            </a:pPr>
            <a:r>
              <a:rPr lang="fr-FR" dirty="0" smtClean="0"/>
              <a:t>Le jeu </a:t>
            </a:r>
          </a:p>
          <a:p>
            <a:pPr marL="0" indent="0">
              <a:buNone/>
            </a:pPr>
            <a:r>
              <a:rPr lang="fr-FR" dirty="0" smtClean="0"/>
              <a:t>Mettre l’auditoire en action </a:t>
            </a:r>
          </a:p>
          <a:p>
            <a:pPr marL="0" indent="0">
              <a:buNone/>
            </a:pPr>
            <a:r>
              <a:rPr lang="fr-FR" dirty="0" smtClean="0"/>
              <a:t>Lui faire se poser des questions auxquelles il n’avait même pas pensé s’intéresser</a:t>
            </a:r>
          </a:p>
          <a:p>
            <a:pPr marL="0" indent="0">
              <a:buNone/>
            </a:pPr>
            <a:r>
              <a:rPr lang="fr-FR" dirty="0" smtClean="0"/>
              <a:t>Apporter des débuts de réponse</a:t>
            </a:r>
            <a:endParaRPr lang="fr-FR" dirty="0"/>
          </a:p>
        </p:txBody>
      </p:sp>
      <p:sp>
        <p:nvSpPr>
          <p:cNvPr id="5" name="Espace réservé du texte 4"/>
          <p:cNvSpPr>
            <a:spLocks noGrp="1"/>
          </p:cNvSpPr>
          <p:nvPr>
            <p:ph type="body" sz="quarter" idx="14"/>
          </p:nvPr>
        </p:nvSpPr>
        <p:spPr/>
        <p:txBody>
          <a:bodyPr/>
          <a:lstStyle/>
          <a:p>
            <a:pPr marL="0" indent="0">
              <a:buNone/>
            </a:pPr>
            <a:r>
              <a:rPr lang="fr-FR" dirty="0" smtClean="0"/>
              <a:t>Les formations de l’EA</a:t>
            </a:r>
          </a:p>
          <a:p>
            <a:pPr marL="0" indent="0">
              <a:buNone/>
            </a:pPr>
            <a:endParaRPr lang="fr-FR" dirty="0"/>
          </a:p>
          <a:p>
            <a:pPr marL="0" indent="0">
              <a:buNone/>
            </a:pPr>
            <a:r>
              <a:rPr lang="fr-FR" dirty="0" smtClean="0"/>
              <a:t>Prendre le temps de détailler les contenus spécifiques </a:t>
            </a:r>
            <a:endParaRPr lang="fr-FR" dirty="0"/>
          </a:p>
          <a:p>
            <a:pPr marL="0" indent="0">
              <a:buNone/>
            </a:pPr>
            <a:r>
              <a:rPr lang="fr-FR" dirty="0" smtClean="0"/>
              <a:t>par exemple : le bac G ECO BIO ce que ça change concrètement</a:t>
            </a:r>
          </a:p>
          <a:p>
            <a:pPr marL="0" indent="0">
              <a:buNone/>
            </a:pPr>
            <a:r>
              <a:rPr lang="fr-FR" dirty="0" smtClean="0"/>
              <a:t> le STAV son identité (stages, pratiques)</a:t>
            </a:r>
          </a:p>
          <a:p>
            <a:pPr marL="0" indent="0">
              <a:buNone/>
            </a:pPr>
            <a:r>
              <a:rPr lang="fr-FR" dirty="0" smtClean="0"/>
              <a:t>La voie pro : les familles de métiers et les 17 spécialités, les 9 spécialités de CAPA, les BTSA en continuité !</a:t>
            </a:r>
            <a:endParaRPr lang="fr-FR" dirty="0"/>
          </a:p>
        </p:txBody>
      </p:sp>
      <p:sp>
        <p:nvSpPr>
          <p:cNvPr id="6" name="Espace réservé du texte 5"/>
          <p:cNvSpPr>
            <a:spLocks noGrp="1"/>
          </p:cNvSpPr>
          <p:nvPr>
            <p:ph type="body" sz="quarter" idx="15"/>
          </p:nvPr>
        </p:nvSpPr>
        <p:spPr/>
        <p:txBody>
          <a:bodyPr/>
          <a:lstStyle/>
          <a:p>
            <a:pPr marL="0" indent="0">
              <a:buNone/>
            </a:pPr>
            <a:r>
              <a:rPr lang="fr-FR" dirty="0" smtClean="0"/>
              <a:t>L’approche métiers et secteurs professionnels comme un résumé </a:t>
            </a:r>
          </a:p>
          <a:p>
            <a:pPr marL="0" indent="0">
              <a:buNone/>
            </a:pPr>
            <a:r>
              <a:rPr lang="fr-FR" dirty="0" smtClean="0"/>
              <a:t>avec ou non l’introduction des données sectorielles</a:t>
            </a:r>
          </a:p>
          <a:p>
            <a:pPr marL="0" indent="0">
              <a:buNone/>
            </a:pPr>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5169" y="3367972"/>
            <a:ext cx="1938830" cy="1235978"/>
          </a:xfrm>
          <a:prstGeom prst="rect">
            <a:avLst/>
          </a:prstGeom>
        </p:spPr>
      </p:pic>
    </p:spTree>
    <p:extLst>
      <p:ext uri="{BB962C8B-B14F-4D97-AF65-F5344CB8AC3E}">
        <p14:creationId xmlns:p14="http://schemas.microsoft.com/office/powerpoint/2010/main" val="190518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r>
              <a:rPr lang="fr-FR" smtClean="0"/>
              <a:t>DRAAF Auvergne-Rhône-Alpes - Service Régional Formation &amp; Développement 2024/25</a:t>
            </a:r>
            <a:endParaRPr lang="fr-FR" dirty="0"/>
          </a:p>
        </p:txBody>
      </p:sp>
      <p:sp>
        <p:nvSpPr>
          <p:cNvPr id="3" name="Espace réservé du texte 2"/>
          <p:cNvSpPr>
            <a:spLocks noGrp="1"/>
          </p:cNvSpPr>
          <p:nvPr>
            <p:ph type="body" sz="quarter" idx="13"/>
          </p:nvPr>
        </p:nvSpPr>
        <p:spPr>
          <a:xfrm>
            <a:off x="360001" y="1277308"/>
            <a:ext cx="8388350" cy="1737198"/>
          </a:xfrm>
        </p:spPr>
        <p:txBody>
          <a:bodyPr/>
          <a:lstStyle/>
          <a:p>
            <a:pPr algn="ctr"/>
            <a:r>
              <a:rPr lang="fr-FR" dirty="0">
                <a:solidFill>
                  <a:srgbClr val="44B2B2"/>
                </a:solidFill>
                <a:latin typeface="+mj-lt"/>
                <a:ea typeface="+mj-ea"/>
                <a:cs typeface="+mj-cs"/>
              </a:rPr>
              <a:t>Combien de pourcentage d’enfants issus du monde agricole en établissement de l’EA ?</a:t>
            </a:r>
          </a:p>
          <a:p>
            <a:pPr algn="ctr"/>
            <a:endParaRPr lang="fr-FR" dirty="0">
              <a:solidFill>
                <a:srgbClr val="44B2B2"/>
              </a:solidFill>
              <a:latin typeface="+mj-lt"/>
              <a:ea typeface="+mj-ea"/>
              <a:cs typeface="+mj-cs"/>
            </a:endParaRPr>
          </a:p>
          <a:p>
            <a:pPr algn="ctr"/>
            <a:r>
              <a:rPr lang="fr-FR" dirty="0">
                <a:solidFill>
                  <a:srgbClr val="44B2B2"/>
                </a:solidFill>
                <a:latin typeface="+mj-lt"/>
                <a:ea typeface="+mj-ea"/>
                <a:cs typeface="+mj-cs"/>
              </a:rPr>
              <a:t>A : 22%    B: 14%     C: 7%     D: 39%</a:t>
            </a:r>
          </a:p>
          <a:p>
            <a:endParaRPr lang="fr-FR" sz="18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08" y="3378241"/>
            <a:ext cx="1938830" cy="123597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54" y="3548551"/>
            <a:ext cx="2411939" cy="1228832"/>
          </a:xfrm>
          <a:prstGeom prst="rect">
            <a:avLst/>
          </a:prstGeom>
        </p:spPr>
      </p:pic>
      <p:sp>
        <p:nvSpPr>
          <p:cNvPr id="8" name="Rectangle 7"/>
          <p:cNvSpPr/>
          <p:nvPr/>
        </p:nvSpPr>
        <p:spPr>
          <a:xfrm>
            <a:off x="5971233" y="150437"/>
            <a:ext cx="2710543" cy="507831"/>
          </a:xfrm>
          <a:prstGeom prst="rect">
            <a:avLst/>
          </a:prstGeom>
        </p:spPr>
        <p:txBody>
          <a:bodyPr wrap="square">
            <a:spAutoFit/>
          </a:bodyPr>
          <a:lstStyle/>
          <a:p>
            <a:r>
              <a:rPr lang="fr-FR" sz="1350" cap="all" dirty="0">
                <a:solidFill>
                  <a:srgbClr val="44B2B2"/>
                </a:solidFill>
              </a:rPr>
              <a:t>Quelques</a:t>
            </a:r>
            <a:r>
              <a:rPr lang="fr-FR" sz="1350" dirty="0"/>
              <a:t> </a:t>
            </a:r>
            <a:r>
              <a:rPr lang="fr-FR" sz="1350" cap="all" dirty="0">
                <a:solidFill>
                  <a:srgbClr val="44B2B2"/>
                </a:solidFill>
              </a:rPr>
              <a:t>chiffres…</a:t>
            </a:r>
            <a:br>
              <a:rPr lang="fr-FR" sz="1350" cap="all" dirty="0">
                <a:solidFill>
                  <a:srgbClr val="44B2B2"/>
                </a:solidFill>
              </a:rPr>
            </a:br>
            <a:r>
              <a:rPr lang="fr-FR" sz="1350" cap="all" dirty="0">
                <a:solidFill>
                  <a:srgbClr val="44B2B2"/>
                </a:solidFill>
              </a:rPr>
              <a:t>selon vous… </a:t>
            </a:r>
            <a:endParaRPr lang="fr-FR" sz="1350" dirty="0"/>
          </a:p>
        </p:txBody>
      </p:sp>
    </p:spTree>
    <p:extLst>
      <p:ext uri="{BB962C8B-B14F-4D97-AF65-F5344CB8AC3E}">
        <p14:creationId xmlns:p14="http://schemas.microsoft.com/office/powerpoint/2010/main" val="3525280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r>
              <a:rPr lang="fr-FR" smtClean="0"/>
              <a:t>DRAAF Auvergne-Rhône-Alpes - Service Régional Formation &amp; Développement 2024/25</a:t>
            </a:r>
            <a:endParaRPr lang="fr-FR" dirty="0"/>
          </a:p>
        </p:txBody>
      </p:sp>
      <p:sp>
        <p:nvSpPr>
          <p:cNvPr id="3" name="Espace réservé du texte 2"/>
          <p:cNvSpPr>
            <a:spLocks noGrp="1"/>
          </p:cNvSpPr>
          <p:nvPr>
            <p:ph type="body" sz="quarter" idx="13"/>
          </p:nvPr>
        </p:nvSpPr>
        <p:spPr>
          <a:xfrm>
            <a:off x="360001" y="1277308"/>
            <a:ext cx="8388350" cy="1737198"/>
          </a:xfrm>
        </p:spPr>
        <p:txBody>
          <a:bodyPr/>
          <a:lstStyle/>
          <a:p>
            <a:pPr algn="ctr"/>
            <a:r>
              <a:rPr lang="fr-FR" dirty="0">
                <a:solidFill>
                  <a:srgbClr val="44B2B2"/>
                </a:solidFill>
                <a:latin typeface="+mj-lt"/>
                <a:ea typeface="+mj-ea"/>
                <a:cs typeface="+mj-cs"/>
              </a:rPr>
              <a:t>Quel est le nombre d’établissements de l’EA  dans les 12 départements de la Région </a:t>
            </a:r>
            <a:r>
              <a:rPr lang="fr-FR" dirty="0" smtClean="0">
                <a:solidFill>
                  <a:srgbClr val="44B2B2"/>
                </a:solidFill>
                <a:latin typeface="+mj-lt"/>
                <a:ea typeface="+mj-ea"/>
                <a:cs typeface="+mj-cs"/>
              </a:rPr>
              <a:t>?</a:t>
            </a:r>
          </a:p>
          <a:p>
            <a:pPr algn="ctr"/>
            <a:endParaRPr lang="fr-FR" dirty="0">
              <a:solidFill>
                <a:srgbClr val="44B2B2"/>
              </a:solidFill>
              <a:latin typeface="+mj-lt"/>
              <a:ea typeface="+mj-ea"/>
              <a:cs typeface="+mj-cs"/>
            </a:endParaRPr>
          </a:p>
          <a:p>
            <a:pPr algn="ctr"/>
            <a:r>
              <a:rPr lang="fr-FR" dirty="0">
                <a:solidFill>
                  <a:srgbClr val="44B2B2"/>
                </a:solidFill>
                <a:latin typeface="+mj-lt"/>
                <a:ea typeface="+mj-ea"/>
                <a:cs typeface="+mj-cs"/>
              </a:rPr>
              <a:t>A: 34       B: 65         C: 88       D : 117</a:t>
            </a:r>
          </a:p>
          <a:p>
            <a:endParaRPr lang="fr-FR" sz="18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08" y="3378241"/>
            <a:ext cx="1938830" cy="123597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54" y="3548551"/>
            <a:ext cx="2411939" cy="1228832"/>
          </a:xfrm>
          <a:prstGeom prst="rect">
            <a:avLst/>
          </a:prstGeom>
        </p:spPr>
      </p:pic>
      <p:sp>
        <p:nvSpPr>
          <p:cNvPr id="8" name="Rectangle 7"/>
          <p:cNvSpPr/>
          <p:nvPr/>
        </p:nvSpPr>
        <p:spPr>
          <a:xfrm>
            <a:off x="5971233" y="150437"/>
            <a:ext cx="2710543" cy="507831"/>
          </a:xfrm>
          <a:prstGeom prst="rect">
            <a:avLst/>
          </a:prstGeom>
        </p:spPr>
        <p:txBody>
          <a:bodyPr wrap="square">
            <a:spAutoFit/>
          </a:bodyPr>
          <a:lstStyle/>
          <a:p>
            <a:r>
              <a:rPr lang="fr-FR" sz="1350" cap="all" dirty="0">
                <a:solidFill>
                  <a:srgbClr val="44B2B2"/>
                </a:solidFill>
              </a:rPr>
              <a:t>Quelques</a:t>
            </a:r>
            <a:r>
              <a:rPr lang="fr-FR" sz="1350" dirty="0"/>
              <a:t> </a:t>
            </a:r>
            <a:r>
              <a:rPr lang="fr-FR" sz="1350" cap="all" dirty="0">
                <a:solidFill>
                  <a:srgbClr val="44B2B2"/>
                </a:solidFill>
              </a:rPr>
              <a:t>chiffres…</a:t>
            </a:r>
            <a:br>
              <a:rPr lang="fr-FR" sz="1350" cap="all" dirty="0">
                <a:solidFill>
                  <a:srgbClr val="44B2B2"/>
                </a:solidFill>
              </a:rPr>
            </a:br>
            <a:r>
              <a:rPr lang="fr-FR" sz="1350" cap="all" dirty="0">
                <a:solidFill>
                  <a:srgbClr val="44B2B2"/>
                </a:solidFill>
              </a:rPr>
              <a:t>selon vous… </a:t>
            </a:r>
            <a:endParaRPr lang="fr-FR" sz="1350" dirty="0"/>
          </a:p>
        </p:txBody>
      </p:sp>
    </p:spTree>
    <p:extLst>
      <p:ext uri="{BB962C8B-B14F-4D97-AF65-F5344CB8AC3E}">
        <p14:creationId xmlns:p14="http://schemas.microsoft.com/office/powerpoint/2010/main" val="1219871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r>
              <a:rPr lang="fr-FR" smtClean="0"/>
              <a:t>DRAAF Auvergne-Rhône-Alpes - Service Régional Formation &amp; Développement 2024/25</a:t>
            </a:r>
            <a:endParaRPr lang="fr-FR" dirty="0"/>
          </a:p>
        </p:txBody>
      </p:sp>
      <p:sp>
        <p:nvSpPr>
          <p:cNvPr id="3" name="Espace réservé du texte 2"/>
          <p:cNvSpPr>
            <a:spLocks noGrp="1"/>
          </p:cNvSpPr>
          <p:nvPr>
            <p:ph type="body" sz="quarter" idx="13"/>
          </p:nvPr>
        </p:nvSpPr>
        <p:spPr>
          <a:xfrm>
            <a:off x="360000" y="1277308"/>
            <a:ext cx="8505293" cy="1737198"/>
          </a:xfrm>
        </p:spPr>
        <p:txBody>
          <a:bodyPr/>
          <a:lstStyle/>
          <a:p>
            <a:pPr algn="ctr"/>
            <a:r>
              <a:rPr lang="fr-FR" dirty="0">
                <a:solidFill>
                  <a:srgbClr val="44B2B2"/>
                </a:solidFill>
                <a:latin typeface="+mj-lt"/>
                <a:ea typeface="+mj-ea"/>
                <a:cs typeface="+mj-cs"/>
              </a:rPr>
              <a:t>Le salariat dans le travail agricole représente une part de </a:t>
            </a:r>
            <a:r>
              <a:rPr lang="fr-FR" dirty="0" smtClean="0">
                <a:solidFill>
                  <a:srgbClr val="44B2B2"/>
                </a:solidFill>
                <a:latin typeface="+mj-lt"/>
                <a:ea typeface="+mj-ea"/>
                <a:cs typeface="+mj-cs"/>
              </a:rPr>
              <a:t>:</a:t>
            </a:r>
          </a:p>
          <a:p>
            <a:pPr algn="ctr"/>
            <a:endParaRPr lang="fr-FR" dirty="0">
              <a:solidFill>
                <a:srgbClr val="44B2B2"/>
              </a:solidFill>
              <a:latin typeface="+mj-lt"/>
              <a:ea typeface="+mj-ea"/>
              <a:cs typeface="+mj-cs"/>
            </a:endParaRPr>
          </a:p>
          <a:p>
            <a:pPr algn="ctr"/>
            <a:r>
              <a:rPr lang="fr-FR" dirty="0">
                <a:solidFill>
                  <a:srgbClr val="44B2B2"/>
                </a:solidFill>
                <a:latin typeface="+mj-lt"/>
                <a:ea typeface="+mj-ea"/>
                <a:cs typeface="+mj-cs"/>
              </a:rPr>
              <a:t>A: 12%    B: </a:t>
            </a:r>
            <a:r>
              <a:rPr lang="fr-FR" dirty="0" smtClean="0">
                <a:solidFill>
                  <a:srgbClr val="44B2B2"/>
                </a:solidFill>
                <a:latin typeface="+mj-lt"/>
                <a:ea typeface="+mj-ea"/>
                <a:cs typeface="+mj-cs"/>
              </a:rPr>
              <a:t>26%     </a:t>
            </a:r>
            <a:r>
              <a:rPr lang="fr-FR" dirty="0">
                <a:solidFill>
                  <a:srgbClr val="44B2B2"/>
                </a:solidFill>
                <a:latin typeface="+mj-lt"/>
                <a:ea typeface="+mj-ea"/>
                <a:cs typeface="+mj-cs"/>
              </a:rPr>
              <a:t>C: 49%      D: 34%</a:t>
            </a:r>
          </a:p>
          <a:p>
            <a:endParaRPr lang="fr-FR" sz="18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08" y="3378241"/>
            <a:ext cx="1938830" cy="123597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54" y="3548551"/>
            <a:ext cx="2411939" cy="1228832"/>
          </a:xfrm>
          <a:prstGeom prst="rect">
            <a:avLst/>
          </a:prstGeom>
        </p:spPr>
      </p:pic>
      <p:sp>
        <p:nvSpPr>
          <p:cNvPr id="8" name="Rectangle 7"/>
          <p:cNvSpPr/>
          <p:nvPr/>
        </p:nvSpPr>
        <p:spPr>
          <a:xfrm>
            <a:off x="5971233" y="150437"/>
            <a:ext cx="2710543" cy="507831"/>
          </a:xfrm>
          <a:prstGeom prst="rect">
            <a:avLst/>
          </a:prstGeom>
        </p:spPr>
        <p:txBody>
          <a:bodyPr wrap="square">
            <a:spAutoFit/>
          </a:bodyPr>
          <a:lstStyle/>
          <a:p>
            <a:r>
              <a:rPr lang="fr-FR" sz="1350" cap="all" dirty="0">
                <a:solidFill>
                  <a:srgbClr val="44B2B2"/>
                </a:solidFill>
              </a:rPr>
              <a:t>Quelques</a:t>
            </a:r>
            <a:r>
              <a:rPr lang="fr-FR" sz="1350" dirty="0"/>
              <a:t> </a:t>
            </a:r>
            <a:r>
              <a:rPr lang="fr-FR" sz="1350" cap="all" dirty="0">
                <a:solidFill>
                  <a:srgbClr val="44B2B2"/>
                </a:solidFill>
              </a:rPr>
              <a:t>chiffres…</a:t>
            </a:r>
            <a:br>
              <a:rPr lang="fr-FR" sz="1350" cap="all" dirty="0">
                <a:solidFill>
                  <a:srgbClr val="44B2B2"/>
                </a:solidFill>
              </a:rPr>
            </a:br>
            <a:r>
              <a:rPr lang="fr-FR" sz="1350" cap="all" dirty="0">
                <a:solidFill>
                  <a:srgbClr val="44B2B2"/>
                </a:solidFill>
              </a:rPr>
              <a:t>selon vous… </a:t>
            </a:r>
            <a:endParaRPr lang="fr-FR" sz="1350" dirty="0"/>
          </a:p>
        </p:txBody>
      </p:sp>
    </p:spTree>
    <p:extLst>
      <p:ext uri="{BB962C8B-B14F-4D97-AF65-F5344CB8AC3E}">
        <p14:creationId xmlns:p14="http://schemas.microsoft.com/office/powerpoint/2010/main" val="2440936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r>
              <a:rPr lang="fr-FR" smtClean="0"/>
              <a:t>DRAAF Auvergne-Rhône-Alpes - Service Régional Formation &amp; Développement 2024/25</a:t>
            </a:r>
            <a:endParaRPr lang="fr-FR" dirty="0"/>
          </a:p>
        </p:txBody>
      </p:sp>
      <p:sp>
        <p:nvSpPr>
          <p:cNvPr id="3" name="Espace réservé du texte 2"/>
          <p:cNvSpPr>
            <a:spLocks noGrp="1"/>
          </p:cNvSpPr>
          <p:nvPr>
            <p:ph type="body" sz="quarter" idx="13"/>
          </p:nvPr>
        </p:nvSpPr>
        <p:spPr>
          <a:xfrm>
            <a:off x="360001" y="1277308"/>
            <a:ext cx="8388350" cy="1737198"/>
          </a:xfrm>
        </p:spPr>
        <p:txBody>
          <a:bodyPr/>
          <a:lstStyle/>
          <a:p>
            <a:pPr algn="ctr"/>
            <a:r>
              <a:rPr lang="fr-FR" dirty="0">
                <a:solidFill>
                  <a:srgbClr val="44B2B2"/>
                </a:solidFill>
                <a:latin typeface="+mj-lt"/>
                <a:ea typeface="+mj-ea"/>
                <a:cs typeface="+mj-cs"/>
              </a:rPr>
              <a:t>Le niveau d’études des exploitants agricoles supérieur au bac est de </a:t>
            </a:r>
            <a:endParaRPr lang="fr-FR" dirty="0" smtClean="0">
              <a:solidFill>
                <a:srgbClr val="44B2B2"/>
              </a:solidFill>
              <a:latin typeface="+mj-lt"/>
              <a:ea typeface="+mj-ea"/>
              <a:cs typeface="+mj-cs"/>
            </a:endParaRPr>
          </a:p>
          <a:p>
            <a:pPr algn="ctr"/>
            <a:endParaRPr lang="fr-FR" dirty="0">
              <a:solidFill>
                <a:srgbClr val="44B2B2"/>
              </a:solidFill>
              <a:latin typeface="+mj-lt"/>
              <a:ea typeface="+mj-ea"/>
              <a:cs typeface="+mj-cs"/>
            </a:endParaRPr>
          </a:p>
          <a:p>
            <a:pPr algn="ctr"/>
            <a:r>
              <a:rPr lang="fr-FR" dirty="0">
                <a:solidFill>
                  <a:srgbClr val="44B2B2"/>
                </a:solidFill>
                <a:latin typeface="+mj-lt"/>
                <a:ea typeface="+mj-ea"/>
                <a:cs typeface="+mj-cs"/>
              </a:rPr>
              <a:t>A : 23%    B: 39%     C : 12%       D: 83%</a:t>
            </a:r>
          </a:p>
          <a:p>
            <a:endParaRPr lang="fr-FR" sz="18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08" y="3378241"/>
            <a:ext cx="1938830" cy="123597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54" y="3548551"/>
            <a:ext cx="2411939" cy="1228832"/>
          </a:xfrm>
          <a:prstGeom prst="rect">
            <a:avLst/>
          </a:prstGeom>
        </p:spPr>
      </p:pic>
      <p:sp>
        <p:nvSpPr>
          <p:cNvPr id="8" name="Rectangle 7"/>
          <p:cNvSpPr/>
          <p:nvPr/>
        </p:nvSpPr>
        <p:spPr>
          <a:xfrm>
            <a:off x="5971233" y="150437"/>
            <a:ext cx="2710543" cy="507831"/>
          </a:xfrm>
          <a:prstGeom prst="rect">
            <a:avLst/>
          </a:prstGeom>
        </p:spPr>
        <p:txBody>
          <a:bodyPr wrap="square">
            <a:spAutoFit/>
          </a:bodyPr>
          <a:lstStyle/>
          <a:p>
            <a:r>
              <a:rPr lang="fr-FR" sz="1350" cap="all" dirty="0">
                <a:solidFill>
                  <a:srgbClr val="44B2B2"/>
                </a:solidFill>
              </a:rPr>
              <a:t>Quelques</a:t>
            </a:r>
            <a:r>
              <a:rPr lang="fr-FR" sz="1350" dirty="0"/>
              <a:t> </a:t>
            </a:r>
            <a:r>
              <a:rPr lang="fr-FR" sz="1350" cap="all" dirty="0">
                <a:solidFill>
                  <a:srgbClr val="44B2B2"/>
                </a:solidFill>
              </a:rPr>
              <a:t>chiffres…</a:t>
            </a:r>
            <a:br>
              <a:rPr lang="fr-FR" sz="1350" cap="all" dirty="0">
                <a:solidFill>
                  <a:srgbClr val="44B2B2"/>
                </a:solidFill>
              </a:rPr>
            </a:br>
            <a:r>
              <a:rPr lang="fr-FR" sz="1350" cap="all" dirty="0">
                <a:solidFill>
                  <a:srgbClr val="44B2B2"/>
                </a:solidFill>
              </a:rPr>
              <a:t>selon vous… </a:t>
            </a:r>
            <a:endParaRPr lang="fr-FR" sz="1350" dirty="0"/>
          </a:p>
        </p:txBody>
      </p:sp>
    </p:spTree>
    <p:extLst>
      <p:ext uri="{BB962C8B-B14F-4D97-AF65-F5344CB8AC3E}">
        <p14:creationId xmlns:p14="http://schemas.microsoft.com/office/powerpoint/2010/main" val="350955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r>
              <a:rPr lang="fr-FR" smtClean="0"/>
              <a:t>DRAAF Auvergne-Rhône-Alpes - Service Régional Formation &amp; Développement 2024/25</a:t>
            </a:r>
            <a:endParaRPr lang="fr-FR" dirty="0"/>
          </a:p>
        </p:txBody>
      </p:sp>
      <p:sp>
        <p:nvSpPr>
          <p:cNvPr id="3" name="Espace réservé du texte 2"/>
          <p:cNvSpPr>
            <a:spLocks noGrp="1"/>
          </p:cNvSpPr>
          <p:nvPr>
            <p:ph type="body" sz="quarter" idx="13"/>
          </p:nvPr>
        </p:nvSpPr>
        <p:spPr>
          <a:xfrm>
            <a:off x="360001" y="1277308"/>
            <a:ext cx="8388350" cy="1737198"/>
          </a:xfrm>
        </p:spPr>
        <p:txBody>
          <a:bodyPr/>
          <a:lstStyle/>
          <a:p>
            <a:pPr algn="ctr"/>
            <a:r>
              <a:rPr lang="fr-FR" dirty="0">
                <a:solidFill>
                  <a:srgbClr val="44B2B2"/>
                </a:solidFill>
                <a:latin typeface="+mj-lt"/>
                <a:ea typeface="+mj-ea"/>
                <a:cs typeface="+mj-cs"/>
              </a:rPr>
              <a:t>Combien d’offres d’emplois sont offertes chaque année dans  secteur de l’agroéquipement en France </a:t>
            </a:r>
          </a:p>
          <a:p>
            <a:pPr algn="ctr"/>
            <a:endParaRPr lang="fr-FR" dirty="0">
              <a:solidFill>
                <a:srgbClr val="44B2B2"/>
              </a:solidFill>
              <a:latin typeface="+mj-lt"/>
              <a:ea typeface="+mj-ea"/>
              <a:cs typeface="+mj-cs"/>
            </a:endParaRPr>
          </a:p>
          <a:p>
            <a:pPr algn="ctr"/>
            <a:r>
              <a:rPr lang="fr-FR" dirty="0">
                <a:solidFill>
                  <a:srgbClr val="44B2B2"/>
                </a:solidFill>
                <a:latin typeface="+mj-lt"/>
                <a:ea typeface="+mj-ea"/>
                <a:cs typeface="+mj-cs"/>
              </a:rPr>
              <a:t>A : 850    B: 2000     C: 4000    D: 6500</a:t>
            </a:r>
          </a:p>
          <a:p>
            <a:endParaRPr lang="fr-FR" sz="18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08" y="3378241"/>
            <a:ext cx="1938830" cy="123597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354" y="3548551"/>
            <a:ext cx="2411939" cy="1228832"/>
          </a:xfrm>
          <a:prstGeom prst="rect">
            <a:avLst/>
          </a:prstGeom>
        </p:spPr>
      </p:pic>
      <p:sp>
        <p:nvSpPr>
          <p:cNvPr id="8" name="Rectangle 7"/>
          <p:cNvSpPr/>
          <p:nvPr/>
        </p:nvSpPr>
        <p:spPr>
          <a:xfrm>
            <a:off x="5971233" y="150437"/>
            <a:ext cx="2710543" cy="507831"/>
          </a:xfrm>
          <a:prstGeom prst="rect">
            <a:avLst/>
          </a:prstGeom>
        </p:spPr>
        <p:txBody>
          <a:bodyPr wrap="square">
            <a:spAutoFit/>
          </a:bodyPr>
          <a:lstStyle/>
          <a:p>
            <a:r>
              <a:rPr lang="fr-FR" sz="1350" cap="all" dirty="0">
                <a:solidFill>
                  <a:srgbClr val="44B2B2"/>
                </a:solidFill>
              </a:rPr>
              <a:t>Quelques</a:t>
            </a:r>
            <a:r>
              <a:rPr lang="fr-FR" sz="1350" dirty="0"/>
              <a:t> </a:t>
            </a:r>
            <a:r>
              <a:rPr lang="fr-FR" sz="1350" cap="all" dirty="0">
                <a:solidFill>
                  <a:srgbClr val="44B2B2"/>
                </a:solidFill>
              </a:rPr>
              <a:t>chiffres…</a:t>
            </a:r>
            <a:br>
              <a:rPr lang="fr-FR" sz="1350" cap="all" dirty="0">
                <a:solidFill>
                  <a:srgbClr val="44B2B2"/>
                </a:solidFill>
              </a:rPr>
            </a:br>
            <a:r>
              <a:rPr lang="fr-FR" sz="1350" cap="all" dirty="0">
                <a:solidFill>
                  <a:srgbClr val="44B2B2"/>
                </a:solidFill>
              </a:rPr>
              <a:t>selon vous… </a:t>
            </a:r>
            <a:endParaRPr lang="fr-FR" sz="1350" dirty="0"/>
          </a:p>
        </p:txBody>
      </p:sp>
    </p:spTree>
    <p:extLst>
      <p:ext uri="{BB962C8B-B14F-4D97-AF65-F5344CB8AC3E}">
        <p14:creationId xmlns:p14="http://schemas.microsoft.com/office/powerpoint/2010/main" val="2884976410"/>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3" id="{AF97B4F9-BC23-A84F-9BAD-A4967320B017}" vid="{7C44717A-32EF-1043-BF0F-9DEE8D51E3C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ppt_masaf_cle8a965c</Template>
  <TotalTime>494</TotalTime>
  <Words>2642</Words>
  <Application>Microsoft Office PowerPoint</Application>
  <PresentationFormat>Affichage à l'écran (16:9)</PresentationFormat>
  <Paragraphs>296</Paragraphs>
  <Slides>36</Slides>
  <Notes>21</Notes>
  <HiddenSlides>3</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1</vt:i4>
      </vt:variant>
      <vt:variant>
        <vt:lpstr>Titres des diapositives</vt:lpstr>
      </vt:variant>
      <vt:variant>
        <vt:i4>36</vt:i4>
      </vt:variant>
    </vt:vector>
  </HeadingPairs>
  <TitlesOfParts>
    <vt:vector size="40" baseType="lpstr">
      <vt:lpstr>Arial</vt:lpstr>
      <vt:lpstr>Marianne</vt:lpstr>
      <vt:lpstr>MINISTÈRIEL</vt:lpstr>
      <vt:lpstr>PDF</vt:lpstr>
      <vt:lpstr>Présentation PowerPoint</vt:lpstr>
      <vt:lpstr>Présentation PowerPoint</vt:lpstr>
      <vt:lpstr>Présentation PowerPoint</vt:lpstr>
      <vt:lpstr>Trois étapes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QUI ?                                     POUR QUOI ?</vt:lpstr>
      <vt:lpstr>Présentation PowerPoint</vt:lpstr>
      <vt:lpstr>Présentation PowerPoint</vt:lpstr>
      <vt:lpstr>Présentation PowerPoint</vt:lpstr>
      <vt:lpstr>… une diversité de métiers  </vt:lpstr>
      <vt:lpstr>Des trajectoires métiers du paysage </vt:lpstr>
      <vt:lpstr>Les données sectorielles du paysage </vt:lpstr>
      <vt:lpstr>Des trajectoires métiers de la production</vt:lpstr>
      <vt:lpstr>Les données sectorielles de la production</vt:lpstr>
      <vt:lpstr>Des trajectoires métiers des territoires</vt:lpstr>
      <vt:lpstr>Les données sectorielles des territoires </vt:lpstr>
      <vt:lpstr> … et des lieux uniques pour se former </vt:lpstr>
      <vt:lpstr>Présentation PowerPoint</vt:lpstr>
      <vt:lpstr>Des outils pédagogiques  - au service du Parcours Avenir  pour parler aux élèves et enseignants à l’Education nationale - à déployer dans nos établissements en cycle 4 </vt:lpstr>
      <vt:lpstr>Une exposition et un quiz à découvrir  </vt:lpstr>
      <vt:lpstr>Des outils et ressources pour construire des séquences pédagogiques</vt:lpstr>
      <vt:lpstr>Présentation PowerPoint</vt:lpstr>
      <vt:lpstr>Des temps forts pour les élèves…  ...et les équipes pédagogiques</vt:lpstr>
    </vt:vector>
  </TitlesOfParts>
  <Manager>Client</Manager>
  <Company>Ministère de l'Agriculture et de l'Alimentation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RICHY-MOURRE Laurence</dc:creator>
  <cp:lastModifiedBy>ROSNET Emmanuelle</cp:lastModifiedBy>
  <cp:revision>21</cp:revision>
  <dcterms:created xsi:type="dcterms:W3CDTF">2024-09-23T13:30:35Z</dcterms:created>
  <dcterms:modified xsi:type="dcterms:W3CDTF">2024-11-28T12:34:45Z</dcterms:modified>
</cp:coreProperties>
</file>