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Lst>
  <p:notesMasterIdLst>
    <p:notesMasterId r:id="rId41"/>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90" r:id="rId16"/>
    <p:sldId id="269" r:id="rId17"/>
    <p:sldId id="270" r:id="rId18"/>
    <p:sldId id="271" r:id="rId19"/>
    <p:sldId id="272" r:id="rId20"/>
    <p:sldId id="273" r:id="rId21"/>
    <p:sldId id="275" r:id="rId22"/>
    <p:sldId id="274" r:id="rId23"/>
    <p:sldId id="276" r:id="rId24"/>
    <p:sldId id="291" r:id="rId25"/>
    <p:sldId id="277" r:id="rId26"/>
    <p:sldId id="278" r:id="rId27"/>
    <p:sldId id="279" r:id="rId28"/>
    <p:sldId id="280" r:id="rId29"/>
    <p:sldId id="281" r:id="rId30"/>
    <p:sldId id="282" r:id="rId31"/>
    <p:sldId id="283" r:id="rId32"/>
    <p:sldId id="292" r:id="rId33"/>
    <p:sldId id="284" r:id="rId34"/>
    <p:sldId id="285" r:id="rId35"/>
    <p:sldId id="286" r:id="rId36"/>
    <p:sldId id="287" r:id="rId37"/>
    <p:sldId id="288" r:id="rId38"/>
    <p:sldId id="293" r:id="rId39"/>
    <p:sldId id="289"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927" autoAdjust="0"/>
  </p:normalViewPr>
  <p:slideViewPr>
    <p:cSldViewPr snapToGrid="0">
      <p:cViewPr varScale="1">
        <p:scale>
          <a:sx n="58" d="100"/>
          <a:sy n="58"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12D5-9A7E-4950-975E-55555B074B6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r-FR"/>
        </a:p>
      </dgm:t>
    </dgm:pt>
    <dgm:pt modelId="{6DD60D52-9789-47E6-803B-4B88B8CE6CB8}">
      <dgm:prSet phldrT="[Texte]"/>
      <dgm:spPr>
        <a:solidFill>
          <a:schemeClr val="bg1"/>
        </a:solidFill>
        <a:ln w="57150">
          <a:solidFill>
            <a:schemeClr val="bg2">
              <a:lumMod val="60000"/>
              <a:lumOff val="40000"/>
            </a:schemeClr>
          </a:solidFill>
        </a:ln>
      </dgm:spPr>
      <dgm:t>
        <a:bodyPr/>
        <a:lstStyle/>
        <a:p>
          <a:r>
            <a:rPr lang="fr-FR" b="1" dirty="0" smtClean="0">
              <a:solidFill>
                <a:schemeClr val="bg2">
                  <a:lumMod val="60000"/>
                  <a:lumOff val="40000"/>
                </a:schemeClr>
              </a:solidFill>
            </a:rPr>
            <a:t>DIFFICULTÉS ÉCONOMIQUES </a:t>
          </a:r>
          <a:r>
            <a:rPr lang="fr-FR" dirty="0" smtClean="0">
              <a:solidFill>
                <a:schemeClr val="tx1"/>
              </a:solidFill>
            </a:rPr>
            <a:t>contenants, ETP supplémentaires, ↗surface de stockage/lavage, traçabilité, aménagements ergonomiques, parc de véhicules, formation, … entrainant une potentielle répercussion </a:t>
          </a:r>
          <a:r>
            <a:rPr lang="fr-FR" b="0" dirty="0" smtClean="0">
              <a:solidFill>
                <a:schemeClr val="tx1"/>
              </a:solidFill>
            </a:rPr>
            <a:t>des </a:t>
          </a:r>
          <a:r>
            <a:rPr lang="fr-FR" b="1" dirty="0" smtClean="0">
              <a:solidFill>
                <a:schemeClr val="bg2">
                  <a:lumMod val="60000"/>
                  <a:lumOff val="40000"/>
                </a:schemeClr>
              </a:solidFill>
            </a:rPr>
            <a:t>surcoûts sur le prix repas</a:t>
          </a:r>
          <a:endParaRPr lang="fr-FR" b="1" dirty="0">
            <a:solidFill>
              <a:schemeClr val="bg2">
                <a:lumMod val="60000"/>
                <a:lumOff val="40000"/>
              </a:schemeClr>
            </a:solidFill>
          </a:endParaRPr>
        </a:p>
      </dgm:t>
    </dgm:pt>
    <dgm:pt modelId="{DD5F846A-3FD9-4B4F-876A-54E35775E051}" type="parTrans" cxnId="{E2AF9911-2D47-4AA6-8300-8DEFFBF48E2F}">
      <dgm:prSet/>
      <dgm:spPr/>
      <dgm:t>
        <a:bodyPr/>
        <a:lstStyle/>
        <a:p>
          <a:endParaRPr lang="fr-FR"/>
        </a:p>
      </dgm:t>
    </dgm:pt>
    <dgm:pt modelId="{C4BDF319-7ADF-4D91-BDD2-403A7BB1AA2F}" type="sibTrans" cxnId="{E2AF9911-2D47-4AA6-8300-8DEFFBF48E2F}">
      <dgm:prSet/>
      <dgm:spPr/>
      <dgm:t>
        <a:bodyPr/>
        <a:lstStyle/>
        <a:p>
          <a:endParaRPr lang="fr-FR"/>
        </a:p>
      </dgm:t>
    </dgm:pt>
    <dgm:pt modelId="{ACFCB9C3-E1E8-446B-9B98-AC19990BE239}">
      <dgm:prSet/>
      <dgm:spPr>
        <a:solidFill>
          <a:schemeClr val="bg1"/>
        </a:solidFill>
        <a:ln w="38100">
          <a:solidFill>
            <a:srgbClr val="0070C0"/>
          </a:solidFill>
        </a:ln>
      </dgm:spPr>
      <dgm:t>
        <a:bodyPr/>
        <a:lstStyle/>
        <a:p>
          <a:r>
            <a:rPr lang="fr-FR" b="1" dirty="0" smtClean="0">
              <a:solidFill>
                <a:srgbClr val="0070C0"/>
              </a:solidFill>
            </a:rPr>
            <a:t>DIFFICULTÉS STRUCTURELLES </a:t>
          </a:r>
          <a:r>
            <a:rPr lang="fr-FR" dirty="0" smtClean="0">
              <a:solidFill>
                <a:schemeClr val="tx1"/>
              </a:solidFill>
            </a:rPr>
            <a:t>sous-dimensionnement des filières, verrous techniques, retard de la REP</a:t>
          </a:r>
          <a:endParaRPr lang="fr-FR" dirty="0">
            <a:solidFill>
              <a:schemeClr val="tx1"/>
            </a:solidFill>
          </a:endParaRPr>
        </a:p>
      </dgm:t>
    </dgm:pt>
    <dgm:pt modelId="{1C3EE522-38E8-4918-B87C-EC4D645F42DB}" type="parTrans" cxnId="{2A4D25CB-1C26-4A3B-9BA3-F696273977BD}">
      <dgm:prSet/>
      <dgm:spPr/>
      <dgm:t>
        <a:bodyPr/>
        <a:lstStyle/>
        <a:p>
          <a:endParaRPr lang="fr-FR"/>
        </a:p>
      </dgm:t>
    </dgm:pt>
    <dgm:pt modelId="{74B80365-F668-46A6-AFB1-6A796061A246}" type="sibTrans" cxnId="{2A4D25CB-1C26-4A3B-9BA3-F696273977BD}">
      <dgm:prSet/>
      <dgm:spPr/>
      <dgm:t>
        <a:bodyPr/>
        <a:lstStyle/>
        <a:p>
          <a:endParaRPr lang="fr-FR"/>
        </a:p>
      </dgm:t>
    </dgm:pt>
    <dgm:pt modelId="{658EB1BE-3CC4-413F-B731-51031C2A9024}">
      <dgm:prSet/>
      <dgm:spPr>
        <a:noFill/>
        <a:ln w="38100">
          <a:solidFill>
            <a:schemeClr val="accent2">
              <a:lumMod val="60000"/>
              <a:lumOff val="40000"/>
            </a:schemeClr>
          </a:solidFill>
        </a:ln>
      </dgm:spPr>
      <dgm:t>
        <a:bodyPr/>
        <a:lstStyle/>
        <a:p>
          <a:r>
            <a:rPr lang="fr-FR" b="1" dirty="0" smtClean="0">
              <a:solidFill>
                <a:schemeClr val="accent2">
                  <a:lumMod val="60000"/>
                  <a:lumOff val="40000"/>
                </a:schemeClr>
              </a:solidFill>
            </a:rPr>
            <a:t>IMPACTS SUR LES CONVIVES ET LE PERSONNEL</a:t>
          </a:r>
        </a:p>
        <a:p>
          <a:r>
            <a:rPr lang="fr-FR" dirty="0" smtClean="0">
              <a:solidFill>
                <a:schemeClr val="tx1"/>
              </a:solidFill>
            </a:rPr>
            <a:t>risque de toxiinfections, TMS, …</a:t>
          </a:r>
          <a:endParaRPr lang="fr-FR" dirty="0">
            <a:solidFill>
              <a:schemeClr val="tx1"/>
            </a:solidFill>
          </a:endParaRPr>
        </a:p>
      </dgm:t>
    </dgm:pt>
    <dgm:pt modelId="{4756BD96-3E0C-4E85-B714-675C649E8192}" type="parTrans" cxnId="{153A0ECE-0DAF-418F-A23A-BD3303B10039}">
      <dgm:prSet/>
      <dgm:spPr/>
      <dgm:t>
        <a:bodyPr/>
        <a:lstStyle/>
        <a:p>
          <a:endParaRPr lang="fr-FR"/>
        </a:p>
      </dgm:t>
    </dgm:pt>
    <dgm:pt modelId="{5950A170-79E6-43AC-9E02-CE8A50B11E10}" type="sibTrans" cxnId="{153A0ECE-0DAF-418F-A23A-BD3303B10039}">
      <dgm:prSet/>
      <dgm:spPr/>
      <dgm:t>
        <a:bodyPr/>
        <a:lstStyle/>
        <a:p>
          <a:endParaRPr lang="fr-FR"/>
        </a:p>
      </dgm:t>
    </dgm:pt>
    <dgm:pt modelId="{0B19AD3D-8F25-4742-A836-034A7299D996}">
      <dgm:prSet/>
      <dgm:spPr>
        <a:noFill/>
        <a:ln w="38100">
          <a:solidFill>
            <a:schemeClr val="accent1">
              <a:lumMod val="75000"/>
              <a:lumOff val="25000"/>
            </a:schemeClr>
          </a:solidFill>
        </a:ln>
      </dgm:spPr>
      <dgm:t>
        <a:bodyPr/>
        <a:lstStyle/>
        <a:p>
          <a:r>
            <a:rPr lang="fr-FR" b="1" dirty="0" smtClean="0">
              <a:solidFill>
                <a:schemeClr val="accent1">
                  <a:lumMod val="75000"/>
                  <a:lumOff val="25000"/>
                </a:schemeClr>
              </a:solidFill>
            </a:rPr>
            <a:t>MAUVAISE COMMUNICATION </a:t>
          </a:r>
          <a:r>
            <a:rPr lang="fr-FR" dirty="0" smtClean="0">
              <a:solidFill>
                <a:schemeClr val="tx1"/>
              </a:solidFill>
            </a:rPr>
            <a:t>autour des dispositions  (communication trompeuse, recours aux allégations abusif)</a:t>
          </a:r>
          <a:endParaRPr lang="fr-FR" dirty="0">
            <a:solidFill>
              <a:schemeClr val="tx1"/>
            </a:solidFill>
          </a:endParaRPr>
        </a:p>
      </dgm:t>
    </dgm:pt>
    <dgm:pt modelId="{A8857C01-BFB9-40A6-87C5-031E94FB83EA}" type="parTrans" cxnId="{250C3BA0-E77F-4299-BBDB-E09189D08C51}">
      <dgm:prSet/>
      <dgm:spPr/>
      <dgm:t>
        <a:bodyPr/>
        <a:lstStyle/>
        <a:p>
          <a:endParaRPr lang="fr-FR"/>
        </a:p>
      </dgm:t>
    </dgm:pt>
    <dgm:pt modelId="{1D03DF0E-0AEE-4254-BB04-6680FE546865}" type="sibTrans" cxnId="{250C3BA0-E77F-4299-BBDB-E09189D08C51}">
      <dgm:prSet/>
      <dgm:spPr/>
      <dgm:t>
        <a:bodyPr/>
        <a:lstStyle/>
        <a:p>
          <a:endParaRPr lang="fr-FR"/>
        </a:p>
      </dgm:t>
    </dgm:pt>
    <dgm:pt modelId="{4616DAD3-394D-4E07-9EF7-F596F1B44156}" type="pres">
      <dgm:prSet presAssocID="{D82912D5-9A7E-4950-975E-55555B074B62}" presName="diagram" presStyleCnt="0">
        <dgm:presLayoutVars>
          <dgm:dir/>
          <dgm:resizeHandles val="exact"/>
        </dgm:presLayoutVars>
      </dgm:prSet>
      <dgm:spPr/>
      <dgm:t>
        <a:bodyPr/>
        <a:lstStyle/>
        <a:p>
          <a:endParaRPr lang="fr-FR"/>
        </a:p>
      </dgm:t>
    </dgm:pt>
    <dgm:pt modelId="{C145E93A-E58E-459C-A0D9-D06C06623079}" type="pres">
      <dgm:prSet presAssocID="{6DD60D52-9789-47E6-803B-4B88B8CE6CB8}" presName="node" presStyleLbl="node1" presStyleIdx="0" presStyleCnt="4" custLinFactNeighborX="-23492" custLinFactNeighborY="-9350">
        <dgm:presLayoutVars>
          <dgm:bulletEnabled val="1"/>
        </dgm:presLayoutVars>
      </dgm:prSet>
      <dgm:spPr/>
      <dgm:t>
        <a:bodyPr/>
        <a:lstStyle/>
        <a:p>
          <a:endParaRPr lang="fr-FR"/>
        </a:p>
      </dgm:t>
    </dgm:pt>
    <dgm:pt modelId="{17D1E4FC-9105-4967-8700-86464EA25F03}" type="pres">
      <dgm:prSet presAssocID="{C4BDF319-7ADF-4D91-BDD2-403A7BB1AA2F}" presName="sibTrans" presStyleCnt="0"/>
      <dgm:spPr/>
    </dgm:pt>
    <dgm:pt modelId="{E865AC10-0C85-4538-B6F2-8E524F3DE4B5}" type="pres">
      <dgm:prSet presAssocID="{ACFCB9C3-E1E8-446B-9B98-AC19990BE239}" presName="node" presStyleLbl="node1" presStyleIdx="1" presStyleCnt="4" custLinFactNeighborX="-5434" custLinFactNeighborY="-6336">
        <dgm:presLayoutVars>
          <dgm:bulletEnabled val="1"/>
        </dgm:presLayoutVars>
      </dgm:prSet>
      <dgm:spPr/>
      <dgm:t>
        <a:bodyPr/>
        <a:lstStyle/>
        <a:p>
          <a:endParaRPr lang="fr-FR"/>
        </a:p>
      </dgm:t>
    </dgm:pt>
    <dgm:pt modelId="{960902B3-2412-4EFB-9892-7E987BF2FB8E}" type="pres">
      <dgm:prSet presAssocID="{74B80365-F668-46A6-AFB1-6A796061A246}" presName="sibTrans" presStyleCnt="0"/>
      <dgm:spPr/>
    </dgm:pt>
    <dgm:pt modelId="{5349CFF7-DF8F-4B9D-9DFD-47EDE44BCE65}" type="pres">
      <dgm:prSet presAssocID="{658EB1BE-3CC4-413F-B731-51031C2A9024}" presName="node" presStyleLbl="node1" presStyleIdx="2" presStyleCnt="4" custLinFactX="-15434" custLinFactY="14263" custLinFactNeighborX="-100000" custLinFactNeighborY="100000">
        <dgm:presLayoutVars>
          <dgm:bulletEnabled val="1"/>
        </dgm:presLayoutVars>
      </dgm:prSet>
      <dgm:spPr/>
      <dgm:t>
        <a:bodyPr/>
        <a:lstStyle/>
        <a:p>
          <a:endParaRPr lang="fr-FR"/>
        </a:p>
      </dgm:t>
    </dgm:pt>
    <dgm:pt modelId="{2E8942D2-0A57-4E93-8A1E-5080B9FBECC5}" type="pres">
      <dgm:prSet presAssocID="{5950A170-79E6-43AC-9E02-CE8A50B11E10}" presName="sibTrans" presStyleCnt="0"/>
      <dgm:spPr/>
    </dgm:pt>
    <dgm:pt modelId="{79EAA6BF-F48E-45DE-B1F5-6001FA9991F1}" type="pres">
      <dgm:prSet presAssocID="{0B19AD3D-8F25-4742-A836-034A7299D996}" presName="node" presStyleLbl="node1" presStyleIdx="3" presStyleCnt="4" custLinFactX="-29152" custLinFactNeighborX="-100000" custLinFactNeighborY="-2404">
        <dgm:presLayoutVars>
          <dgm:bulletEnabled val="1"/>
        </dgm:presLayoutVars>
      </dgm:prSet>
      <dgm:spPr/>
      <dgm:t>
        <a:bodyPr/>
        <a:lstStyle/>
        <a:p>
          <a:endParaRPr lang="fr-FR"/>
        </a:p>
      </dgm:t>
    </dgm:pt>
  </dgm:ptLst>
  <dgm:cxnLst>
    <dgm:cxn modelId="{A6A4FBDA-F45D-4226-85EE-42AE6D36EF34}" type="presOf" srcId="{6DD60D52-9789-47E6-803B-4B88B8CE6CB8}" destId="{C145E93A-E58E-459C-A0D9-D06C06623079}" srcOrd="0" destOrd="0" presId="urn:microsoft.com/office/officeart/2005/8/layout/default"/>
    <dgm:cxn modelId="{153A0ECE-0DAF-418F-A23A-BD3303B10039}" srcId="{D82912D5-9A7E-4950-975E-55555B074B62}" destId="{658EB1BE-3CC4-413F-B731-51031C2A9024}" srcOrd="2" destOrd="0" parTransId="{4756BD96-3E0C-4E85-B714-675C649E8192}" sibTransId="{5950A170-79E6-43AC-9E02-CE8A50B11E10}"/>
    <dgm:cxn modelId="{250C3BA0-E77F-4299-BBDB-E09189D08C51}" srcId="{D82912D5-9A7E-4950-975E-55555B074B62}" destId="{0B19AD3D-8F25-4742-A836-034A7299D996}" srcOrd="3" destOrd="0" parTransId="{A8857C01-BFB9-40A6-87C5-031E94FB83EA}" sibTransId="{1D03DF0E-0AEE-4254-BB04-6680FE546865}"/>
    <dgm:cxn modelId="{08015F46-8F29-457A-BC15-45DD87F9FF54}" type="presOf" srcId="{D82912D5-9A7E-4950-975E-55555B074B62}" destId="{4616DAD3-394D-4E07-9EF7-F596F1B44156}" srcOrd="0" destOrd="0" presId="urn:microsoft.com/office/officeart/2005/8/layout/default"/>
    <dgm:cxn modelId="{03086263-01DC-47E4-AA3C-BE6ACFDA7B76}" type="presOf" srcId="{0B19AD3D-8F25-4742-A836-034A7299D996}" destId="{79EAA6BF-F48E-45DE-B1F5-6001FA9991F1}" srcOrd="0" destOrd="0" presId="urn:microsoft.com/office/officeart/2005/8/layout/default"/>
    <dgm:cxn modelId="{BAF57D85-5295-4966-95D3-7A2A1E332C8A}" type="presOf" srcId="{ACFCB9C3-E1E8-446B-9B98-AC19990BE239}" destId="{E865AC10-0C85-4538-B6F2-8E524F3DE4B5}" srcOrd="0" destOrd="0" presId="urn:microsoft.com/office/officeart/2005/8/layout/default"/>
    <dgm:cxn modelId="{3990173F-9AC2-4C2F-9E98-D4333639EA3B}" type="presOf" srcId="{658EB1BE-3CC4-413F-B731-51031C2A9024}" destId="{5349CFF7-DF8F-4B9D-9DFD-47EDE44BCE65}" srcOrd="0" destOrd="0" presId="urn:microsoft.com/office/officeart/2005/8/layout/default"/>
    <dgm:cxn modelId="{E2AF9911-2D47-4AA6-8300-8DEFFBF48E2F}" srcId="{D82912D5-9A7E-4950-975E-55555B074B62}" destId="{6DD60D52-9789-47E6-803B-4B88B8CE6CB8}" srcOrd="0" destOrd="0" parTransId="{DD5F846A-3FD9-4B4F-876A-54E35775E051}" sibTransId="{C4BDF319-7ADF-4D91-BDD2-403A7BB1AA2F}"/>
    <dgm:cxn modelId="{2A4D25CB-1C26-4A3B-9BA3-F696273977BD}" srcId="{D82912D5-9A7E-4950-975E-55555B074B62}" destId="{ACFCB9C3-E1E8-446B-9B98-AC19990BE239}" srcOrd="1" destOrd="0" parTransId="{1C3EE522-38E8-4918-B87C-EC4D645F42DB}" sibTransId="{74B80365-F668-46A6-AFB1-6A796061A246}"/>
    <dgm:cxn modelId="{6502B984-9F99-4135-9018-08B65B7284E7}" type="presParOf" srcId="{4616DAD3-394D-4E07-9EF7-F596F1B44156}" destId="{C145E93A-E58E-459C-A0D9-D06C06623079}" srcOrd="0" destOrd="0" presId="urn:microsoft.com/office/officeart/2005/8/layout/default"/>
    <dgm:cxn modelId="{5562F880-0DFE-465C-9824-84037E87C4D5}" type="presParOf" srcId="{4616DAD3-394D-4E07-9EF7-F596F1B44156}" destId="{17D1E4FC-9105-4967-8700-86464EA25F03}" srcOrd="1" destOrd="0" presId="urn:microsoft.com/office/officeart/2005/8/layout/default"/>
    <dgm:cxn modelId="{26E9D2BA-F81F-4052-81B4-A00946B348AB}" type="presParOf" srcId="{4616DAD3-394D-4E07-9EF7-F596F1B44156}" destId="{E865AC10-0C85-4538-B6F2-8E524F3DE4B5}" srcOrd="2" destOrd="0" presId="urn:microsoft.com/office/officeart/2005/8/layout/default"/>
    <dgm:cxn modelId="{E6771E25-FE9D-4A06-A612-067CAE9FC22D}" type="presParOf" srcId="{4616DAD3-394D-4E07-9EF7-F596F1B44156}" destId="{960902B3-2412-4EFB-9892-7E987BF2FB8E}" srcOrd="3" destOrd="0" presId="urn:microsoft.com/office/officeart/2005/8/layout/default"/>
    <dgm:cxn modelId="{08816568-22DF-4820-8461-EF121ABBA39E}" type="presParOf" srcId="{4616DAD3-394D-4E07-9EF7-F596F1B44156}" destId="{5349CFF7-DF8F-4B9D-9DFD-47EDE44BCE65}" srcOrd="4" destOrd="0" presId="urn:microsoft.com/office/officeart/2005/8/layout/default"/>
    <dgm:cxn modelId="{8355A156-2A1B-4941-8615-84F3681F1A68}" type="presParOf" srcId="{4616DAD3-394D-4E07-9EF7-F596F1B44156}" destId="{2E8942D2-0A57-4E93-8A1E-5080B9FBECC5}" srcOrd="5" destOrd="0" presId="urn:microsoft.com/office/officeart/2005/8/layout/default"/>
    <dgm:cxn modelId="{DA66EF62-FF2A-4757-80ED-E7956667C1E1}" type="presParOf" srcId="{4616DAD3-394D-4E07-9EF7-F596F1B44156}" destId="{79EAA6BF-F48E-45DE-B1F5-6001FA9991F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E93A-E58E-459C-A0D9-D06C06623079}">
      <dsp:nvSpPr>
        <dsp:cNvPr id="0" name=""/>
        <dsp:cNvSpPr/>
      </dsp:nvSpPr>
      <dsp:spPr>
        <a:xfrm>
          <a:off x="0" y="0"/>
          <a:ext cx="3448440" cy="2069064"/>
        </a:xfrm>
        <a:prstGeom prst="rect">
          <a:avLst/>
        </a:prstGeom>
        <a:solidFill>
          <a:schemeClr val="bg1"/>
        </a:solidFill>
        <a:ln w="5715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bg2">
                  <a:lumMod val="60000"/>
                  <a:lumOff val="40000"/>
                </a:schemeClr>
              </a:solidFill>
            </a:rPr>
            <a:t>DIFFICULTÉS ÉCONOMIQUES </a:t>
          </a:r>
          <a:r>
            <a:rPr lang="fr-FR" sz="1500" kern="1200" dirty="0" smtClean="0">
              <a:solidFill>
                <a:schemeClr val="tx1"/>
              </a:solidFill>
            </a:rPr>
            <a:t>contenants, ETP supplémentaires, ↗surface de stockage/lavage, traçabilité, aménagements ergonomiques, parc de véhicules, formation, … entrainant une potentielle répercussion </a:t>
          </a:r>
          <a:r>
            <a:rPr lang="fr-FR" sz="1500" b="0" kern="1200" dirty="0" smtClean="0">
              <a:solidFill>
                <a:schemeClr val="tx1"/>
              </a:solidFill>
            </a:rPr>
            <a:t>des </a:t>
          </a:r>
          <a:r>
            <a:rPr lang="fr-FR" sz="1500" b="1" kern="1200" dirty="0" smtClean="0">
              <a:solidFill>
                <a:schemeClr val="bg2">
                  <a:lumMod val="60000"/>
                  <a:lumOff val="40000"/>
                </a:schemeClr>
              </a:solidFill>
            </a:rPr>
            <a:t>surcoûts sur le prix repas</a:t>
          </a:r>
          <a:endParaRPr lang="fr-FR" sz="1500" b="1" kern="1200" dirty="0">
            <a:solidFill>
              <a:schemeClr val="bg2">
                <a:lumMod val="60000"/>
                <a:lumOff val="40000"/>
              </a:schemeClr>
            </a:solidFill>
          </a:endParaRPr>
        </a:p>
      </dsp:txBody>
      <dsp:txXfrm>
        <a:off x="0" y="0"/>
        <a:ext cx="3448440" cy="2069064"/>
      </dsp:txXfrm>
    </dsp:sp>
    <dsp:sp modelId="{E865AC10-0C85-4538-B6F2-8E524F3DE4B5}">
      <dsp:nvSpPr>
        <dsp:cNvPr id="0" name=""/>
        <dsp:cNvSpPr/>
      </dsp:nvSpPr>
      <dsp:spPr>
        <a:xfrm>
          <a:off x="4327266" y="0"/>
          <a:ext cx="3448440" cy="2069064"/>
        </a:xfrm>
        <a:prstGeom prst="rect">
          <a:avLst/>
        </a:prstGeom>
        <a:solidFill>
          <a:schemeClr val="bg1"/>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070C0"/>
              </a:solidFill>
            </a:rPr>
            <a:t>DIFFICULTÉS STRUCTURELLES </a:t>
          </a:r>
          <a:r>
            <a:rPr lang="fr-FR" sz="1500" kern="1200" dirty="0" smtClean="0">
              <a:solidFill>
                <a:schemeClr val="tx1"/>
              </a:solidFill>
            </a:rPr>
            <a:t>sous-dimensionnement des filières, verrous techniques, retard de la REP</a:t>
          </a:r>
          <a:endParaRPr lang="fr-FR" sz="1500" kern="1200" dirty="0">
            <a:solidFill>
              <a:schemeClr val="tx1"/>
            </a:solidFill>
          </a:endParaRPr>
        </a:p>
      </dsp:txBody>
      <dsp:txXfrm>
        <a:off x="4327266" y="0"/>
        <a:ext cx="3448440" cy="2069064"/>
      </dsp:txXfrm>
    </dsp:sp>
    <dsp:sp modelId="{5349CFF7-DF8F-4B9D-9DFD-47EDE44BCE65}">
      <dsp:nvSpPr>
        <dsp:cNvPr id="0" name=""/>
        <dsp:cNvSpPr/>
      </dsp:nvSpPr>
      <dsp:spPr>
        <a:xfrm>
          <a:off x="4327266" y="2367724"/>
          <a:ext cx="3448440" cy="2069064"/>
        </a:xfrm>
        <a:prstGeom prst="rect">
          <a:avLst/>
        </a:prstGeom>
        <a:no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accent2">
                  <a:lumMod val="60000"/>
                  <a:lumOff val="40000"/>
                </a:schemeClr>
              </a:solidFill>
            </a:rPr>
            <a:t>IMPACTS SUR LES CONVIVES ET LE PERSONNEL</a:t>
          </a:r>
        </a:p>
        <a:p>
          <a:pPr lvl="0" algn="ctr" defTabSz="666750">
            <a:lnSpc>
              <a:spcPct val="90000"/>
            </a:lnSpc>
            <a:spcBef>
              <a:spcPct val="0"/>
            </a:spcBef>
            <a:spcAft>
              <a:spcPct val="35000"/>
            </a:spcAft>
          </a:pPr>
          <a:r>
            <a:rPr lang="fr-FR" sz="1500" kern="1200" dirty="0" smtClean="0">
              <a:solidFill>
                <a:schemeClr val="tx1"/>
              </a:solidFill>
            </a:rPr>
            <a:t>risque de toxiinfections, TMS, …</a:t>
          </a:r>
          <a:endParaRPr lang="fr-FR" sz="1500" kern="1200" dirty="0">
            <a:solidFill>
              <a:schemeClr val="tx1"/>
            </a:solidFill>
          </a:endParaRPr>
        </a:p>
      </dsp:txBody>
      <dsp:txXfrm>
        <a:off x="4327266" y="2367724"/>
        <a:ext cx="3448440" cy="2069064"/>
      </dsp:txXfrm>
    </dsp:sp>
    <dsp:sp modelId="{79EAA6BF-F48E-45DE-B1F5-6001FA9991F1}">
      <dsp:nvSpPr>
        <dsp:cNvPr id="0" name=""/>
        <dsp:cNvSpPr/>
      </dsp:nvSpPr>
      <dsp:spPr>
        <a:xfrm>
          <a:off x="60924" y="2367717"/>
          <a:ext cx="3448440" cy="2069064"/>
        </a:xfrm>
        <a:prstGeom prst="rect">
          <a:avLst/>
        </a:prstGeom>
        <a:noFill/>
        <a:ln w="38100" cap="flat" cmpd="sng" algn="ctr">
          <a:solidFill>
            <a:schemeClr val="accent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accent1">
                  <a:lumMod val="75000"/>
                  <a:lumOff val="25000"/>
                </a:schemeClr>
              </a:solidFill>
            </a:rPr>
            <a:t>MAUVAISE COMMUNICATION </a:t>
          </a:r>
          <a:r>
            <a:rPr lang="fr-FR" sz="1500" kern="1200" dirty="0" smtClean="0">
              <a:solidFill>
                <a:schemeClr val="tx1"/>
              </a:solidFill>
            </a:rPr>
            <a:t>autour des dispositions  (communication trompeuse, recours aux allégations abusif)</a:t>
          </a:r>
          <a:endParaRPr lang="fr-FR" sz="1500" kern="1200" dirty="0">
            <a:solidFill>
              <a:schemeClr val="tx1"/>
            </a:solidFill>
          </a:endParaRPr>
        </a:p>
      </dsp:txBody>
      <dsp:txXfrm>
        <a:off x="60924" y="2367717"/>
        <a:ext cx="3448440" cy="20690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0485D-347E-4756-8101-0F7CA5A5B740}" type="datetimeFigureOut">
              <a:rPr lang="fr-FR" smtClean="0"/>
              <a:t>28/06/2024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69376-26EB-430B-AE80-7BB987D50AA8}" type="slidenum">
              <a:rPr lang="fr-FR" smtClean="0"/>
              <a:t>‹N°›</a:t>
            </a:fld>
            <a:endParaRPr lang="fr-FR"/>
          </a:p>
        </p:txBody>
      </p:sp>
    </p:spTree>
    <p:extLst>
      <p:ext uri="{BB962C8B-B14F-4D97-AF65-F5344CB8AC3E}">
        <p14:creationId xmlns:p14="http://schemas.microsoft.com/office/powerpoint/2010/main" val="324427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65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37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74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04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01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22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4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8c0e63c8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8c0e63c8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70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87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00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05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87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207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736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621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52150-FCBB-4D70-B07C-64A6991EAEB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68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8c0e63c8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8c0e63c8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126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73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https://bo.citeo.com/sites/default/files/inside_wysiwyg_files/1_Fiche%20mode%20d_emploi%20reemploi.pdf</a:t>
            </a:r>
            <a:endParaRPr lang="fr-FR" dirty="0"/>
          </a:p>
        </p:txBody>
      </p:sp>
      <p:sp>
        <p:nvSpPr>
          <p:cNvPr id="4" name="Espace réservé du numéro de diapositive 3"/>
          <p:cNvSpPr>
            <a:spLocks noGrp="1"/>
          </p:cNvSpPr>
          <p:nvPr>
            <p:ph type="sldNum" sz="quarter" idx="10"/>
          </p:nvPr>
        </p:nvSpPr>
        <p:spPr/>
        <p:txBody>
          <a:bodyPr/>
          <a:lstStyle/>
          <a:p>
            <a:fld id="{66469376-26EB-430B-AE80-7BB987D50AA8}" type="slidenum">
              <a:rPr lang="fr-FR" smtClean="0"/>
              <a:t>34</a:t>
            </a:fld>
            <a:endParaRPr lang="fr-FR"/>
          </a:p>
        </p:txBody>
      </p:sp>
    </p:spTree>
    <p:extLst>
      <p:ext uri="{BB962C8B-B14F-4D97-AF65-F5344CB8AC3E}">
        <p14:creationId xmlns:p14="http://schemas.microsoft.com/office/powerpoint/2010/main" val="3373173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8c0e63c8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8c0e63c8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20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01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00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39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94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70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57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9522A-7E43-4E2D-B4EF-A486D4B1166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618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8c0e63c8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8c0e63c8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260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r>
              <a:rPr lang="fr-FR" smtClean="0"/>
              <a:t>20/03/2024</a:t>
            </a:r>
            <a:endParaRPr lang="fr-FR" dirty="0"/>
          </a:p>
        </p:txBody>
      </p:sp>
      <p:sp>
        <p:nvSpPr>
          <p:cNvPr id="5" name="Espace réservé du pied de page 4"/>
          <p:cNvSpPr>
            <a:spLocks noGrp="1"/>
          </p:cNvSpPr>
          <p:nvPr>
            <p:ph type="ftr" sz="quarter" idx="11"/>
          </p:nvPr>
        </p:nvSpPr>
        <p:spPr bwMode="gray">
          <a:xfrm>
            <a:off x="960000" y="5226529"/>
            <a:ext cx="4320000" cy="1200000"/>
          </a:xfrm>
        </p:spPr>
        <p:txBody>
          <a:bodyPr anchor="b" anchorCtr="0"/>
          <a:lstStyle>
            <a:lvl1pPr>
              <a:defRPr sz="1533"/>
            </a:lvl1pPr>
          </a:lstStyle>
          <a:p>
            <a:r>
              <a:rPr lang="fr-FR" smtClean="0"/>
              <a:t>DGAL/SDATAA/BPAL</a:t>
            </a:r>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3" name="Image 2">
            <a:extLst>
              <a:ext uri="{FF2B5EF4-FFF2-40B4-BE49-F238E27FC236}">
                <a16:creationId xmlns:a16="http://schemas.microsoft.com/office/drawing/2014/main" id="{03D2A15E-D787-5B45-85C6-6526365235A3}"/>
              </a:ext>
            </a:extLst>
          </p:cNvPr>
          <p:cNvPicPr>
            <a:picLocks noChangeAspect="1"/>
          </p:cNvPicPr>
          <p:nvPr userDrawn="1"/>
        </p:nvPicPr>
        <p:blipFill>
          <a:blip r:embed="rId2"/>
          <a:stretch>
            <a:fillRect/>
          </a:stretch>
        </p:blipFill>
        <p:spPr>
          <a:xfrm>
            <a:off x="480000" y="240000"/>
            <a:ext cx="6864000" cy="4386627"/>
          </a:xfrm>
          <a:prstGeom prst="rect">
            <a:avLst/>
          </a:prstGeom>
        </p:spPr>
      </p:pic>
    </p:spTree>
    <p:extLst>
      <p:ext uri="{BB962C8B-B14F-4D97-AF65-F5344CB8AC3E}">
        <p14:creationId xmlns:p14="http://schemas.microsoft.com/office/powerpoint/2010/main" val="85139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00FB9DC8-83C6-0F40-A868-9F863977E377}"/>
              </a:ext>
            </a:extLst>
          </p:cNvPr>
          <p:cNvPicPr>
            <a:picLocks noChangeAspect="1"/>
          </p:cNvPicPr>
          <p:nvPr userDrawn="1"/>
        </p:nvPicPr>
        <p:blipFill>
          <a:blip r:embed="rId2"/>
          <a:stretch>
            <a:fillRect/>
          </a:stretch>
        </p:blipFill>
        <p:spPr>
          <a:xfrm>
            <a:off x="240000" y="240000"/>
            <a:ext cx="3743960" cy="2392680"/>
          </a:xfrm>
          <a:prstGeom prst="rect">
            <a:avLst/>
          </a:prstGeom>
        </p:spPr>
      </p:pic>
    </p:spTree>
    <p:extLst>
      <p:ext uri="{BB962C8B-B14F-4D97-AF65-F5344CB8AC3E}">
        <p14:creationId xmlns:p14="http://schemas.microsoft.com/office/powerpoint/2010/main" val="272602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360124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9528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693584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373D19FD-8D98-4ADA-82B6-DF97FF7F7373}" type="datetime1">
              <a:rPr lang="fr-FR" cap="all" smtClean="0"/>
              <a:t>28/06/2024</a:t>
            </a:fld>
            <a:endParaRPr lang="fr-FR" cap="all" dirty="0"/>
          </a:p>
        </p:txBody>
      </p:sp>
      <p:sp>
        <p:nvSpPr>
          <p:cNvPr id="6" name="Espace réservé du pied de page 5"/>
          <p:cNvSpPr>
            <a:spLocks noGrp="1"/>
          </p:cNvSpPr>
          <p:nvPr>
            <p:ph type="ftr" sz="quarter" idx="11"/>
          </p:nvPr>
        </p:nvSpPr>
        <p:spPr bwMode="gray"/>
        <p:txBody>
          <a:bodyPr/>
          <a:lstStyle/>
          <a:p>
            <a:r>
              <a:rPr lang="fr-FR"/>
              <a:t>DGAL/SDPAL</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354262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2833F97-A851-4129-9EFD-33C417531A3C}" type="datetimeFigureOut">
              <a:rPr lang="fr-FR" smtClean="0"/>
              <a:t>28/06/2024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CC8341-94F2-488D-BAF9-CB86DE94AE34}" type="slidenum">
              <a:rPr lang="fr-FR" smtClean="0"/>
              <a:t>‹N°›</a:t>
            </a:fld>
            <a:endParaRPr lang="fr-FR"/>
          </a:p>
        </p:txBody>
      </p:sp>
    </p:spTree>
    <p:extLst>
      <p:ext uri="{BB962C8B-B14F-4D97-AF65-F5344CB8AC3E}">
        <p14:creationId xmlns:p14="http://schemas.microsoft.com/office/powerpoint/2010/main" val="546065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373D19FD-8D98-4ADA-82B6-DF97FF7F7373}" type="datetime1">
              <a:rPr lang="fr-FR" cap="all" smtClean="0"/>
              <a:t>28/06/2024</a:t>
            </a:fld>
            <a:endParaRPr lang="fr-FR" cap="all" dirty="0"/>
          </a:p>
        </p:txBody>
      </p:sp>
      <p:sp>
        <p:nvSpPr>
          <p:cNvPr id="6" name="Espace réservé du pied de page 5"/>
          <p:cNvSpPr>
            <a:spLocks noGrp="1"/>
          </p:cNvSpPr>
          <p:nvPr>
            <p:ph type="ftr" sz="quarter" idx="11"/>
          </p:nvPr>
        </p:nvSpPr>
        <p:spPr bwMode="gray"/>
        <p:txBody>
          <a:bodyPr/>
          <a:lstStyle/>
          <a:p>
            <a:r>
              <a:rPr lang="fr-FR"/>
              <a:t>DGAL/SDPAL</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2" indent="-143992" algn="r">
              <a:spcAft>
                <a:spcPts val="0"/>
              </a:spcAft>
              <a:buFont typeface="+mj-lt"/>
              <a:buAutoNum type="arabicPeriod"/>
              <a:defRPr sz="1000" b="1"/>
            </a:lvl1pPr>
            <a:lvl2pPr marL="143992" indent="-143992"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3023521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 type="title">
  <p:cSld name="titre ">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57978" y="4775383"/>
            <a:ext cx="3140701" cy="1989935"/>
          </a:xfrm>
          <a:prstGeom prst="rect">
            <a:avLst/>
          </a:prstGeom>
          <a:noFill/>
          <a:ln>
            <a:noFill/>
          </a:ln>
        </p:spPr>
      </p:pic>
      <p:sp>
        <p:nvSpPr>
          <p:cNvPr id="11" name="Google Shape;11;p2"/>
          <p:cNvSpPr txBox="1">
            <a:spLocks noGrp="1"/>
          </p:cNvSpPr>
          <p:nvPr>
            <p:ph type="ctrTitle"/>
          </p:nvPr>
        </p:nvSpPr>
        <p:spPr>
          <a:xfrm>
            <a:off x="296867" y="285600"/>
            <a:ext cx="5725200" cy="984885"/>
          </a:xfrm>
          <a:prstGeom prst="rect">
            <a:avLst/>
          </a:prstGeom>
          <a:noFill/>
          <a:ln>
            <a:noFill/>
          </a:ln>
        </p:spPr>
        <p:txBody>
          <a:bodyPr spcFirstLastPara="1" wrap="square" lIns="0" tIns="0" rIns="0" bIns="0" anchor="t" anchorCtr="0">
            <a:spAutoFit/>
          </a:bodyPr>
          <a:lstStyle>
            <a:lvl1pPr lvl="0">
              <a:lnSpc>
                <a:spcPct val="100000"/>
              </a:lnSpc>
              <a:spcBef>
                <a:spcPts val="0"/>
              </a:spcBef>
              <a:spcAft>
                <a:spcPts val="0"/>
              </a:spcAft>
              <a:buSzPts val="4800"/>
              <a:buNone/>
              <a:defRPr sz="6400"/>
            </a:lvl1pPr>
            <a:lvl2pPr lvl="1">
              <a:lnSpc>
                <a:spcPct val="100000"/>
              </a:lnSpc>
              <a:spcBef>
                <a:spcPts val="0"/>
              </a:spcBef>
              <a:spcAft>
                <a:spcPts val="0"/>
              </a:spcAft>
              <a:buSzPts val="4800"/>
              <a:buNone/>
              <a:defRPr sz="6400"/>
            </a:lvl2pPr>
            <a:lvl3pPr lvl="2">
              <a:lnSpc>
                <a:spcPct val="100000"/>
              </a:lnSpc>
              <a:spcBef>
                <a:spcPts val="0"/>
              </a:spcBef>
              <a:spcAft>
                <a:spcPts val="0"/>
              </a:spcAft>
              <a:buSzPts val="4800"/>
              <a:buNone/>
              <a:defRPr sz="6400"/>
            </a:lvl3pPr>
            <a:lvl4pPr lvl="3">
              <a:lnSpc>
                <a:spcPct val="100000"/>
              </a:lnSpc>
              <a:spcBef>
                <a:spcPts val="0"/>
              </a:spcBef>
              <a:spcAft>
                <a:spcPts val="0"/>
              </a:spcAft>
              <a:buSzPts val="4800"/>
              <a:buNone/>
              <a:defRPr sz="6400"/>
            </a:lvl4pPr>
            <a:lvl5pPr lvl="4">
              <a:lnSpc>
                <a:spcPct val="100000"/>
              </a:lnSpc>
              <a:spcBef>
                <a:spcPts val="0"/>
              </a:spcBef>
              <a:spcAft>
                <a:spcPts val="0"/>
              </a:spcAft>
              <a:buSzPts val="4800"/>
              <a:buNone/>
              <a:defRPr sz="6400"/>
            </a:lvl5pPr>
            <a:lvl6pPr lvl="5">
              <a:lnSpc>
                <a:spcPct val="100000"/>
              </a:lnSpc>
              <a:spcBef>
                <a:spcPts val="0"/>
              </a:spcBef>
              <a:spcAft>
                <a:spcPts val="0"/>
              </a:spcAft>
              <a:buSzPts val="4800"/>
              <a:buNone/>
              <a:defRPr sz="6400"/>
            </a:lvl6pPr>
            <a:lvl7pPr lvl="6">
              <a:lnSpc>
                <a:spcPct val="100000"/>
              </a:lnSpc>
              <a:spcBef>
                <a:spcPts val="0"/>
              </a:spcBef>
              <a:spcAft>
                <a:spcPts val="0"/>
              </a:spcAft>
              <a:buSzPts val="4800"/>
              <a:buNone/>
              <a:defRPr sz="6400"/>
            </a:lvl7pPr>
            <a:lvl8pPr lvl="7">
              <a:lnSpc>
                <a:spcPct val="100000"/>
              </a:lnSpc>
              <a:spcBef>
                <a:spcPts val="0"/>
              </a:spcBef>
              <a:spcAft>
                <a:spcPts val="0"/>
              </a:spcAft>
              <a:buSzPts val="4800"/>
              <a:buNone/>
              <a:defRPr sz="6400"/>
            </a:lvl8pPr>
            <a:lvl9pPr lvl="8">
              <a:lnSpc>
                <a:spcPct val="100000"/>
              </a:lnSpc>
              <a:spcBef>
                <a:spcPts val="0"/>
              </a:spcBef>
              <a:spcAft>
                <a:spcPts val="0"/>
              </a:spcAft>
              <a:buSzPts val="4800"/>
              <a:buNone/>
              <a:defRPr sz="6400"/>
            </a:lvl9pPr>
          </a:lstStyle>
          <a:p>
            <a:endParaRPr/>
          </a:p>
        </p:txBody>
      </p:sp>
      <p:sp>
        <p:nvSpPr>
          <p:cNvPr id="12" name="Google Shape;12;p2"/>
          <p:cNvSpPr txBox="1">
            <a:spLocks noGrp="1"/>
          </p:cNvSpPr>
          <p:nvPr>
            <p:ph type="subTitle" idx="1"/>
          </p:nvPr>
        </p:nvSpPr>
        <p:spPr>
          <a:xfrm>
            <a:off x="296867" y="2900600"/>
            <a:ext cx="5725200" cy="276999"/>
          </a:xfrm>
          <a:prstGeom prst="rect">
            <a:avLst/>
          </a:prstGeom>
          <a:noFill/>
          <a:ln>
            <a:noFill/>
          </a:ln>
        </p:spPr>
        <p:txBody>
          <a:bodyPr spcFirstLastPara="1" wrap="square" lIns="0" tIns="0" rIns="0" bIns="0" anchor="t" anchorCtr="0">
            <a:sp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pic>
        <p:nvPicPr>
          <p:cNvPr id="13" name="Google Shape;13;p2"/>
          <p:cNvPicPr preferRelativeResize="0"/>
          <p:nvPr/>
        </p:nvPicPr>
        <p:blipFill>
          <a:blip r:embed="rId3">
            <a:alphaModFix/>
          </a:blip>
          <a:stretch>
            <a:fillRect/>
          </a:stretch>
        </p:blipFill>
        <p:spPr>
          <a:xfrm>
            <a:off x="6022069" y="4831900"/>
            <a:ext cx="6169935" cy="1876896"/>
          </a:xfrm>
          <a:prstGeom prst="rect">
            <a:avLst/>
          </a:prstGeom>
          <a:noFill/>
          <a:ln>
            <a:noFill/>
          </a:ln>
        </p:spPr>
      </p:pic>
      <p:pic>
        <p:nvPicPr>
          <p:cNvPr id="14" name="Google Shape;14;p2"/>
          <p:cNvPicPr preferRelativeResize="0"/>
          <p:nvPr/>
        </p:nvPicPr>
        <p:blipFill>
          <a:blip r:embed="rId4">
            <a:alphaModFix amt="20000"/>
          </a:blip>
          <a:stretch>
            <a:fillRect/>
          </a:stretch>
        </p:blipFill>
        <p:spPr>
          <a:xfrm>
            <a:off x="8230009" y="0"/>
            <a:ext cx="3961991" cy="4552400"/>
          </a:xfrm>
          <a:prstGeom prst="rect">
            <a:avLst/>
          </a:prstGeom>
          <a:noFill/>
          <a:ln>
            <a:noFill/>
          </a:ln>
        </p:spPr>
      </p:pic>
      <p:sp>
        <p:nvSpPr>
          <p:cNvPr id="15" name="Google Shape;15;p2"/>
          <p:cNvSpPr txBox="1">
            <a:spLocks noGrp="1"/>
          </p:cNvSpPr>
          <p:nvPr>
            <p:ph type="sldNum" idx="12"/>
          </p:nvPr>
        </p:nvSpPr>
        <p:spPr>
          <a:xfrm>
            <a:off x="11409045" y="6333135"/>
            <a:ext cx="731600" cy="524800"/>
          </a:xfrm>
          <a:prstGeom prst="rect">
            <a:avLst/>
          </a:prstGeom>
        </p:spPr>
        <p:txBody>
          <a:bodyPr spcFirstLastPara="1" wrap="square" lIns="0" tIns="0" rIns="0" bIns="0" anchor="t" anchorCtr="0">
            <a:noAutofit/>
          </a:bodyPr>
          <a:lstStyle>
            <a:lvl1pPr lvl="0" algn="r">
              <a:buNone/>
              <a:defRPr sz="1733">
                <a:latin typeface="Montserrat Medium"/>
                <a:ea typeface="Montserrat Medium"/>
                <a:cs typeface="Montserrat Medium"/>
                <a:sym typeface="Montserrat Medium"/>
              </a:defRPr>
            </a:lvl1pPr>
            <a:lvl2pPr lvl="1" algn="r">
              <a:buNone/>
              <a:defRPr sz="1733">
                <a:latin typeface="Montserrat Medium"/>
                <a:ea typeface="Montserrat Medium"/>
                <a:cs typeface="Montserrat Medium"/>
                <a:sym typeface="Montserrat Medium"/>
              </a:defRPr>
            </a:lvl2pPr>
            <a:lvl3pPr lvl="2" algn="r">
              <a:buNone/>
              <a:defRPr sz="1733">
                <a:latin typeface="Montserrat Medium"/>
                <a:ea typeface="Montserrat Medium"/>
                <a:cs typeface="Montserrat Medium"/>
                <a:sym typeface="Montserrat Medium"/>
              </a:defRPr>
            </a:lvl3pPr>
            <a:lvl4pPr lvl="3" algn="r">
              <a:buNone/>
              <a:defRPr sz="1733">
                <a:latin typeface="Montserrat Medium"/>
                <a:ea typeface="Montserrat Medium"/>
                <a:cs typeface="Montserrat Medium"/>
                <a:sym typeface="Montserrat Medium"/>
              </a:defRPr>
            </a:lvl4pPr>
            <a:lvl5pPr lvl="4" algn="r">
              <a:buNone/>
              <a:defRPr sz="1733">
                <a:latin typeface="Montserrat Medium"/>
                <a:ea typeface="Montserrat Medium"/>
                <a:cs typeface="Montserrat Medium"/>
                <a:sym typeface="Montserrat Medium"/>
              </a:defRPr>
            </a:lvl5pPr>
            <a:lvl6pPr lvl="5" algn="r">
              <a:buNone/>
              <a:defRPr sz="1733">
                <a:latin typeface="Montserrat Medium"/>
                <a:ea typeface="Montserrat Medium"/>
                <a:cs typeface="Montserrat Medium"/>
                <a:sym typeface="Montserrat Medium"/>
              </a:defRPr>
            </a:lvl6pPr>
            <a:lvl7pPr lvl="6" algn="r">
              <a:buNone/>
              <a:defRPr sz="1733">
                <a:latin typeface="Montserrat Medium"/>
                <a:ea typeface="Montserrat Medium"/>
                <a:cs typeface="Montserrat Medium"/>
                <a:sym typeface="Montserrat Medium"/>
              </a:defRPr>
            </a:lvl7pPr>
            <a:lvl8pPr lvl="7" algn="r">
              <a:buNone/>
              <a:defRPr sz="1733">
                <a:latin typeface="Montserrat Medium"/>
                <a:ea typeface="Montserrat Medium"/>
                <a:cs typeface="Montserrat Medium"/>
                <a:sym typeface="Montserrat Medium"/>
              </a:defRPr>
            </a:lvl8pPr>
            <a:lvl9pPr lvl="8" algn="r">
              <a:buNone/>
              <a:defRPr sz="1733">
                <a:latin typeface="Montserrat Medium"/>
                <a:ea typeface="Montserrat Medium"/>
                <a:cs typeface="Montserrat Medium"/>
                <a:sym typeface="Montserrat Medium"/>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6428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6867" y="285600"/>
            <a:ext cx="11590400" cy="107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7708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96867" y="285600"/>
            <a:ext cx="11590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296867" y="1346733"/>
            <a:ext cx="11590400" cy="48708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89872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20/03/2024</a:t>
            </a:r>
            <a:endParaRPr lang="fr-FR" cap="all" dirty="0"/>
          </a:p>
        </p:txBody>
      </p:sp>
      <p:sp>
        <p:nvSpPr>
          <p:cNvPr id="3" name="Espace réservé du pied de page 2"/>
          <p:cNvSpPr>
            <a:spLocks noGrp="1"/>
          </p:cNvSpPr>
          <p:nvPr>
            <p:ph type="ftr" sz="quarter" idx="11"/>
          </p:nvPr>
        </p:nvSpPr>
        <p:spPr bwMode="gray"/>
        <p:txBody>
          <a:bodyPr/>
          <a:lstStyle/>
          <a:p>
            <a:r>
              <a:rPr lang="fr-FR" smtClean="0"/>
              <a:t>DGAL/SDATAA/BPAL</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00FB9DC8-83C6-0F40-A868-9F863977E377}"/>
              </a:ext>
            </a:extLst>
          </p:cNvPr>
          <p:cNvPicPr>
            <a:picLocks noChangeAspect="1"/>
          </p:cNvPicPr>
          <p:nvPr userDrawn="1"/>
        </p:nvPicPr>
        <p:blipFill>
          <a:blip r:embed="rId2"/>
          <a:stretch>
            <a:fillRect/>
          </a:stretch>
        </p:blipFill>
        <p:spPr>
          <a:xfrm>
            <a:off x="240000" y="240000"/>
            <a:ext cx="3743960" cy="2392680"/>
          </a:xfrm>
          <a:prstGeom prst="rect">
            <a:avLst/>
          </a:prstGeom>
        </p:spPr>
      </p:pic>
    </p:spTree>
    <p:extLst>
      <p:ext uri="{BB962C8B-B14F-4D97-AF65-F5344CB8AC3E}">
        <p14:creationId xmlns:p14="http://schemas.microsoft.com/office/powerpoint/2010/main" val="754685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5" name="Google Shape;25;p5"/>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58115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96867" y="285600"/>
            <a:ext cx="11590400" cy="10712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body" idx="1"/>
          </p:nvPr>
        </p:nvSpPr>
        <p:spPr>
          <a:xfrm>
            <a:off x="296800" y="1536633"/>
            <a:ext cx="54408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9" name="Google Shape;29;p6"/>
          <p:cNvSpPr txBox="1">
            <a:spLocks noGrp="1"/>
          </p:cNvSpPr>
          <p:nvPr>
            <p:ph type="body" idx="2"/>
          </p:nvPr>
        </p:nvSpPr>
        <p:spPr>
          <a:xfrm>
            <a:off x="6446308" y="1536633"/>
            <a:ext cx="54408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0" name="Google Shape;30;p6"/>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3147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296867" y="285600"/>
            <a:ext cx="4747600" cy="10612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296867" y="2004500"/>
            <a:ext cx="4747600" cy="40876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4" name="Google Shape;34;p7"/>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544107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92673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1" name="Google Shape;41;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2" name="Google Shape;42;p9"/>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11409045" y="6333135"/>
            <a:ext cx="731600" cy="524800"/>
          </a:xfrm>
          <a:prstGeom prst="rect">
            <a:avLst/>
          </a:prstGeom>
        </p:spPr>
        <p:txBody>
          <a:bodyPr spcFirstLastPara="1" wrap="square" lIns="0" tIns="0" rIns="0" bIns="0" anchor="t" anchorCtr="0">
            <a:noAutofit/>
          </a:bodyPr>
          <a:lstStyle>
            <a:lvl1pPr lvl="0" algn="r">
              <a:buNone/>
              <a:defRPr sz="1733">
                <a:latin typeface="Montserrat Medium"/>
                <a:ea typeface="Montserrat Medium"/>
                <a:cs typeface="Montserrat Medium"/>
                <a:sym typeface="Montserrat Medium"/>
              </a:defRPr>
            </a:lvl1pPr>
            <a:lvl2pPr lvl="1" algn="r">
              <a:buNone/>
              <a:defRPr sz="1733">
                <a:latin typeface="Montserrat Medium"/>
                <a:ea typeface="Montserrat Medium"/>
                <a:cs typeface="Montserrat Medium"/>
                <a:sym typeface="Montserrat Medium"/>
              </a:defRPr>
            </a:lvl2pPr>
            <a:lvl3pPr lvl="2" algn="r">
              <a:buNone/>
              <a:defRPr sz="1733">
                <a:latin typeface="Montserrat Medium"/>
                <a:ea typeface="Montserrat Medium"/>
                <a:cs typeface="Montserrat Medium"/>
                <a:sym typeface="Montserrat Medium"/>
              </a:defRPr>
            </a:lvl3pPr>
            <a:lvl4pPr lvl="3" algn="r">
              <a:buNone/>
              <a:defRPr sz="1733">
                <a:latin typeface="Montserrat Medium"/>
                <a:ea typeface="Montserrat Medium"/>
                <a:cs typeface="Montserrat Medium"/>
                <a:sym typeface="Montserrat Medium"/>
              </a:defRPr>
            </a:lvl4pPr>
            <a:lvl5pPr lvl="4" algn="r">
              <a:buNone/>
              <a:defRPr sz="1733">
                <a:latin typeface="Montserrat Medium"/>
                <a:ea typeface="Montserrat Medium"/>
                <a:cs typeface="Montserrat Medium"/>
                <a:sym typeface="Montserrat Medium"/>
              </a:defRPr>
            </a:lvl5pPr>
            <a:lvl6pPr lvl="5" algn="r">
              <a:buNone/>
              <a:defRPr sz="1733">
                <a:latin typeface="Montserrat Medium"/>
                <a:ea typeface="Montserrat Medium"/>
                <a:cs typeface="Montserrat Medium"/>
                <a:sym typeface="Montserrat Medium"/>
              </a:defRPr>
            </a:lvl6pPr>
            <a:lvl7pPr lvl="6" algn="r">
              <a:buNone/>
              <a:defRPr sz="1733">
                <a:latin typeface="Montserrat Medium"/>
                <a:ea typeface="Montserrat Medium"/>
                <a:cs typeface="Montserrat Medium"/>
                <a:sym typeface="Montserrat Medium"/>
              </a:defRPr>
            </a:lvl7pPr>
            <a:lvl8pPr lvl="7" algn="r">
              <a:buNone/>
              <a:defRPr sz="1733">
                <a:latin typeface="Montserrat Medium"/>
                <a:ea typeface="Montserrat Medium"/>
                <a:cs typeface="Montserrat Medium"/>
                <a:sym typeface="Montserrat Medium"/>
              </a:defRPr>
            </a:lvl8pPr>
            <a:lvl9pPr lvl="8" algn="r">
              <a:buNone/>
              <a:defRPr sz="1733">
                <a:latin typeface="Montserrat Medium"/>
                <a:ea typeface="Montserrat Medium"/>
                <a:cs typeface="Montserrat Medium"/>
                <a:sym typeface="Montserrat Medium"/>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126562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
        <p:nvSpPr>
          <p:cNvPr id="46" name="Google Shape;46;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724544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9" name="Google Shape;49;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884802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31363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20/03/2024</a:t>
            </a:r>
            <a:endParaRPr lang="fr-FR" cap="all" dirty="0"/>
          </a:p>
        </p:txBody>
      </p:sp>
      <p:sp>
        <p:nvSpPr>
          <p:cNvPr id="4" name="Espace réservé du pied de page 3"/>
          <p:cNvSpPr>
            <a:spLocks noGrp="1"/>
          </p:cNvSpPr>
          <p:nvPr>
            <p:ph type="ftr" sz="quarter" idx="11"/>
          </p:nvPr>
        </p:nvSpPr>
        <p:spPr bwMode="gray"/>
        <p:txBody>
          <a:bodyPr/>
          <a:lstStyle/>
          <a:p>
            <a:r>
              <a:rPr lang="fr-FR" smtClean="0"/>
              <a:t>DGAL/SDATAA/BPAL</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48274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20/03/2024</a:t>
            </a:r>
            <a:endParaRPr lang="fr-FR" cap="all" dirty="0"/>
          </a:p>
        </p:txBody>
      </p:sp>
      <p:sp>
        <p:nvSpPr>
          <p:cNvPr id="4" name="Espace réservé du pied de page 3"/>
          <p:cNvSpPr>
            <a:spLocks noGrp="1"/>
          </p:cNvSpPr>
          <p:nvPr>
            <p:ph type="ftr" sz="quarter" idx="11"/>
          </p:nvPr>
        </p:nvSpPr>
        <p:spPr bwMode="gray"/>
        <p:txBody>
          <a:bodyPr/>
          <a:lstStyle/>
          <a:p>
            <a:r>
              <a:rPr lang="fr-FR" smtClean="0"/>
              <a:t>DGAL/SDATAA/BPAL</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7763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20/03/2024</a:t>
            </a:r>
            <a:endParaRPr lang="fr-FR" cap="all" dirty="0"/>
          </a:p>
        </p:txBody>
      </p:sp>
      <p:sp>
        <p:nvSpPr>
          <p:cNvPr id="4" name="Espace réservé du pied de page 3"/>
          <p:cNvSpPr>
            <a:spLocks noGrp="1"/>
          </p:cNvSpPr>
          <p:nvPr>
            <p:ph type="ftr" sz="quarter" idx="11"/>
          </p:nvPr>
        </p:nvSpPr>
        <p:spPr bwMode="gray"/>
        <p:txBody>
          <a:bodyPr/>
          <a:lstStyle/>
          <a:p>
            <a:r>
              <a:rPr lang="fr-FR" smtClean="0"/>
              <a:t>DGAL/SDATAA/BPAL</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75044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t>20/03/2024</a:t>
            </a:r>
            <a:endParaRPr lang="fr-FR" cap="all" dirty="0"/>
          </a:p>
        </p:txBody>
      </p:sp>
      <p:sp>
        <p:nvSpPr>
          <p:cNvPr id="6" name="Espace réservé du pied de page 5"/>
          <p:cNvSpPr>
            <a:spLocks noGrp="1"/>
          </p:cNvSpPr>
          <p:nvPr>
            <p:ph type="ftr" sz="quarter" idx="11"/>
          </p:nvPr>
        </p:nvSpPr>
        <p:spPr bwMode="gray"/>
        <p:txBody>
          <a:bodyPr/>
          <a:lstStyle/>
          <a:p>
            <a:r>
              <a:rPr lang="fr-FR" smtClean="0"/>
              <a:t>DGAL/SDATAA/BPAL</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150475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t>20/03/2024</a:t>
            </a:r>
            <a:endParaRPr lang="fr-FR" cap="all" dirty="0"/>
          </a:p>
        </p:txBody>
      </p:sp>
      <p:sp>
        <p:nvSpPr>
          <p:cNvPr id="6" name="Espace réservé du pied de page 5"/>
          <p:cNvSpPr>
            <a:spLocks noGrp="1"/>
          </p:cNvSpPr>
          <p:nvPr>
            <p:ph type="ftr" sz="quarter" idx="11"/>
          </p:nvPr>
        </p:nvSpPr>
        <p:spPr bwMode="gray"/>
        <p:txBody>
          <a:bodyPr/>
          <a:lstStyle/>
          <a:p>
            <a:r>
              <a:rPr lang="fr-FR" smtClean="0"/>
              <a:t>DGAL/SDATAA/BPAL</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99248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57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960000" y="5226529"/>
            <a:ext cx="4320000" cy="1200000"/>
          </a:xfrm>
        </p:spPr>
        <p:txBody>
          <a:bodyPr anchor="b" anchorCtr="0"/>
          <a:lstStyle>
            <a:lvl1pPr>
              <a:defRPr sz="1533"/>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3" name="Image 2">
            <a:extLst>
              <a:ext uri="{FF2B5EF4-FFF2-40B4-BE49-F238E27FC236}">
                <a16:creationId xmlns:a16="http://schemas.microsoft.com/office/drawing/2014/main" id="{03D2A15E-D787-5B45-85C6-6526365235A3}"/>
              </a:ext>
            </a:extLst>
          </p:cNvPr>
          <p:cNvPicPr>
            <a:picLocks noChangeAspect="1"/>
          </p:cNvPicPr>
          <p:nvPr userDrawn="1"/>
        </p:nvPicPr>
        <p:blipFill>
          <a:blip r:embed="rId2"/>
          <a:stretch>
            <a:fillRect/>
          </a:stretch>
        </p:blipFill>
        <p:spPr>
          <a:xfrm>
            <a:off x="480000" y="240000"/>
            <a:ext cx="6864000" cy="4386627"/>
          </a:xfrm>
          <a:prstGeom prst="rect">
            <a:avLst/>
          </a:prstGeom>
        </p:spPr>
      </p:pic>
    </p:spTree>
    <p:extLst>
      <p:ext uri="{BB962C8B-B14F-4D97-AF65-F5344CB8AC3E}">
        <p14:creationId xmlns:p14="http://schemas.microsoft.com/office/powerpoint/2010/main" val="400445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a:r>
              <a:rPr lang="fr-FR" cap="all" smtClean="0"/>
              <a:t>20/03/2024</a:t>
            </a:r>
            <a:endParaRPr lang="fr-FR" cap="all" dirty="0"/>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smtClean="0"/>
              <a:t>DGAL/SDATAA/BPAL</a:t>
            </a:r>
            <a:endParaRPr lang="fr-FR" dirty="0"/>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746B5A3B-42C8-C646-ABC9-A062B83A1C91}"/>
              </a:ext>
            </a:extLst>
          </p:cNvPr>
          <p:cNvPicPr>
            <a:picLocks noChangeAspect="1"/>
          </p:cNvPicPr>
          <p:nvPr userDrawn="1"/>
        </p:nvPicPr>
        <p:blipFill>
          <a:blip r:embed="rId10"/>
          <a:stretch>
            <a:fillRect/>
          </a:stretch>
        </p:blipFill>
        <p:spPr>
          <a:xfrm>
            <a:off x="384000" y="144000"/>
            <a:ext cx="1344149" cy="859016"/>
          </a:xfrm>
          <a:prstGeom prst="rect">
            <a:avLst/>
          </a:prstGeom>
        </p:spPr>
      </p:pic>
    </p:spTree>
    <p:extLst>
      <p:ext uri="{BB962C8B-B14F-4D97-AF65-F5344CB8AC3E}">
        <p14:creationId xmlns:p14="http://schemas.microsoft.com/office/powerpoint/2010/main" val="102253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746B5A3B-42C8-C646-ABC9-A062B83A1C91}"/>
              </a:ext>
            </a:extLst>
          </p:cNvPr>
          <p:cNvPicPr>
            <a:picLocks noChangeAspect="1"/>
          </p:cNvPicPr>
          <p:nvPr userDrawn="1"/>
        </p:nvPicPr>
        <p:blipFill>
          <a:blip r:embed="rId10"/>
          <a:stretch>
            <a:fillRect/>
          </a:stretch>
        </p:blipFill>
        <p:spPr>
          <a:xfrm>
            <a:off x="384000" y="144000"/>
            <a:ext cx="1344149" cy="859016"/>
          </a:xfrm>
          <a:prstGeom prst="rect">
            <a:avLst/>
          </a:prstGeom>
        </p:spPr>
      </p:pic>
    </p:spTree>
    <p:extLst>
      <p:ext uri="{BB962C8B-B14F-4D97-AF65-F5344CB8AC3E}">
        <p14:creationId xmlns:p14="http://schemas.microsoft.com/office/powerpoint/2010/main" val="27618080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680156"/>
          </a:xfrm>
          <a:prstGeom prst="rect">
            <a:avLst/>
          </a:prstGeom>
          <a:noFill/>
          <a:ln>
            <a:noFill/>
          </a:ln>
        </p:spPr>
        <p:txBody>
          <a:bodyPr spcFirstLastPara="1" wrap="square" lIns="91425" tIns="91425" rIns="91425" bIns="91425" anchor="t" anchorCtr="0">
            <a:spAutoFit/>
          </a:bodyPr>
          <a:lstStyle>
            <a:lvl1pPr marR="0" lvl="0" algn="l" rtl="0">
              <a:lnSpc>
                <a:spcPct val="115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2800"/>
              <a:buFont typeface="Montserrat ExtraBold"/>
              <a:buNone/>
              <a:defRPr sz="2800" i="0" u="none" strike="noStrike" cap="none">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415600" y="1536633"/>
            <a:ext cx="11471600" cy="580129"/>
          </a:xfrm>
          <a:prstGeom prst="rect">
            <a:avLst/>
          </a:prstGeom>
          <a:noFill/>
          <a:ln>
            <a:noFill/>
          </a:ln>
        </p:spPr>
        <p:txBody>
          <a:bodyPr spcFirstLastPara="1" wrap="square" lIns="91425" tIns="91425" rIns="91425" bIns="91425" anchor="t" anchorCtr="0">
            <a:spAutoFit/>
          </a:bodyPr>
          <a:lstStyle>
            <a:lvl1pPr marL="457200" marR="0" lvl="0" indent="-342900" algn="l" rtl="0">
              <a:lnSpc>
                <a:spcPct val="115000"/>
              </a:lnSpc>
              <a:spcBef>
                <a:spcPts val="600"/>
              </a:spcBef>
              <a:spcAft>
                <a:spcPts val="0"/>
              </a:spcAft>
              <a:buClr>
                <a:schemeClr val="dk2"/>
              </a:buClr>
              <a:buSzPts val="1800"/>
              <a:buFont typeface="Montserrat Medium"/>
              <a:buChar char="●"/>
              <a:defRPr sz="1800" i="0" u="none" strike="noStrike" cap="none">
                <a:solidFill>
                  <a:schemeClr val="dk2"/>
                </a:solidFill>
                <a:latin typeface="Montserrat Medium"/>
                <a:ea typeface="Montserrat Medium"/>
                <a:cs typeface="Montserrat Medium"/>
                <a:sym typeface="Montserrat Medium"/>
              </a:defRPr>
            </a:lvl1pPr>
            <a:lvl2pPr marL="914400" marR="0" lvl="1"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2pPr>
            <a:lvl3pPr marL="1371600" marR="0" lvl="2"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3pPr>
            <a:lvl4pPr marL="1828800" marR="0" lvl="3"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4pPr>
            <a:lvl5pPr marL="2286000" marR="0" lvl="4"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5pPr>
            <a:lvl6pPr marL="2743200" marR="0" lvl="5"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6pPr>
            <a:lvl7pPr marL="3200400" marR="0" lvl="6"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7pPr>
            <a:lvl8pPr marL="3657600" marR="0" lvl="7" indent="-317500" algn="l" rtl="0">
              <a:lnSpc>
                <a:spcPct val="115000"/>
              </a:lnSpc>
              <a:spcBef>
                <a:spcPts val="600"/>
              </a:spcBef>
              <a:spcAft>
                <a:spcPts val="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8pPr>
            <a:lvl9pPr marL="4114800" marR="0" lvl="8" indent="-317500" algn="l" rtl="0">
              <a:lnSpc>
                <a:spcPct val="115000"/>
              </a:lnSpc>
              <a:spcBef>
                <a:spcPts val="600"/>
              </a:spcBef>
              <a:spcAft>
                <a:spcPts val="600"/>
              </a:spcAft>
              <a:buClr>
                <a:schemeClr val="dk2"/>
              </a:buClr>
              <a:buSzPts val="1400"/>
              <a:buFont typeface="Montserrat Medium"/>
              <a:buChar char="■"/>
              <a:defRPr sz="1400" i="0" u="none" strike="noStrike" cap="none">
                <a:solidFill>
                  <a:schemeClr val="dk2"/>
                </a:solidFill>
                <a:latin typeface="Montserrat Medium"/>
                <a:ea typeface="Montserrat Medium"/>
                <a:cs typeface="Montserrat Medium"/>
                <a:sym typeface="Montserrat Medium"/>
              </a:defRPr>
            </a:lvl9pPr>
          </a:lstStyle>
          <a:p>
            <a:endParaRPr/>
          </a:p>
        </p:txBody>
      </p:sp>
      <p:sp>
        <p:nvSpPr>
          <p:cNvPr id="8" name="Google Shape;8;p1"/>
          <p:cNvSpPr txBox="1">
            <a:spLocks noGrp="1"/>
          </p:cNvSpPr>
          <p:nvPr>
            <p:ph type="sldNum" idx="12"/>
          </p:nvPr>
        </p:nvSpPr>
        <p:spPr>
          <a:xfrm>
            <a:off x="11887200" y="6572404"/>
            <a:ext cx="304800" cy="285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1pPr>
            <a:lvl2pPr marL="0" marR="0" lvl="1"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2pPr>
            <a:lvl3pPr marL="0" marR="0" lvl="2"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3pPr>
            <a:lvl4pPr marL="0" marR="0" lvl="3"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4pPr>
            <a:lvl5pPr marL="0" marR="0" lvl="4"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5pPr>
            <a:lvl6pPr marL="0" marR="0" lvl="5"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6pPr>
            <a:lvl7pPr marL="0" marR="0" lvl="6"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7pPr>
            <a:lvl8pPr marL="0" marR="0" lvl="7"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8pPr>
            <a:lvl9pPr marL="0" marR="0" lvl="8" indent="0" algn="ctr" rtl="0">
              <a:lnSpc>
                <a:spcPct val="100000"/>
              </a:lnSpc>
              <a:spcBef>
                <a:spcPts val="0"/>
              </a:spcBef>
              <a:spcAft>
                <a:spcPts val="0"/>
              </a:spcAft>
              <a:buClr>
                <a:srgbClr val="000000"/>
              </a:buClr>
              <a:buSzPts val="1000"/>
              <a:buFont typeface="Arial"/>
              <a:buNone/>
              <a:defRPr sz="933" i="0" u="none" strike="noStrike" cap="none">
                <a:solidFill>
                  <a:schemeClr val="dk2"/>
                </a:solidFill>
                <a:latin typeface="Montserrat Light"/>
                <a:ea typeface="Montserrat Light"/>
                <a:cs typeface="Montserrat Light"/>
                <a:sym typeface="Montserrat Light"/>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2700677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0">
          <p15:clr>
            <a:srgbClr val="E46962"/>
          </p15:clr>
        </p15:guide>
        <p15:guide id="2" pos="536">
          <p15:clr>
            <a:srgbClr val="E46962"/>
          </p15:clr>
        </p15:guide>
        <p15:guide id="3" pos="602">
          <p15:clr>
            <a:srgbClr val="E46962"/>
          </p15:clr>
        </p15:guide>
        <p15:guide id="4" pos="998">
          <p15:clr>
            <a:srgbClr val="E46962"/>
          </p15:clr>
        </p15:guide>
        <p15:guide id="5" pos="1064">
          <p15:clr>
            <a:srgbClr val="E46962"/>
          </p15:clr>
        </p15:guide>
        <p15:guide id="6" pos="1460">
          <p15:clr>
            <a:srgbClr val="E46962"/>
          </p15:clr>
        </p15:guide>
        <p15:guide id="7" pos="1526">
          <p15:clr>
            <a:srgbClr val="E46962"/>
          </p15:clr>
        </p15:guide>
        <p15:guide id="8" pos="1921">
          <p15:clr>
            <a:srgbClr val="E46962"/>
          </p15:clr>
        </p15:guide>
        <p15:guide id="9" pos="1988">
          <p15:clr>
            <a:srgbClr val="E46962"/>
          </p15:clr>
        </p15:guide>
        <p15:guide id="10" pos="2383">
          <p15:clr>
            <a:srgbClr val="E46962"/>
          </p15:clr>
        </p15:guide>
        <p15:guide id="11" pos="2449">
          <p15:clr>
            <a:srgbClr val="E46962"/>
          </p15:clr>
        </p15:guide>
        <p15:guide id="12" pos="2845">
          <p15:clr>
            <a:srgbClr val="E46962"/>
          </p15:clr>
        </p15:guide>
        <p15:guide id="13" pos="2911">
          <p15:clr>
            <a:srgbClr val="E46962"/>
          </p15:clr>
        </p15:guide>
        <p15:guide id="14" pos="3307">
          <p15:clr>
            <a:srgbClr val="E46962"/>
          </p15:clr>
        </p15:guide>
        <p15:guide id="15" pos="3373">
          <p15:clr>
            <a:srgbClr val="E46962"/>
          </p15:clr>
        </p15:guide>
        <p15:guide id="16" pos="3769">
          <p15:clr>
            <a:srgbClr val="E46962"/>
          </p15:clr>
        </p15:guide>
        <p15:guide id="17" pos="3835">
          <p15:clr>
            <a:srgbClr val="E46962"/>
          </p15:clr>
        </p15:guide>
        <p15:guide id="18" pos="4231">
          <p15:clr>
            <a:srgbClr val="E46962"/>
          </p15:clr>
        </p15:guide>
        <p15:guide id="19" pos="4297">
          <p15:clr>
            <a:srgbClr val="E46962"/>
          </p15:clr>
        </p15:guide>
        <p15:guide id="20" pos="4692">
          <p15:clr>
            <a:srgbClr val="E46962"/>
          </p15:clr>
        </p15:guide>
        <p15:guide id="21" pos="4758">
          <p15:clr>
            <a:srgbClr val="E46962"/>
          </p15:clr>
        </p15:guide>
        <p15:guide id="22" pos="5154">
          <p15:clr>
            <a:srgbClr val="E46962"/>
          </p15:clr>
        </p15:guide>
        <p15:guide id="23" pos="5220">
          <p15:clr>
            <a:srgbClr val="E46962"/>
          </p15:clr>
        </p15:guide>
        <p15:guide id="24" pos="5616">
          <p15:clr>
            <a:srgbClr val="E46962"/>
          </p15:clr>
        </p15:guide>
        <p15:guide id="25" orient="horz" pos="636">
          <p15:clr>
            <a:srgbClr val="E46962"/>
          </p15:clr>
        </p15:guide>
        <p15:guide id="26" orient="horz" pos="3105">
          <p15:clr>
            <a:srgbClr val="E46962"/>
          </p15:clr>
        </p15:guide>
        <p15:guide id="27" orient="horz" pos="135">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citeo.com/restauration-ameliorer-la-collecte-et-developper-le-reemploi"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candidature-aap.citeo.com/citeo3/form/AMIRestaurationPreInscription/formperma/zqNsi0mzlmOjHQyJnt1uJ7N3wyXGFTtA0sGRQcjrnsM" TargetMode="External"/><Relationship Id="rId4" Type="http://schemas.openxmlformats.org/officeDocument/2006/relationships/hyperlink" Target="https://www.citeo.com/financer-le-developpement-du-reemploi-0"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agirpourlatransition.ademe.fr/entreprises/aides-financieres/2024/aides-reemploi-emballages-contenant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8" name="Espace réservé du pied de page 7"/>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533" b="1" i="0" u="none" strike="noStrike" kern="1200" cap="none" spc="0" normalizeH="0" baseline="0" noProof="0" dirty="0" smtClean="0">
                <a:ln>
                  <a:noFill/>
                </a:ln>
                <a:solidFill>
                  <a:srgbClr val="000000"/>
                </a:solidFill>
                <a:effectLst/>
                <a:uLnTx/>
                <a:uFillTx/>
                <a:latin typeface="Marianne"/>
                <a:ea typeface="+mn-ea"/>
                <a:cs typeface="+mn-cs"/>
              </a:rPr>
              <a:t>DGAL/SDATAA/BPAL</a:t>
            </a:r>
            <a:endParaRPr kumimoji="0" lang="fr-FR" sz="1533" b="1" i="0" u="none" strike="noStrike" kern="1200" cap="none" spc="0" normalizeH="0" baseline="0" noProof="0" dirty="0">
              <a:ln>
                <a:noFill/>
              </a:ln>
              <a:solidFill>
                <a:srgbClr val="000000"/>
              </a:solidFill>
              <a:effectLst/>
              <a:uLnTx/>
              <a:uFillTx/>
              <a:latin typeface="Marianne"/>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33" b="1" i="0" u="none" strike="noStrike" kern="1200" cap="none" spc="0" normalizeH="0" baseline="0" noProof="0">
                <a:ln>
                  <a:noFill/>
                </a:ln>
                <a:solidFill>
                  <a:srgbClr val="000000">
                    <a:alpha val="0"/>
                  </a:srgbClr>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fr-FR" sz="133" b="1" i="0" u="none" strike="noStrike" kern="1200" cap="none" spc="0" normalizeH="0" baseline="0" noProof="0" dirty="0">
              <a:ln>
                <a:noFill/>
              </a:ln>
              <a:solidFill>
                <a:srgbClr val="000000">
                  <a:alpha val="0"/>
                </a:srgbClr>
              </a:solidFill>
              <a:effectLst/>
              <a:uLnTx/>
              <a:uFillTx/>
              <a:latin typeface="Marianne"/>
              <a:ea typeface="+mn-ea"/>
              <a:cs typeface="+mn-cs"/>
            </a:endParaRPr>
          </a:p>
        </p:txBody>
      </p:sp>
      <p:sp>
        <p:nvSpPr>
          <p:cNvPr id="2" name="Espace réservé de la date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3" b="1" i="0" u="none" strike="noStrike" kern="1200" cap="none" spc="0" normalizeH="0" baseline="0" noProof="0" smtClean="0">
                <a:ln>
                  <a:noFill/>
                </a:ln>
                <a:solidFill>
                  <a:srgbClr val="000000">
                    <a:alpha val="0"/>
                  </a:srgbClr>
                </a:solidFill>
                <a:effectLst/>
                <a:uLnTx/>
                <a:uFillTx/>
                <a:latin typeface="Marianne"/>
                <a:ea typeface="+mn-ea"/>
                <a:cs typeface="+mn-cs"/>
              </a:rPr>
              <a:t>20/03/2024</a:t>
            </a:r>
            <a:endParaRPr kumimoji="0" lang="fr-FR" sz="133" b="1" i="0" u="none" strike="noStrike" kern="1200" cap="none" spc="0" normalizeH="0" baseline="0" noProof="0" dirty="0">
              <a:ln>
                <a:noFill/>
              </a:ln>
              <a:solidFill>
                <a:srgbClr val="000000">
                  <a:alpha val="0"/>
                </a:srgbClr>
              </a:solidFill>
              <a:effectLst/>
              <a:uLnTx/>
              <a:uFillTx/>
              <a:latin typeface="Marianne"/>
              <a:ea typeface="+mn-ea"/>
              <a:cs typeface="+mn-cs"/>
            </a:endParaRPr>
          </a:p>
        </p:txBody>
      </p:sp>
    </p:spTree>
    <p:extLst>
      <p:ext uri="{BB962C8B-B14F-4D97-AF65-F5344CB8AC3E}">
        <p14:creationId xmlns:p14="http://schemas.microsoft.com/office/powerpoint/2010/main" val="39898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ATTENTION AUX ALLEGATIONS BIOSOURCES, BIODEGRADABLES ET COMPOSTABLES</a:t>
            </a:r>
            <a:endParaRPr lang="fr-FR" sz="2000" b="1" dirty="0">
              <a:solidFill>
                <a:srgbClr val="002060"/>
              </a:solidFill>
            </a:endParaRPr>
          </a:p>
          <a:p>
            <a:endParaRPr lang="fr-FR" sz="1600" dirty="0"/>
          </a:p>
          <a:p>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101648" y="2038126"/>
            <a:ext cx="10104802" cy="458587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002060"/>
                </a:solidFill>
                <a:effectLst/>
                <a:uLnTx/>
                <a:uFillTx/>
                <a:latin typeface="Marianne"/>
                <a:ea typeface="+mn-ea"/>
                <a:cs typeface="+mn-cs"/>
              </a:rPr>
              <a:t>Biosourcé</a:t>
            </a:r>
            <a:r>
              <a:rPr kumimoji="0" lang="fr-FR" sz="1800" b="1" i="0" u="none" strike="noStrike" kern="1200" cap="none" spc="0" normalizeH="0" baseline="0" noProof="0" dirty="0">
                <a:ln>
                  <a:noFill/>
                </a:ln>
                <a:solidFill>
                  <a:srgbClr val="002060"/>
                </a:solidFill>
                <a:effectLst/>
                <a:uLnTx/>
                <a:uFillTx/>
                <a:latin typeface="Marianne"/>
                <a:ea typeface="+mn-ea"/>
                <a:cs typeface="+mn-cs"/>
              </a:rPr>
              <a:t> : </a:t>
            </a:r>
            <a:r>
              <a:rPr kumimoji="0" lang="fr-FR" sz="1800" b="0" i="0" u="none" strike="noStrike" kern="1200" cap="none" spc="0" normalizeH="0" baseline="0" noProof="0" dirty="0">
                <a:ln>
                  <a:noFill/>
                </a:ln>
                <a:solidFill>
                  <a:srgbClr val="000000"/>
                </a:solidFill>
                <a:effectLst/>
                <a:uLnTx/>
                <a:uFillTx/>
                <a:latin typeface="Marianne"/>
                <a:ea typeface="+mn-ea"/>
                <a:cs typeface="+mn-cs"/>
              </a:rPr>
              <a:t>la production du polymère est issue, au moins partiellement, de ressources renouvelables (par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ex.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végétaux</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600" b="1" i="1"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fr-FR" sz="1800" b="1" i="1" u="none" strike="noStrike" kern="1200" cap="none" spc="0" normalizeH="0" baseline="0" noProof="0" dirty="0" smtClean="0">
                <a:ln>
                  <a:noFill/>
                </a:ln>
                <a:solidFill>
                  <a:srgbClr val="0070C0"/>
                </a:solidFill>
                <a:effectLst/>
                <a:uLnTx/>
                <a:uFillTx/>
                <a:latin typeface="Marianne"/>
                <a:ea typeface="+mn-ea"/>
                <a:cs typeface="+mn-cs"/>
              </a:rPr>
              <a:t>Plastiques </a:t>
            </a:r>
            <a:r>
              <a:rPr kumimoji="0" lang="fr-FR" sz="1800" b="1" i="1" u="none" strike="noStrike" kern="1200" cap="none" spc="0" normalizeH="0" baseline="0" noProof="0" dirty="0" err="1" smtClean="0">
                <a:ln>
                  <a:noFill/>
                </a:ln>
                <a:solidFill>
                  <a:srgbClr val="0070C0"/>
                </a:solidFill>
                <a:effectLst/>
                <a:uLnTx/>
                <a:uFillTx/>
                <a:latin typeface="Marianne"/>
                <a:ea typeface="+mn-ea"/>
                <a:cs typeface="+mn-cs"/>
              </a:rPr>
              <a:t>biosourcés</a:t>
            </a:r>
            <a:r>
              <a:rPr kumimoji="0" lang="fr-FR" sz="1800" b="1" i="1" u="none" strike="noStrike" kern="1200" cap="none" spc="0" normalizeH="0" baseline="0" noProof="0" dirty="0" smtClean="0">
                <a:ln>
                  <a:noFill/>
                </a:ln>
                <a:solidFill>
                  <a:srgbClr val="0070C0"/>
                </a:solidFill>
                <a:effectLst/>
                <a:uLnTx/>
                <a:uFillTx/>
                <a:latin typeface="Marianne"/>
                <a:ea typeface="+mn-ea"/>
                <a:cs typeface="+mn-cs"/>
              </a:rPr>
              <a:t> posant les </a:t>
            </a:r>
            <a:r>
              <a:rPr kumimoji="0" lang="fr-FR" sz="1800" b="1" i="1" u="none" strike="noStrike" kern="1200" cap="none" spc="0" normalizeH="0" baseline="0" noProof="0" dirty="0">
                <a:ln>
                  <a:noFill/>
                </a:ln>
                <a:solidFill>
                  <a:srgbClr val="0070C0"/>
                </a:solidFill>
                <a:effectLst/>
                <a:uLnTx/>
                <a:uFillTx/>
                <a:latin typeface="Marianne"/>
                <a:ea typeface="+mn-ea"/>
                <a:cs typeface="+mn-cs"/>
              </a:rPr>
              <a:t>mêmes difficultés que les plastiques conventionnels concernant leurs devenirs dans l’environnement</a:t>
            </a:r>
            <a:r>
              <a:rPr kumimoji="0" lang="fr-FR" sz="1800" b="1" i="0" u="none" strike="noStrike" kern="1200" cap="none" spc="0" normalizeH="0" baseline="0" noProof="0" dirty="0">
                <a:ln>
                  <a:noFill/>
                </a:ln>
                <a:solidFill>
                  <a:srgbClr val="0070C0"/>
                </a:solidFill>
                <a:effectLst/>
                <a:uLnTx/>
                <a:uFillTx/>
                <a:latin typeface="Marianne"/>
                <a:ea typeface="+mn-ea"/>
                <a:cs typeface="+mn-cs"/>
              </a:rPr>
              <a:t> </a:t>
            </a:r>
            <a:endParaRPr kumimoji="0" lang="fr-FR" sz="1800" b="1" i="0" u="none" strike="noStrike" kern="1200" cap="none" spc="0" normalizeH="0" baseline="0" noProof="0" dirty="0" smtClean="0">
              <a:ln>
                <a:noFill/>
              </a:ln>
              <a:solidFill>
                <a:srgbClr val="0070C0"/>
              </a:solidFill>
              <a:effectLst/>
              <a:uLnTx/>
              <a:uFillTx/>
              <a:latin typeface="Marianne"/>
              <a:ea typeface="+mn-ea"/>
              <a:cs typeface="+mn-cs"/>
            </a:endParaRPr>
          </a:p>
          <a:p>
            <a:pPr marL="171450" marR="0" lvl="0" indent="-1714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endParaRPr kumimoji="0" lang="fr-FR" sz="600" b="1" i="0" u="none" strike="noStrike" kern="1200" cap="none" spc="0" normalizeH="0" baseline="0" noProof="0" dirty="0">
              <a:ln>
                <a:noFill/>
              </a:ln>
              <a:solidFill>
                <a:srgbClr val="00206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Biodégradable </a:t>
            </a:r>
            <a:r>
              <a:rPr kumimoji="0" lang="fr-FR" sz="1800" b="1" i="0" u="none" strike="noStrike" kern="1200" cap="none" spc="0" normalizeH="0" baseline="0" noProof="0" dirty="0">
                <a:ln>
                  <a:noFill/>
                </a:ln>
                <a:solidFill>
                  <a:srgbClr val="00206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produit présentant </a:t>
            </a:r>
            <a:r>
              <a:rPr kumimoji="0" lang="fr-FR" sz="1800" b="0" i="0" u="none" strike="noStrike" kern="1200" cap="none" spc="0" normalizeH="0" baseline="0" noProof="0" dirty="0">
                <a:ln>
                  <a:noFill/>
                </a:ln>
                <a:solidFill>
                  <a:srgbClr val="000000"/>
                </a:solidFill>
                <a:effectLst/>
                <a:uLnTx/>
                <a:uFillTx/>
                <a:latin typeface="Marianne"/>
                <a:ea typeface="+mn-ea"/>
                <a:cs typeface="+mn-cs"/>
              </a:rPr>
              <a:t>une certaine capacité à être dégradé biologiquement,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par </a:t>
            </a:r>
            <a:r>
              <a:rPr kumimoji="0" lang="fr-FR" sz="1800" b="0" i="0" u="none" strike="noStrike" kern="1200" cap="none" spc="0" normalizeH="0" baseline="0" noProof="0" dirty="0">
                <a:ln>
                  <a:noFill/>
                </a:ln>
                <a:solidFill>
                  <a:srgbClr val="000000"/>
                </a:solidFill>
                <a:effectLst/>
                <a:uLnTx/>
                <a:uFillTx/>
                <a:latin typeface="Marianne"/>
                <a:ea typeface="+mn-ea"/>
                <a:cs typeface="+mn-cs"/>
              </a:rPr>
              <a:t>l'action d'organismes biologiques dans certaines conditions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(T°C, </a:t>
            </a:r>
            <a:r>
              <a:rPr kumimoji="0" lang="fr-FR" sz="1800" b="0" i="0" u="none" strike="noStrike" kern="1200" cap="none" spc="0" normalizeH="0" baseline="0" noProof="0" dirty="0">
                <a:ln>
                  <a:noFill/>
                </a:ln>
                <a:solidFill>
                  <a:srgbClr val="000000"/>
                </a:solidFill>
                <a:effectLst/>
                <a:uLnTx/>
                <a:uFillTx/>
                <a:latin typeface="Marianne"/>
                <a:ea typeface="+mn-ea"/>
                <a:cs typeface="+mn-cs"/>
              </a:rPr>
              <a:t>humidité,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p>
          <a:p>
            <a:pPr marL="171450" marR="0" lvl="0" indent="-1714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endParaRPr kumimoji="0" lang="fr-FR" sz="10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Plastiques biodégradables non nécessairement </a:t>
            </a:r>
            <a:r>
              <a:rPr kumimoji="0" lang="fr-FR" sz="1800" b="0" i="1" u="none" strike="noStrike" kern="1200" cap="none" spc="0" normalizeH="0" baseline="0" noProof="0" dirty="0" err="1" smtClean="0">
                <a:ln>
                  <a:noFill/>
                </a:ln>
                <a:solidFill>
                  <a:srgbClr val="002060"/>
                </a:solidFill>
                <a:effectLst/>
                <a:uLnTx/>
                <a:uFillTx/>
                <a:latin typeface="Marianne"/>
                <a:ea typeface="+mn-ea"/>
                <a:cs typeface="+mn-cs"/>
              </a:rPr>
              <a:t>biosourcés</a:t>
            </a: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 </a:t>
            </a:r>
            <a:r>
              <a:rPr kumimoji="0" lang="fr-FR" sz="1800" b="0" i="1" u="none" strike="noStrike" kern="1200" cap="none" spc="0" normalizeH="0" baseline="0" noProof="0" dirty="0">
                <a:ln>
                  <a:noFill/>
                </a:ln>
                <a:solidFill>
                  <a:srgbClr val="002060"/>
                </a:solidFill>
                <a:effectLst/>
                <a:uLnTx/>
                <a:uFillTx/>
                <a:latin typeface="Marianne"/>
                <a:ea typeface="+mn-ea"/>
                <a:cs typeface="+mn-cs"/>
              </a:rPr>
              <a:t>: des plastiques conventionnels produits à partir de pétrole peuvent également être </a:t>
            </a: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biodégradables.</a:t>
            </a:r>
          </a:p>
          <a:p>
            <a:pPr marL="285750" marR="0" lvl="0" indent="-2857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Art. 13 loi AGEC  : </a:t>
            </a:r>
            <a:r>
              <a:rPr kumimoji="0" lang="fr-FR" sz="1800" b="1" i="1" u="none" strike="noStrike" kern="1200" cap="none" spc="0" normalizeH="0" baseline="0" noProof="0" dirty="0" smtClean="0">
                <a:ln>
                  <a:noFill/>
                </a:ln>
                <a:solidFill>
                  <a:srgbClr val="002060"/>
                </a:solidFill>
                <a:effectLst/>
                <a:uLnTx/>
                <a:uFillTx/>
                <a:latin typeface="Marianne"/>
                <a:ea typeface="+mn-ea"/>
                <a:cs typeface="+mn-cs"/>
              </a:rPr>
              <a:t>Apposition </a:t>
            </a:r>
            <a:r>
              <a:rPr kumimoji="0" lang="fr-FR" sz="1800" b="1" i="1" u="none" strike="noStrike" kern="1200" cap="none" spc="0" normalizeH="0" baseline="0" noProof="0" dirty="0">
                <a:ln>
                  <a:noFill/>
                </a:ln>
                <a:solidFill>
                  <a:srgbClr val="002060"/>
                </a:solidFill>
                <a:effectLst/>
                <a:uLnTx/>
                <a:uFillTx/>
                <a:latin typeface="Marianne"/>
                <a:ea typeface="+mn-ea"/>
                <a:cs typeface="+mn-cs"/>
              </a:rPr>
              <a:t>sur un produit ou un emballage des </a:t>
            </a:r>
            <a:r>
              <a:rPr kumimoji="0" lang="fr-FR" sz="1800" b="1" i="1" u="none" strike="noStrike" kern="1200" cap="none" spc="0" normalizeH="0" baseline="0" noProof="0" dirty="0" smtClean="0">
                <a:ln>
                  <a:noFill/>
                </a:ln>
                <a:solidFill>
                  <a:srgbClr val="002060"/>
                </a:solidFill>
                <a:effectLst/>
                <a:uLnTx/>
                <a:uFillTx/>
                <a:latin typeface="Marianne"/>
                <a:ea typeface="+mn-ea"/>
                <a:cs typeface="+mn-cs"/>
              </a:rPr>
              <a:t>mentions </a:t>
            </a:r>
            <a:r>
              <a:rPr kumimoji="0" lang="fr-FR" sz="1800" b="1" i="1" u="none" strike="noStrike" kern="1200" cap="none" spc="0" normalizeH="0" baseline="0" noProof="0" dirty="0">
                <a:ln>
                  <a:noFill/>
                </a:ln>
                <a:solidFill>
                  <a:srgbClr val="002060"/>
                </a:solidFill>
                <a:effectLst/>
                <a:uLnTx/>
                <a:uFillTx/>
                <a:latin typeface="Marianne"/>
                <a:ea typeface="+mn-ea"/>
                <a:cs typeface="+mn-cs"/>
              </a:rPr>
              <a:t>« biodégradable » ou « respectueux de l’environnement » ou toute autre mention équivalente </a:t>
            </a:r>
            <a:r>
              <a:rPr kumimoji="0" lang="fr-FR" sz="1800" b="1" i="1" u="none" strike="noStrike" kern="1200" cap="none" spc="0" normalizeH="0" baseline="0" noProof="0" dirty="0" smtClean="0">
                <a:ln>
                  <a:noFill/>
                </a:ln>
                <a:solidFill>
                  <a:srgbClr val="002060"/>
                </a:solidFill>
                <a:effectLst/>
                <a:uLnTx/>
                <a:uFillTx/>
                <a:latin typeface="Marianne"/>
                <a:ea typeface="+mn-ea"/>
                <a:cs typeface="+mn-cs"/>
              </a:rPr>
              <a:t>désormais interdite.</a:t>
            </a:r>
          </a:p>
          <a:p>
            <a:pPr marL="285750" marR="0" lvl="0" indent="-2857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Même </a:t>
            </a:r>
            <a:r>
              <a:rPr kumimoji="0" lang="fr-FR" sz="1800" b="1" i="1" u="none" strike="noStrike" kern="1200" cap="none" spc="0" normalizeH="0" baseline="0" noProof="0" dirty="0" smtClean="0">
                <a:ln>
                  <a:noFill/>
                </a:ln>
                <a:solidFill>
                  <a:srgbClr val="002060"/>
                </a:solidFill>
                <a:effectLst/>
                <a:uLnTx/>
                <a:uFillTx/>
                <a:latin typeface="Marianne"/>
                <a:ea typeface="+mn-ea"/>
                <a:cs typeface="+mn-cs"/>
              </a:rPr>
              <a:t>certifiés biodégradables, les produits en plastique ne doivent pas être abandonnés dans l’environnement </a:t>
            </a: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mais </a:t>
            </a:r>
            <a:r>
              <a:rPr kumimoji="0" lang="fr-FR" sz="1800" b="0" i="1" u="none" strike="noStrike" kern="1200" cap="none" spc="0" normalizeH="0" baseline="0" noProof="0" dirty="0">
                <a:ln>
                  <a:noFill/>
                </a:ln>
                <a:solidFill>
                  <a:srgbClr val="002060"/>
                </a:solidFill>
                <a:effectLst/>
                <a:uLnTx/>
                <a:uFillTx/>
                <a:latin typeface="Marianne"/>
                <a:ea typeface="+mn-ea"/>
                <a:cs typeface="+mn-cs"/>
              </a:rPr>
              <a:t>collectés dans le système de gestion des </a:t>
            </a:r>
            <a:r>
              <a:rPr kumimoji="0" lang="fr-FR" sz="1800" b="0" i="1" u="none" strike="noStrike" kern="1200" cap="none" spc="0" normalizeH="0" baseline="0" noProof="0" dirty="0" smtClean="0">
                <a:ln>
                  <a:noFill/>
                </a:ln>
                <a:solidFill>
                  <a:srgbClr val="002060"/>
                </a:solidFill>
                <a:effectLst/>
                <a:uLnTx/>
                <a:uFillTx/>
                <a:latin typeface="Marianne"/>
                <a:ea typeface="+mn-ea"/>
                <a:cs typeface="+mn-cs"/>
              </a:rPr>
              <a:t>déchets.</a:t>
            </a:r>
            <a:endParaRPr kumimoji="0" lang="fr-FR" sz="1800" b="0" i="1" u="none" strike="noStrike" kern="1200" cap="none" spc="0" normalizeH="0" baseline="0" noProof="0" dirty="0">
              <a:ln>
                <a:noFill/>
              </a:ln>
              <a:solidFill>
                <a:srgbClr val="002060"/>
              </a:solidFill>
              <a:effectLst/>
              <a:uLnTx/>
              <a:uFillTx/>
              <a:latin typeface="Marianne"/>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30910" r="42423"/>
          <a:stretch/>
        </p:blipFill>
        <p:spPr>
          <a:xfrm>
            <a:off x="10206450" y="2094965"/>
            <a:ext cx="1752600" cy="3695700"/>
          </a:xfrm>
          <a:prstGeom prst="rect">
            <a:avLst/>
          </a:prstGeom>
        </p:spPr>
      </p:pic>
    </p:spTree>
    <p:extLst>
      <p:ext uri="{BB962C8B-B14F-4D97-AF65-F5344CB8AC3E}">
        <p14:creationId xmlns:p14="http://schemas.microsoft.com/office/powerpoint/2010/main" val="237304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ATTENTION AUX ALLEGATIONS BIOSOURCES, BIODEGRADABLES ET COMPOSTABLES</a:t>
            </a:r>
            <a:endParaRPr lang="fr-FR" sz="2000" b="1" dirty="0">
              <a:solidFill>
                <a:srgbClr val="002060"/>
              </a:solidFill>
            </a:endParaRPr>
          </a:p>
          <a:p>
            <a:endParaRPr lang="fr-FR" sz="1600" dirty="0"/>
          </a:p>
          <a:p>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354600" y="1890360"/>
            <a:ext cx="11837400" cy="438863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err="1">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Compostable</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susceptible de se dégrader en présence de déchets organiques et dans des conditions de compostage (température, oxygénation, humidité) favorables à une biodégradation des matériaux.</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002060"/>
              </a:solidFill>
              <a:effectLst/>
              <a:uLnTx/>
              <a:uFillTx/>
              <a:latin typeface="Marianne"/>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Plastiques </a:t>
            </a:r>
            <a:r>
              <a:rPr kumimoji="0" lang="fr-FR" sz="1800" b="1" i="0" u="none" strike="noStrike" kern="1200" cap="none" spc="0" normalizeH="0" baseline="0" noProof="0" dirty="0" err="1">
                <a:ln>
                  <a:noFill/>
                </a:ln>
                <a:solidFill>
                  <a:srgbClr val="002060"/>
                </a:solidFill>
                <a:effectLst/>
                <a:uLnTx/>
                <a:uFillTx/>
                <a:latin typeface="Marianne"/>
                <a:ea typeface="+mn-ea"/>
                <a:cs typeface="+mn-cs"/>
              </a:rPr>
              <a:t>compostables</a:t>
            </a:r>
            <a:r>
              <a:rPr kumimoji="0" lang="fr-FR" sz="1800" b="1" i="0" u="none" strike="noStrike" kern="1200" cap="none" spc="0" normalizeH="0" baseline="0" noProof="0" dirty="0">
                <a:ln>
                  <a:noFill/>
                </a:ln>
                <a:solidFill>
                  <a:srgbClr val="002060"/>
                </a:solidFill>
                <a:effectLst/>
                <a:uLnTx/>
                <a:uFillTx/>
                <a:latin typeface="Marianne"/>
                <a:ea typeface="+mn-ea"/>
                <a:cs typeface="+mn-cs"/>
              </a:rPr>
              <a:t> en compostage industriel (norme EN 13432) :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décomposition </a:t>
            </a:r>
            <a:r>
              <a:rPr kumimoji="0" lang="fr-FR" sz="1800" b="0" i="0" u="none" strike="noStrike" kern="1200" cap="none" spc="0" normalizeH="0" baseline="0" noProof="0" dirty="0">
                <a:ln>
                  <a:noFill/>
                </a:ln>
                <a:solidFill>
                  <a:srgbClr val="000000"/>
                </a:solidFill>
                <a:effectLst/>
                <a:uLnTx/>
                <a:uFillTx/>
                <a:latin typeface="Marianne"/>
                <a:ea typeface="+mn-ea"/>
                <a:cs typeface="+mn-cs"/>
              </a:rPr>
              <a:t>requiert des conditions particulières.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Plastiques </a:t>
            </a:r>
            <a:r>
              <a:rPr kumimoji="0" lang="fr-FR" sz="1800" b="1" i="0" u="none" strike="noStrike" kern="1200" cap="none" spc="0" normalizeH="0" baseline="0" noProof="0" dirty="0" err="1">
                <a:ln>
                  <a:noFill/>
                </a:ln>
                <a:solidFill>
                  <a:srgbClr val="002060"/>
                </a:solidFill>
                <a:effectLst/>
                <a:uLnTx/>
                <a:uFillTx/>
                <a:latin typeface="Marianne"/>
                <a:ea typeface="+mn-ea"/>
                <a:cs typeface="+mn-cs"/>
              </a:rPr>
              <a:t>compostables</a:t>
            </a:r>
            <a:r>
              <a:rPr kumimoji="0" lang="fr-FR" sz="1800" b="1" i="0" u="none" strike="noStrike" kern="1200" cap="none" spc="0" normalizeH="0" baseline="0" noProof="0" dirty="0">
                <a:ln>
                  <a:noFill/>
                </a:ln>
                <a:solidFill>
                  <a:srgbClr val="002060"/>
                </a:solidFill>
                <a:effectLst/>
                <a:uLnTx/>
                <a:uFillTx/>
                <a:latin typeface="Marianne"/>
                <a:ea typeface="+mn-ea"/>
                <a:cs typeface="+mn-cs"/>
              </a:rPr>
              <a:t> en compostage domestique (norme NFT 51800)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peuvent être mis dans des composteurs.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Loi AGEC : mention </a:t>
            </a:r>
            <a:r>
              <a:rPr kumimoji="0" lang="fr-FR" sz="1800" b="1" i="0" u="none" strike="noStrike" kern="1200" cap="none" spc="0" normalizeH="0" baseline="0" noProof="0" dirty="0" err="1">
                <a:ln>
                  <a:noFill/>
                </a:ln>
                <a:solidFill>
                  <a:srgbClr val="0070C0"/>
                </a:solidFill>
                <a:effectLst/>
                <a:uLnTx/>
                <a:uFillTx/>
                <a:latin typeface="Marianne"/>
                <a:ea typeface="+mn-ea"/>
                <a:cs typeface="+mn-cs"/>
              </a:rPr>
              <a:t>compostable</a:t>
            </a:r>
            <a:r>
              <a:rPr kumimoji="0" lang="fr-FR" sz="1800" b="1" i="0" u="none" strike="noStrike" kern="1200" cap="none" spc="0" normalizeH="0" baseline="0" noProof="0" dirty="0">
                <a:ln>
                  <a:noFill/>
                </a:ln>
                <a:solidFill>
                  <a:srgbClr val="0070C0"/>
                </a:solidFill>
                <a:effectLst/>
                <a:uLnTx/>
                <a:uFillTx/>
                <a:latin typeface="Marianne"/>
                <a:ea typeface="+mn-ea"/>
                <a:cs typeface="+mn-cs"/>
              </a:rPr>
              <a:t> possible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permise </a:t>
            </a:r>
            <a:r>
              <a:rPr kumimoji="0" lang="fr-FR" sz="1800" b="1" i="0" u="none" strike="noStrike" kern="1200" cap="none" spc="0" normalizeH="0" baseline="0" noProof="0" dirty="0" err="1" smtClean="0">
                <a:ln>
                  <a:noFill/>
                </a:ln>
                <a:solidFill>
                  <a:srgbClr val="0070C0"/>
                </a:solidFill>
                <a:effectLst/>
                <a:uLnTx/>
                <a:uFillTx/>
                <a:latin typeface="Marianne"/>
                <a:ea typeface="+mn-ea"/>
                <a:cs typeface="+mn-cs"/>
              </a:rPr>
              <a:t>ssi</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 respect de </a:t>
            </a:r>
            <a:r>
              <a:rPr kumimoji="0" lang="fr-FR" sz="1800" b="1" i="0" u="none" strike="noStrike" kern="1200" cap="none" spc="0" normalizeH="0" baseline="0" noProof="0" dirty="0">
                <a:ln>
                  <a:noFill/>
                </a:ln>
                <a:solidFill>
                  <a:srgbClr val="0070C0"/>
                </a:solidFill>
                <a:effectLst/>
                <a:uLnTx/>
                <a:uFillTx/>
                <a:latin typeface="Marianne"/>
                <a:ea typeface="+mn-ea"/>
                <a:cs typeface="+mn-cs"/>
              </a:rPr>
              <a:t>la norme NF 51800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0070C0"/>
              </a:solidFill>
              <a:effectLst/>
              <a:uLnTx/>
              <a:uFillTx/>
              <a:latin typeface="Marianne"/>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Arrêté du </a:t>
            </a:r>
            <a:r>
              <a:rPr kumimoji="0" lang="fr-FR" sz="1800" b="1" i="0" u="none" strike="noStrike" kern="1200" cap="none" spc="0" normalizeH="0" baseline="0" noProof="0" dirty="0">
                <a:ln>
                  <a:noFill/>
                </a:ln>
                <a:solidFill>
                  <a:srgbClr val="0070C0"/>
                </a:solidFill>
                <a:effectLst/>
                <a:uLnTx/>
                <a:uFillTx/>
                <a:latin typeface="Marianne"/>
                <a:ea typeface="+mn-ea"/>
                <a:cs typeface="+mn-cs"/>
              </a:rPr>
              <a:t>15 mars 2022</a:t>
            </a:r>
            <a:r>
              <a:rPr kumimoji="0" lang="fr-FR" sz="1800" b="0" i="0" u="none" strike="noStrike" kern="1200" cap="none" spc="0" normalizeH="0" baseline="0" noProof="0" dirty="0">
                <a:ln>
                  <a:noFill/>
                </a:ln>
                <a:solidFill>
                  <a:srgbClr val="0070C0"/>
                </a:solidFill>
                <a:effectLst/>
                <a:uLnTx/>
                <a:uFillTx/>
                <a:latin typeface="Marianne"/>
                <a:ea typeface="+mn-ea"/>
                <a:cs typeface="+mn-cs"/>
              </a:rPr>
              <a:t> </a:t>
            </a:r>
            <a:r>
              <a:rPr kumimoji="0" lang="fr-FR" sz="1800" b="0" i="1" u="none" strike="noStrike" kern="1200" cap="none" spc="0" normalizeH="0" baseline="0" noProof="0" dirty="0">
                <a:ln>
                  <a:noFill/>
                </a:ln>
                <a:solidFill>
                  <a:srgbClr val="000000"/>
                </a:solidFill>
                <a:effectLst/>
                <a:uLnTx/>
                <a:uFillTx/>
                <a:latin typeface="Marianne"/>
                <a:ea typeface="+mn-ea"/>
                <a:cs typeface="+mn-cs"/>
              </a:rPr>
              <a:t>(</a:t>
            </a:r>
            <a:r>
              <a:rPr kumimoji="0" lang="fr-FR" sz="1800" b="0" i="1" u="none" strike="noStrike" kern="1200" cap="none" spc="0" normalizeH="0" baseline="0" noProof="0" dirty="0" smtClean="0">
                <a:ln>
                  <a:noFill/>
                </a:ln>
                <a:solidFill>
                  <a:srgbClr val="000000"/>
                </a:solidFill>
                <a:effectLst/>
                <a:uLnTx/>
                <a:uFillTx/>
                <a:latin typeface="Marianne"/>
                <a:ea typeface="+mn-ea"/>
                <a:cs typeface="+mn-cs"/>
              </a:rPr>
              <a:t>liste </a:t>
            </a:r>
            <a:r>
              <a:rPr kumimoji="0" lang="fr-FR" sz="1800" b="0" i="1" u="none" strike="noStrike" kern="1200" cap="none" spc="0" normalizeH="0" baseline="0" noProof="0" dirty="0">
                <a:ln>
                  <a:noFill/>
                </a:ln>
                <a:solidFill>
                  <a:srgbClr val="000000"/>
                </a:solidFill>
                <a:effectLst/>
                <a:uLnTx/>
                <a:uFillTx/>
                <a:latin typeface="Marianne"/>
                <a:ea typeface="+mn-ea"/>
                <a:cs typeface="+mn-cs"/>
              </a:rPr>
              <a:t>les emballages et déchets </a:t>
            </a:r>
            <a:r>
              <a:rPr kumimoji="0" lang="fr-FR" sz="1800" b="0" i="1" u="none" strike="noStrike" kern="1200" cap="none" spc="0" normalizeH="0" baseline="0" noProof="0" dirty="0" err="1">
                <a:ln>
                  <a:noFill/>
                </a:ln>
                <a:solidFill>
                  <a:srgbClr val="000000"/>
                </a:solidFill>
                <a:effectLst/>
                <a:uLnTx/>
                <a:uFillTx/>
                <a:latin typeface="Marianne"/>
                <a:ea typeface="+mn-ea"/>
                <a:cs typeface="+mn-cs"/>
              </a:rPr>
              <a:t>compostables</a:t>
            </a:r>
            <a:r>
              <a:rPr kumimoji="0" lang="fr-FR" sz="1800" b="0" i="1" u="none" strike="noStrike" kern="1200" cap="none" spc="0" normalizeH="0" baseline="0" noProof="0" dirty="0">
                <a:ln>
                  <a:noFill/>
                </a:ln>
                <a:solidFill>
                  <a:srgbClr val="000000"/>
                </a:solidFill>
                <a:effectLst/>
                <a:uLnTx/>
                <a:uFillTx/>
                <a:latin typeface="Marianne"/>
                <a:ea typeface="+mn-ea"/>
                <a:cs typeface="+mn-cs"/>
              </a:rPr>
              <a:t>, </a:t>
            </a:r>
            <a:r>
              <a:rPr kumimoji="0" lang="fr-FR" sz="1800" b="0" i="1" u="none" strike="noStrike" kern="1200" cap="none" spc="0" normalizeH="0" baseline="0" noProof="0" dirty="0" err="1">
                <a:ln>
                  <a:noFill/>
                </a:ln>
                <a:solidFill>
                  <a:srgbClr val="000000"/>
                </a:solidFill>
                <a:effectLst/>
                <a:uLnTx/>
                <a:uFillTx/>
                <a:latin typeface="Marianne"/>
                <a:ea typeface="+mn-ea"/>
                <a:cs typeface="+mn-cs"/>
              </a:rPr>
              <a:t>méthanisables</a:t>
            </a:r>
            <a:r>
              <a:rPr kumimoji="0" lang="fr-FR" sz="1800" b="0" i="1" u="none" strike="noStrike" kern="1200" cap="none" spc="0" normalizeH="0" baseline="0" noProof="0" dirty="0">
                <a:ln>
                  <a:noFill/>
                </a:ln>
                <a:solidFill>
                  <a:srgbClr val="000000"/>
                </a:solidFill>
                <a:effectLst/>
                <a:uLnTx/>
                <a:uFillTx/>
                <a:latin typeface="Marianne"/>
                <a:ea typeface="+mn-ea"/>
                <a:cs typeface="+mn-cs"/>
              </a:rPr>
              <a:t> et biodégradables pour faire l’objet d’une collecte conjointe avec des </a:t>
            </a:r>
            <a:r>
              <a:rPr kumimoji="0" lang="fr-FR" sz="1800" b="0" i="1" u="none" strike="noStrike" kern="1200" cap="none" spc="0" normalizeH="0" baseline="0" noProof="0" dirty="0" err="1">
                <a:ln>
                  <a:noFill/>
                </a:ln>
                <a:solidFill>
                  <a:srgbClr val="000000"/>
                </a:solidFill>
                <a:effectLst/>
                <a:uLnTx/>
                <a:uFillTx/>
                <a:latin typeface="Marianne"/>
                <a:ea typeface="+mn-ea"/>
                <a:cs typeface="+mn-cs"/>
              </a:rPr>
              <a:t>biodéchets</a:t>
            </a:r>
            <a:r>
              <a:rPr kumimoji="0" lang="fr-FR" sz="1800" b="0" i="1" u="none" strike="noStrike" kern="1200" cap="none" spc="0" normalizeH="0" baseline="0" noProof="0" dirty="0">
                <a:ln>
                  <a:noFill/>
                </a:ln>
                <a:solidFill>
                  <a:srgbClr val="000000"/>
                </a:solidFill>
                <a:effectLst/>
                <a:uLnTx/>
                <a:uFillTx/>
                <a:latin typeface="Marianne"/>
                <a:ea typeface="+mn-ea"/>
                <a:cs typeface="+mn-cs"/>
              </a:rPr>
              <a:t> ayant fait l’objet du tri à la </a:t>
            </a:r>
            <a:r>
              <a:rPr kumimoji="0" lang="fr-FR" sz="1800" b="0" i="1" u="none" strike="noStrike" kern="1200" cap="none" spc="0" normalizeH="0" baseline="0" noProof="0" dirty="0" smtClean="0">
                <a:ln>
                  <a:noFill/>
                </a:ln>
                <a:solidFill>
                  <a:srgbClr val="000000"/>
                </a:solidFill>
                <a:effectLst/>
                <a:uLnTx/>
                <a:uFillTx/>
                <a:latin typeface="Marianne"/>
                <a:ea typeface="+mn-ea"/>
                <a:cs typeface="+mn-cs"/>
              </a:rPr>
              <a:t>source)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Cas </a:t>
            </a:r>
            <a:r>
              <a:rPr kumimoji="0" lang="fr-FR" sz="1800" b="1" i="0" u="none" strike="noStrike" kern="1200" cap="none" spc="0" normalizeH="0" baseline="0" noProof="0" dirty="0">
                <a:ln>
                  <a:noFill/>
                </a:ln>
                <a:solidFill>
                  <a:srgbClr val="0070C0"/>
                </a:solidFill>
                <a:effectLst/>
                <a:uLnTx/>
                <a:uFillTx/>
                <a:latin typeface="Marianne"/>
                <a:ea typeface="+mn-ea"/>
                <a:cs typeface="+mn-cs"/>
              </a:rPr>
              <a:t>de contenant </a:t>
            </a:r>
            <a:r>
              <a:rPr kumimoji="0" lang="fr-FR" sz="1800" b="1" i="0" u="none" strike="noStrike" kern="1200" cap="none" spc="0" normalizeH="0" baseline="0" noProof="0" dirty="0" err="1">
                <a:ln>
                  <a:noFill/>
                </a:ln>
                <a:solidFill>
                  <a:srgbClr val="0070C0"/>
                </a:solidFill>
                <a:effectLst/>
                <a:uLnTx/>
                <a:uFillTx/>
                <a:latin typeface="Marianne"/>
                <a:ea typeface="+mn-ea"/>
                <a:cs typeface="+mn-cs"/>
              </a:rPr>
              <a:t>compostable</a:t>
            </a:r>
            <a:r>
              <a:rPr kumimoji="0" lang="fr-FR" sz="1800" b="1" i="0" u="none" strike="noStrike" kern="1200" cap="none" spc="0" normalizeH="0" baseline="0" noProof="0" dirty="0">
                <a:ln>
                  <a:noFill/>
                </a:ln>
                <a:solidFill>
                  <a:srgbClr val="0070C0"/>
                </a:solidFill>
                <a:effectLst/>
                <a:uLnTx/>
                <a:uFillTx/>
                <a:latin typeface="Marianne"/>
                <a:ea typeface="+mn-ea"/>
                <a:cs typeface="+mn-cs"/>
              </a:rPr>
              <a:t> </a:t>
            </a:r>
            <a:r>
              <a:rPr kumimoji="0" lang="fr-FR" sz="1800" b="1" i="0" u="none" strike="noStrike" kern="1200" cap="none" spc="0" normalizeH="0" baseline="0" noProof="0" dirty="0" err="1">
                <a:ln>
                  <a:noFill/>
                </a:ln>
                <a:solidFill>
                  <a:srgbClr val="0070C0"/>
                </a:solidFill>
                <a:effectLst/>
                <a:uLnTx/>
                <a:uFillTx/>
                <a:latin typeface="Marianne"/>
                <a:ea typeface="+mn-ea"/>
                <a:cs typeface="+mn-cs"/>
              </a:rPr>
              <a:t>domestiquement</a:t>
            </a:r>
            <a:r>
              <a:rPr kumimoji="0" lang="fr-FR" sz="1800" b="1" i="0" u="none" strike="noStrike" kern="1200" cap="none" spc="0" normalizeH="0" baseline="0" noProof="0" dirty="0">
                <a:ln>
                  <a:noFill/>
                </a:ln>
                <a:solidFill>
                  <a:srgbClr val="0070C0"/>
                </a:solidFill>
                <a:effectLst/>
                <a:uLnTx/>
                <a:uFillTx/>
                <a:latin typeface="Marianne"/>
                <a:ea typeface="+mn-ea"/>
                <a:cs typeface="+mn-cs"/>
              </a:rPr>
              <a:t>, seuls certains emballages peuvent être assimilés pour un tri à la source des </a:t>
            </a:r>
            <a:r>
              <a:rPr kumimoji="0" lang="fr-FR" sz="1800" b="1" i="0" u="none" strike="noStrike" kern="1200" cap="none" spc="0" normalizeH="0" baseline="0" noProof="0" dirty="0" err="1">
                <a:ln>
                  <a:noFill/>
                </a:ln>
                <a:solidFill>
                  <a:srgbClr val="0070C0"/>
                </a:solidFill>
                <a:effectLst/>
                <a:uLnTx/>
                <a:uFillTx/>
                <a:latin typeface="Marianne"/>
                <a:ea typeface="+mn-ea"/>
                <a:cs typeface="+mn-cs"/>
              </a:rPr>
              <a:t>biodéchets</a:t>
            </a:r>
            <a:r>
              <a:rPr kumimoji="0" lang="fr-FR" sz="1800" b="0" i="0" u="none" strike="noStrike" kern="1200" cap="none" spc="0" normalizeH="0" baseline="0" noProof="0" dirty="0">
                <a:ln>
                  <a:noFill/>
                </a:ln>
                <a:solidFill>
                  <a:srgbClr val="0070C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(sacs de collecte de </a:t>
            </a:r>
            <a:r>
              <a:rPr kumimoji="0" lang="fr-FR" sz="1800" b="0" i="0" u="none" strike="noStrike" kern="1200" cap="none" spc="0" normalizeH="0" baseline="0" noProof="0" dirty="0" err="1">
                <a:ln>
                  <a:noFill/>
                </a:ln>
                <a:solidFill>
                  <a:srgbClr val="000000"/>
                </a:solidFill>
                <a:effectLst/>
                <a:uLnTx/>
                <a:uFillTx/>
                <a:latin typeface="Marianne"/>
                <a:ea typeface="+mn-ea"/>
                <a:cs typeface="+mn-cs"/>
              </a:rPr>
              <a:t>biodéchets</a:t>
            </a:r>
            <a:r>
              <a:rPr kumimoji="0" lang="fr-FR" sz="1800" b="0" i="0" u="none" strike="noStrike" kern="1200" cap="none" spc="0" normalizeH="0" baseline="0" noProof="0" dirty="0">
                <a:ln>
                  <a:noFill/>
                </a:ln>
                <a:solidFill>
                  <a:srgbClr val="000000"/>
                </a:solidFill>
                <a:effectLst/>
                <a:uLnTx/>
                <a:uFillTx/>
                <a:latin typeface="Marianne"/>
                <a:ea typeface="+mn-ea"/>
                <a:cs typeface="+mn-cs"/>
              </a:rPr>
              <a:t>, filtres à café en papier, capsules à café composées de 95% de papier…).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78170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1800" b="1" dirty="0" smtClean="0">
                <a:solidFill>
                  <a:srgbClr val="002060"/>
                </a:solidFill>
              </a:rPr>
              <a:t>LA RÉGLEMENTATION RELATIVE À LA MISE SUR LE MARCHÉ DES CONTENANTS DE SERVICE, CUISSON ET RÉCHAUFFE (MATÉRIAUX AU CONTACT DES DENRÉES ALIMENTAIRES)</a:t>
            </a:r>
            <a:endParaRPr lang="fr-FR" dirty="0" smtClean="0"/>
          </a:p>
          <a:p>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354600" y="1890360"/>
            <a:ext cx="1183740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arianne"/>
                <a:ea typeface="+mn-ea"/>
                <a:cs typeface="+mn-cs"/>
              </a:rPr>
              <a:t>Les MCDA sont susceptibles de </a:t>
            </a:r>
            <a:r>
              <a:rPr kumimoji="0" lang="fr-FR" sz="1800" b="1" i="0" u="none" strike="noStrike" kern="1200" cap="none" spc="0" normalizeH="0" baseline="0" noProof="0" dirty="0">
                <a:ln>
                  <a:noFill/>
                </a:ln>
                <a:solidFill>
                  <a:srgbClr val="002060"/>
                </a:solidFill>
                <a:effectLst/>
                <a:uLnTx/>
                <a:uFillTx/>
                <a:latin typeface="Marianne"/>
                <a:ea typeface="+mn-ea"/>
                <a:cs typeface="+mn-cs"/>
              </a:rPr>
              <a:t>contaminer les aliments par contact direct ou indirect</a:t>
            </a:r>
            <a:r>
              <a:rPr kumimoji="0" lang="fr-FR" sz="1800" b="0" i="0" u="none" strike="noStrike" kern="1200" cap="none" spc="0" normalizeH="0" baseline="0" noProof="0" dirty="0">
                <a:ln>
                  <a:noFill/>
                </a:ln>
                <a:solidFill>
                  <a:srgbClr val="000000"/>
                </a:solidFill>
                <a:effectLst/>
                <a:uLnTx/>
                <a:uFillTx/>
                <a:latin typeface="Marianne"/>
                <a:ea typeface="+mn-ea"/>
                <a:cs typeface="+mn-cs"/>
              </a:rPr>
              <a:t>, en leur transférant des </a:t>
            </a:r>
            <a:r>
              <a:rPr kumimoji="0" lang="fr-FR" sz="1800" b="1" i="0" u="none" strike="noStrike" kern="1200" cap="none" spc="0" normalizeH="0" baseline="0" noProof="0" dirty="0">
                <a:ln>
                  <a:noFill/>
                </a:ln>
                <a:solidFill>
                  <a:srgbClr val="002060"/>
                </a:solidFill>
                <a:effectLst/>
                <a:uLnTx/>
                <a:uFillTx/>
                <a:latin typeface="Marianne"/>
                <a:ea typeface="+mn-ea"/>
                <a:cs typeface="+mn-cs"/>
              </a:rPr>
              <a:t>substances chimiques </a:t>
            </a:r>
            <a:r>
              <a:rPr kumimoji="0" lang="fr-FR" sz="1800" b="0" i="0" u="none" strike="noStrike" kern="1200" cap="none" spc="0" normalizeH="0" baseline="0" noProof="0" dirty="0">
                <a:ln>
                  <a:noFill/>
                </a:ln>
                <a:solidFill>
                  <a:srgbClr val="000000"/>
                </a:solidFill>
                <a:effectLst/>
                <a:uLnTx/>
                <a:uFillTx/>
                <a:latin typeface="Marianne"/>
                <a:ea typeface="+mn-ea"/>
                <a:cs typeface="+mn-cs"/>
              </a:rPr>
              <a:t>dans des quantités susceptibles de présenter un </a:t>
            </a:r>
            <a:r>
              <a:rPr kumimoji="0" lang="fr-FR" sz="1800" b="1" i="0" u="none" strike="noStrike" kern="1200" cap="none" spc="0" normalizeH="0" baseline="0" noProof="0" dirty="0">
                <a:ln>
                  <a:noFill/>
                </a:ln>
                <a:solidFill>
                  <a:srgbClr val="002060"/>
                </a:solidFill>
                <a:effectLst/>
                <a:uLnTx/>
                <a:uFillTx/>
                <a:latin typeface="Marianne"/>
                <a:ea typeface="+mn-ea"/>
                <a:cs typeface="+mn-cs"/>
              </a:rPr>
              <a:t>danger pour la santé des consommateurs</a:t>
            </a:r>
            <a:r>
              <a:rPr kumimoji="0" lang="fr-FR" sz="1800" b="0" i="0" u="none" strike="noStrike" kern="1200" cap="none" spc="0" normalizeH="0" baseline="0" noProof="0" dirty="0">
                <a:ln>
                  <a:noFill/>
                </a:ln>
                <a:solidFill>
                  <a:srgbClr val="000000"/>
                </a:solidFill>
                <a:effectLst/>
                <a:uLnTx/>
                <a:uFillTx/>
                <a:latin typeface="Marianne"/>
                <a:ea typeface="+mn-ea"/>
                <a:cs typeface="+mn-cs"/>
              </a:rPr>
              <a:t> qui ingèrent ces aliments.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La réglementation </a:t>
            </a:r>
            <a:r>
              <a:rPr kumimoji="0" lang="fr-FR" sz="1800" b="0" i="0" u="none" strike="noStrike" kern="1200" cap="none" spc="0" normalizeH="0" baseline="0" noProof="0" dirty="0">
                <a:ln>
                  <a:noFill/>
                </a:ln>
                <a:solidFill>
                  <a:srgbClr val="000000"/>
                </a:solidFill>
                <a:effectLst/>
                <a:uLnTx/>
                <a:uFillTx/>
                <a:latin typeface="Marianne"/>
                <a:ea typeface="+mn-ea"/>
                <a:cs typeface="+mn-cs"/>
              </a:rPr>
              <a:t>prévoit un principe d’</a:t>
            </a:r>
            <a:r>
              <a:rPr kumimoji="0" lang="fr-FR" sz="1800" b="1" i="0" u="none" strike="noStrike" kern="1200" cap="none" spc="0" normalizeH="0" baseline="0" noProof="0" dirty="0">
                <a:ln>
                  <a:noFill/>
                </a:ln>
                <a:solidFill>
                  <a:srgbClr val="002060"/>
                </a:solidFill>
                <a:effectLst/>
                <a:uLnTx/>
                <a:uFillTx/>
                <a:latin typeface="Marianne"/>
                <a:ea typeface="+mn-ea"/>
                <a:cs typeface="+mn-cs"/>
              </a:rPr>
              <a:t>inertie chimique </a:t>
            </a:r>
            <a:r>
              <a:rPr kumimoji="0" lang="fr-FR" sz="1800" b="0" i="0" u="none" strike="noStrike" kern="1200" cap="none" spc="0" normalizeH="0" baseline="0" noProof="0" dirty="0">
                <a:ln>
                  <a:noFill/>
                </a:ln>
                <a:solidFill>
                  <a:srgbClr val="000000"/>
                </a:solidFill>
                <a:effectLst/>
                <a:uLnTx/>
                <a:uFillTx/>
                <a:latin typeface="Marianne"/>
                <a:ea typeface="+mn-ea"/>
                <a:cs typeface="+mn-cs"/>
              </a:rPr>
              <a:t>des MCDA, ce qui veut dire qu’ils doivent être fabriqués conformément aux bonnes pratiques de fabrication afin, que dans des conditions normales ou prévisibles d’emploi, ils ne transfèrent pas aux denrées des constituants en une quantité susceptible : </a:t>
            </a: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de </a:t>
            </a:r>
            <a:r>
              <a:rPr kumimoji="0" lang="fr-FR" sz="1800" b="0" i="0" u="none" strike="noStrike" kern="1200" cap="none" spc="0" normalizeH="0" baseline="0" noProof="0" dirty="0">
                <a:ln>
                  <a:noFill/>
                </a:ln>
                <a:solidFill>
                  <a:srgbClr val="000000"/>
                </a:solidFill>
                <a:effectLst/>
                <a:uLnTx/>
                <a:uFillTx/>
                <a:latin typeface="Marianne"/>
                <a:ea typeface="+mn-ea"/>
                <a:cs typeface="+mn-cs"/>
              </a:rPr>
              <a:t>présenter un danger pour la santé humaine, </a:t>
            </a: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d’entraîner </a:t>
            </a:r>
            <a:r>
              <a:rPr kumimoji="0" lang="fr-FR" sz="1800" b="0" i="0" u="none" strike="noStrike" kern="1200" cap="none" spc="0" normalizeH="0" baseline="0" noProof="0" dirty="0">
                <a:ln>
                  <a:noFill/>
                </a:ln>
                <a:solidFill>
                  <a:srgbClr val="000000"/>
                </a:solidFill>
                <a:effectLst/>
                <a:uLnTx/>
                <a:uFillTx/>
                <a:latin typeface="Marianne"/>
                <a:ea typeface="+mn-ea"/>
                <a:cs typeface="+mn-cs"/>
              </a:rPr>
              <a:t>une modification inacceptable de la composition de la denrée, </a:t>
            </a: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d’altérer </a:t>
            </a:r>
            <a:r>
              <a:rPr kumimoji="0" lang="fr-FR" sz="1800" b="0" i="0" u="none" strike="noStrike" kern="1200" cap="none" spc="0" normalizeH="0" baseline="0" noProof="0" dirty="0">
                <a:ln>
                  <a:noFill/>
                </a:ln>
                <a:solidFill>
                  <a:srgbClr val="000000"/>
                </a:solidFill>
                <a:effectLst/>
                <a:uLnTx/>
                <a:uFillTx/>
                <a:latin typeface="Marianne"/>
                <a:ea typeface="+mn-ea"/>
                <a:cs typeface="+mn-cs"/>
              </a:rPr>
              <a:t>les propriétés organoleptiques de la denrée alimentaire.</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6" name="Rectangle 5"/>
          <p:cNvSpPr/>
          <p:nvPr/>
        </p:nvSpPr>
        <p:spPr>
          <a:xfrm>
            <a:off x="828000" y="4947099"/>
            <a:ext cx="10521626" cy="1200329"/>
          </a:xfrm>
          <a:prstGeom prst="rect">
            <a:avLst/>
          </a:prstGeom>
          <a:ln w="38100">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arianne"/>
                <a:ea typeface="+mn-ea"/>
                <a:cs typeface="+mn-cs"/>
              </a:rPr>
              <a:t>La </a:t>
            </a:r>
            <a:r>
              <a:rPr kumimoji="0" lang="fr-FR" sz="1800" b="1" i="0" u="none" strike="noStrike" kern="1200" cap="none" spc="0" normalizeH="0" baseline="0" noProof="0" dirty="0">
                <a:ln>
                  <a:noFill/>
                </a:ln>
                <a:solidFill>
                  <a:srgbClr val="0070C0"/>
                </a:solidFill>
                <a:effectLst/>
                <a:uLnTx/>
                <a:uFillTx/>
                <a:latin typeface="Marianne"/>
                <a:ea typeface="+mn-ea"/>
                <a:cs typeface="+mn-cs"/>
              </a:rPr>
              <a:t>déclaration de conformité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est un document </a:t>
            </a:r>
            <a:r>
              <a:rPr kumimoji="0" lang="fr-FR" sz="1800" b="1" i="0" u="none" strike="noStrike" kern="1200" cap="none" spc="0" normalizeH="0" baseline="0" noProof="0" dirty="0">
                <a:ln>
                  <a:noFill/>
                </a:ln>
                <a:solidFill>
                  <a:srgbClr val="0070C0"/>
                </a:solidFill>
                <a:effectLst/>
                <a:uLnTx/>
                <a:uFillTx/>
                <a:latin typeface="Marianne"/>
                <a:ea typeface="+mn-ea"/>
                <a:cs typeface="+mn-cs"/>
              </a:rPr>
              <a:t>obligatoire</a:t>
            </a:r>
            <a:r>
              <a:rPr kumimoji="0" lang="fr-FR" sz="1800" b="0" i="0" u="none" strike="noStrike" kern="1200" cap="none" spc="0" normalizeH="0" baseline="0" noProof="0" dirty="0">
                <a:ln>
                  <a:noFill/>
                </a:ln>
                <a:solidFill>
                  <a:srgbClr val="000000"/>
                </a:solidFill>
                <a:effectLst/>
                <a:uLnTx/>
                <a:uFillTx/>
                <a:latin typeface="Marianne"/>
                <a:ea typeface="+mn-ea"/>
                <a:cs typeface="+mn-cs"/>
              </a:rPr>
              <a:t> qui doit être émis par l’exploitant (importateur, fabricant, transformateur, etc.) responsable de la mise sur le marché du MCDA et transmis aux opérateurs sur toute la chaîne de commercialisation, y compris aux </a:t>
            </a:r>
            <a:r>
              <a:rPr kumimoji="0" lang="fr-FR" sz="1800" b="1" i="0" u="none" strike="noStrike" kern="1200" cap="none" spc="0" normalizeH="0" baseline="0" noProof="0" dirty="0">
                <a:ln>
                  <a:noFill/>
                </a:ln>
                <a:solidFill>
                  <a:srgbClr val="0070C0"/>
                </a:solidFill>
                <a:effectLst/>
                <a:uLnTx/>
                <a:uFillTx/>
                <a:latin typeface="Marianne"/>
                <a:ea typeface="+mn-ea"/>
                <a:cs typeface="+mn-cs"/>
              </a:rPr>
              <a:t>utilisateurs</a:t>
            </a:r>
            <a:r>
              <a:rPr kumimoji="0" lang="fr-FR" sz="1800" b="0" i="0" u="none" strike="noStrike" kern="1200" cap="none" spc="0" normalizeH="0" baseline="0" noProof="0" dirty="0">
                <a:ln>
                  <a:noFill/>
                </a:ln>
                <a:solidFill>
                  <a:srgbClr val="000000"/>
                </a:solidFill>
                <a:effectLst/>
                <a:uLnTx/>
                <a:uFillTx/>
                <a:latin typeface="Marianne"/>
                <a:ea typeface="+mn-ea"/>
                <a:cs typeface="+mn-cs"/>
              </a:rPr>
              <a:t>.</a:t>
            </a:r>
          </a:p>
        </p:txBody>
      </p:sp>
    </p:spTree>
    <p:extLst>
      <p:ext uri="{BB962C8B-B14F-4D97-AF65-F5344CB8AC3E}">
        <p14:creationId xmlns:p14="http://schemas.microsoft.com/office/powerpoint/2010/main" val="37097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sldNum" idx="12"/>
          </p:nvPr>
        </p:nvSpPr>
        <p:spPr>
          <a:xfrm>
            <a:off x="11887200" y="6572404"/>
            <a:ext cx="304800" cy="285600"/>
          </a:xfrm>
          <a:prstGeom prst="rect">
            <a:avLst/>
          </a:prstGeom>
        </p:spPr>
        <p:txBody>
          <a:bodyPr spcFirstLastPara="1" wrap="square" lIns="0" tIns="0" rIns="0" bIns="0" anchor="ctr" anchorCtr="0">
            <a:noAutofit/>
          </a:bodyPr>
          <a:lstStyle/>
          <a:p>
            <a:pPr defTabSz="1219170">
              <a:defRPr/>
            </a:pPr>
            <a:fld id="{00000000-1234-1234-1234-123412341234}" type="slidenum">
              <a:rPr lang="fr" kern="0">
                <a:solidFill>
                  <a:srgbClr val="595959"/>
                </a:solidFill>
              </a:rPr>
              <a:pPr defTabSz="1219170">
                <a:defRPr/>
              </a:pPr>
              <a:t>13</a:t>
            </a:fld>
            <a:endParaRPr kern="0">
              <a:solidFill>
                <a:srgbClr val="595959"/>
              </a:solidFill>
            </a:endParaRPr>
          </a:p>
        </p:txBody>
      </p:sp>
      <p:pic>
        <p:nvPicPr>
          <p:cNvPr id="190" name="Google Shape;190;p22"/>
          <p:cNvPicPr preferRelativeResize="0"/>
          <p:nvPr/>
        </p:nvPicPr>
        <p:blipFill rotWithShape="1">
          <a:blip r:embed="rId3">
            <a:alphaModFix amt="15000"/>
          </a:blip>
          <a:srcRect l="70684"/>
          <a:stretch/>
        </p:blipFill>
        <p:spPr>
          <a:xfrm>
            <a:off x="4" y="1887067"/>
            <a:ext cx="996000" cy="3083867"/>
          </a:xfrm>
          <a:prstGeom prst="rect">
            <a:avLst/>
          </a:prstGeom>
          <a:noFill/>
          <a:ln>
            <a:noFill/>
          </a:ln>
        </p:spPr>
      </p:pic>
      <p:sp>
        <p:nvSpPr>
          <p:cNvPr id="191" name="Google Shape;191;p22"/>
          <p:cNvSpPr txBox="1">
            <a:spLocks noGrp="1"/>
          </p:cNvSpPr>
          <p:nvPr>
            <p:ph type="title" idx="4294967295"/>
          </p:nvPr>
        </p:nvSpPr>
        <p:spPr>
          <a:xfrm>
            <a:off x="1700300" y="2586584"/>
            <a:ext cx="5067200" cy="741701"/>
          </a:xfrm>
          <a:prstGeom prst="rect">
            <a:avLst/>
          </a:prstGeom>
        </p:spPr>
        <p:txBody>
          <a:bodyPr spcFirstLastPara="1" wrap="square" lIns="121900" tIns="121900" rIns="121900" bIns="121900" anchor="t" anchorCtr="0">
            <a:spAutoFit/>
          </a:bodyPr>
          <a:lstStyle/>
          <a:p>
            <a:r>
              <a:rPr lang="fr" b="1" dirty="0" smtClean="0">
                <a:solidFill>
                  <a:srgbClr val="00B0F0"/>
                </a:solidFill>
                <a:latin typeface="Marianne" panose="02000000000000000000" pitchFamily="50" charset="0"/>
              </a:rPr>
              <a:t>Questions et réponses</a:t>
            </a:r>
            <a:endParaRPr b="1" dirty="0">
              <a:solidFill>
                <a:srgbClr val="00B0F0"/>
              </a:solidFill>
              <a:latin typeface="Marianne" panose="02000000000000000000" pitchFamily="50" charset="0"/>
            </a:endParaRPr>
          </a:p>
        </p:txBody>
      </p:sp>
    </p:spTree>
    <p:extLst>
      <p:ext uri="{BB962C8B-B14F-4D97-AF65-F5344CB8AC3E}">
        <p14:creationId xmlns:p14="http://schemas.microsoft.com/office/powerpoint/2010/main" val="150085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71918" y="984000"/>
            <a:ext cx="10448164" cy="5875200"/>
          </a:xfrm>
        </p:spPr>
      </p:pic>
      <p:sp>
        <p:nvSpPr>
          <p:cNvPr id="6" name="Titre 5"/>
          <p:cNvSpPr>
            <a:spLocks noGrp="1"/>
          </p:cNvSpPr>
          <p:nvPr>
            <p:ph type="title"/>
          </p:nvPr>
        </p:nvSpPr>
        <p:spPr>
          <a:xfrm>
            <a:off x="1097280" y="984000"/>
            <a:ext cx="10614719" cy="5395200"/>
          </a:xfrm>
          <a:ln>
            <a:solidFill>
              <a:schemeClr val="bg1"/>
            </a:solidFill>
          </a:ln>
        </p:spPr>
        <p:txBody>
          <a:bodyPr/>
          <a:lstStyle/>
          <a:p>
            <a:pPr marL="0" indent="0">
              <a:buNone/>
            </a:pPr>
            <a:r>
              <a:rPr lang="fr-FR" dirty="0">
                <a:solidFill>
                  <a:schemeClr val="bg1"/>
                </a:solidFill>
                <a:effectLst>
                  <a:outerShdw blurRad="38100" dist="38100" dir="2700000" algn="tl">
                    <a:srgbClr val="000000">
                      <a:alpha val="43137"/>
                    </a:srgbClr>
                  </a:outerShdw>
                </a:effectLst>
              </a:rPr>
              <a:t>2. Présentation de différents outils d'aide à la décision : solutions de contenants, de lavage, de traçabilité et </a:t>
            </a:r>
            <a:r>
              <a:rPr lang="fr-FR" dirty="0" smtClean="0">
                <a:solidFill>
                  <a:schemeClr val="bg1"/>
                </a:solidFill>
                <a:effectLst>
                  <a:outerShdw blurRad="38100" dist="38100" dir="2700000" algn="tl">
                    <a:srgbClr val="000000">
                      <a:alpha val="43137"/>
                    </a:srgbClr>
                  </a:outerShdw>
                </a:effectLst>
              </a:rPr>
              <a:t>d'ergonomie</a:t>
            </a:r>
            <a:endParaRPr lang="fr-FR" dirty="0"/>
          </a:p>
        </p:txBody>
      </p:sp>
      <p:sp>
        <p:nvSpPr>
          <p:cNvPr id="11" name="Espace réservé du numéro de diapositive 10"/>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8" name="Espace réservé de la date 6"/>
          <p:cNvSpPr>
            <a:spLocks noGrp="1"/>
          </p:cNvSpPr>
          <p:nvPr>
            <p:ph type="dt" sz="half" idx="10"/>
          </p:nvPr>
        </p:nvSpPr>
        <p:spPr>
          <a:xfrm>
            <a:off x="10152000" y="6378000"/>
            <a:ext cx="1560000" cy="480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FFFFFF"/>
                </a:solidFill>
                <a:effectLst/>
                <a:uLnTx/>
                <a:uFillTx/>
                <a:latin typeface="Marianne"/>
                <a:ea typeface="+mn-ea"/>
                <a:cs typeface="+mn-cs"/>
              </a:rPr>
              <a:t>22/02/2024</a:t>
            </a:r>
            <a:endParaRPr kumimoji="0" lang="fr-FR" sz="1000" b="1" i="0" u="none" strike="noStrike" kern="1200" cap="all" spc="0" normalizeH="0" baseline="0" noProof="0" dirty="0">
              <a:ln>
                <a:noFill/>
              </a:ln>
              <a:solidFill>
                <a:srgbClr val="FFFFFF"/>
              </a:solidFill>
              <a:effectLst/>
              <a:uLnTx/>
              <a:uFillTx/>
              <a:latin typeface="Marianne"/>
              <a:ea typeface="+mn-ea"/>
              <a:cs typeface="+mn-cs"/>
            </a:endParaRPr>
          </a:p>
        </p:txBody>
      </p:sp>
      <p:sp>
        <p:nvSpPr>
          <p:cNvPr id="9" name="Espace réservé du pied de page 7"/>
          <p:cNvSpPr>
            <a:spLocks noGrp="1"/>
          </p:cNvSpPr>
          <p:nvPr>
            <p:ph type="ftr" sz="quarter" idx="11"/>
          </p:nvPr>
        </p:nvSpPr>
        <p:spPr>
          <a:xfrm>
            <a:off x="480000" y="6378000"/>
            <a:ext cx="7872000" cy="48000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Marianne"/>
                <a:ea typeface="+mn-ea"/>
                <a:cs typeface="+mn-cs"/>
              </a:rPr>
              <a:t>DGAL/BPAL</a:t>
            </a:r>
          </a:p>
        </p:txBody>
      </p:sp>
    </p:spTree>
    <p:extLst>
      <p:ext uri="{BB962C8B-B14F-4D97-AF65-F5344CB8AC3E}">
        <p14:creationId xmlns:p14="http://schemas.microsoft.com/office/powerpoint/2010/main" val="677594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LES REFLEXES A AVOIR POUR CHOISIR SON CONTENANT</a:t>
            </a:r>
          </a:p>
          <a:p>
            <a:endParaRPr lang="fr-FR" sz="1800" dirty="0" smtClean="0"/>
          </a:p>
          <a:p>
            <a:r>
              <a:rPr lang="fr-FR" sz="1800" b="1" dirty="0" smtClean="0">
                <a:solidFill>
                  <a:srgbClr val="0070C0"/>
                </a:solidFill>
              </a:rPr>
              <a:t>1. </a:t>
            </a:r>
            <a:r>
              <a:rPr lang="fr-FR" sz="1800" dirty="0" smtClean="0"/>
              <a:t>Vérifier que le contenant est bien </a:t>
            </a:r>
            <a:r>
              <a:rPr lang="fr-FR" sz="1800" b="1" dirty="0" smtClean="0">
                <a:solidFill>
                  <a:srgbClr val="0070C0"/>
                </a:solidFill>
              </a:rPr>
              <a:t>conforme à la réglementation</a:t>
            </a: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2162474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graphicFrame>
        <p:nvGraphicFramePr>
          <p:cNvPr id="7" name="Tableau 6"/>
          <p:cNvGraphicFramePr>
            <a:graphicFrameLocks noGrp="1"/>
          </p:cNvGraphicFramePr>
          <p:nvPr>
            <p:extLst/>
          </p:nvPr>
        </p:nvGraphicFramePr>
        <p:xfrm>
          <a:off x="480000" y="796983"/>
          <a:ext cx="11426827" cy="5581017"/>
        </p:xfrm>
        <a:graphic>
          <a:graphicData uri="http://schemas.openxmlformats.org/drawingml/2006/table">
            <a:tbl>
              <a:tblPr firstRow="1" firstCol="1" bandRow="1">
                <a:tableStyleId>{9DCAF9ED-07DC-4A11-8D7F-57B35C25682E}</a:tableStyleId>
              </a:tblPr>
              <a:tblGrid>
                <a:gridCol w="5788026">
                  <a:extLst>
                    <a:ext uri="{9D8B030D-6E8A-4147-A177-3AD203B41FA5}">
                      <a16:colId xmlns:a16="http://schemas.microsoft.com/office/drawing/2014/main" val="3005797051"/>
                    </a:ext>
                  </a:extLst>
                </a:gridCol>
                <a:gridCol w="2732171">
                  <a:extLst>
                    <a:ext uri="{9D8B030D-6E8A-4147-A177-3AD203B41FA5}">
                      <a16:colId xmlns:a16="http://schemas.microsoft.com/office/drawing/2014/main" val="1708800232"/>
                    </a:ext>
                  </a:extLst>
                </a:gridCol>
                <a:gridCol w="2906630">
                  <a:extLst>
                    <a:ext uri="{9D8B030D-6E8A-4147-A177-3AD203B41FA5}">
                      <a16:colId xmlns:a16="http://schemas.microsoft.com/office/drawing/2014/main" val="2393730612"/>
                    </a:ext>
                  </a:extLst>
                </a:gridCol>
              </a:tblGrid>
              <a:tr h="1066801">
                <a:tc>
                  <a:txBody>
                    <a:bodyPr/>
                    <a:lstStyle/>
                    <a:p>
                      <a:pPr algn="l">
                        <a:lnSpc>
                          <a:spcPct val="107000"/>
                        </a:lnSpc>
                        <a:spcAft>
                          <a:spcPts val="0"/>
                        </a:spcAft>
                      </a:pPr>
                      <a:r>
                        <a:rPr lang="fr-FR" sz="1600" dirty="0">
                          <a:effectLst/>
                        </a:rPr>
                        <a:t>Matériau</a:t>
                      </a:r>
                      <a:endParaRPr lang="fr-FR" sz="28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07000"/>
                        </a:lnSpc>
                        <a:spcAft>
                          <a:spcPts val="0"/>
                        </a:spcAft>
                      </a:pPr>
                      <a:r>
                        <a:rPr lang="fr-FR" sz="1800" dirty="0" smtClean="0">
                          <a:effectLst/>
                        </a:rPr>
                        <a:t>Interdiction</a:t>
                      </a:r>
                      <a:r>
                        <a:rPr lang="fr-FR" sz="1800" baseline="0" dirty="0" smtClean="0">
                          <a:effectLst/>
                        </a:rPr>
                        <a:t> contenants en plastiques</a:t>
                      </a: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marL="71755" marR="71755" algn="ctr">
                        <a:lnSpc>
                          <a:spcPct val="107000"/>
                        </a:lnSpc>
                        <a:spcAft>
                          <a:spcPts val="0"/>
                        </a:spcAft>
                      </a:pPr>
                      <a:r>
                        <a:rPr lang="fr-FR" sz="1800" dirty="0" smtClean="0">
                          <a:effectLst/>
                        </a:rPr>
                        <a:t>Obligation contenants</a:t>
                      </a:r>
                      <a:r>
                        <a:rPr lang="fr-FR" sz="1800" baseline="0" dirty="0" smtClean="0">
                          <a:effectLst/>
                        </a:rPr>
                        <a:t> </a:t>
                      </a:r>
                      <a:r>
                        <a:rPr lang="fr-FR" sz="1800" baseline="0" dirty="0" err="1" smtClean="0">
                          <a:effectLst/>
                        </a:rPr>
                        <a:t>réemployable</a:t>
                      </a:r>
                      <a:r>
                        <a:rPr lang="fr-FR" sz="1800" baseline="0" dirty="0" smtClean="0">
                          <a:effectLst/>
                        </a:rPr>
                        <a:t> portage à domicile</a:t>
                      </a:r>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3706313"/>
                  </a:ext>
                </a:extLst>
              </a:tr>
              <a:tr h="328213">
                <a:tc>
                  <a:txBody>
                    <a:bodyPr/>
                    <a:lstStyle/>
                    <a:p>
                      <a:pPr algn="l">
                        <a:lnSpc>
                          <a:spcPct val="107000"/>
                        </a:lnSpc>
                        <a:spcAft>
                          <a:spcPts val="0"/>
                        </a:spcAft>
                      </a:pPr>
                      <a:r>
                        <a:rPr lang="fr-FR" sz="1600" dirty="0">
                          <a:effectLst/>
                        </a:rPr>
                        <a:t>Inox</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28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7562908"/>
                  </a:ext>
                </a:extLst>
              </a:tr>
              <a:tr h="328213">
                <a:tc>
                  <a:txBody>
                    <a:bodyPr/>
                    <a:lstStyle/>
                    <a:p>
                      <a:pPr algn="l">
                        <a:lnSpc>
                          <a:spcPct val="107000"/>
                        </a:lnSpc>
                        <a:spcAft>
                          <a:spcPts val="0"/>
                        </a:spcAft>
                      </a:pPr>
                      <a:r>
                        <a:rPr lang="fr-FR" sz="1600" dirty="0">
                          <a:effectLst/>
                        </a:rPr>
                        <a:t>Verre trempé borosilicate </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28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9475230"/>
                  </a:ext>
                </a:extLst>
              </a:tr>
              <a:tr h="328213">
                <a:tc>
                  <a:txBody>
                    <a:bodyPr/>
                    <a:lstStyle/>
                    <a:p>
                      <a:pPr algn="l">
                        <a:lnSpc>
                          <a:spcPct val="107000"/>
                        </a:lnSpc>
                        <a:spcAft>
                          <a:spcPts val="0"/>
                        </a:spcAft>
                      </a:pPr>
                      <a:r>
                        <a:rPr lang="fr-FR" sz="1600" dirty="0">
                          <a:effectLst/>
                        </a:rPr>
                        <a:t>Verre trempé </a:t>
                      </a:r>
                      <a:r>
                        <a:rPr lang="fr-FR" sz="1600" dirty="0" err="1">
                          <a:effectLst/>
                        </a:rPr>
                        <a:t>sodocalcique</a:t>
                      </a:r>
                      <a:r>
                        <a:rPr lang="fr-FR" sz="1600" dirty="0">
                          <a:effectLst/>
                        </a:rPr>
                        <a:t> </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OUI</a:t>
                      </a:r>
                      <a:endParaRPr lang="fr-FR" sz="280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9125087"/>
                  </a:ext>
                </a:extLst>
              </a:tr>
              <a:tr h="328213">
                <a:tc>
                  <a:txBody>
                    <a:bodyPr/>
                    <a:lstStyle/>
                    <a:p>
                      <a:pPr algn="l">
                        <a:lnSpc>
                          <a:spcPct val="107000"/>
                        </a:lnSpc>
                        <a:spcAft>
                          <a:spcPts val="0"/>
                        </a:spcAft>
                      </a:pPr>
                      <a:r>
                        <a:rPr lang="fr-FR" sz="1600" dirty="0">
                          <a:effectLst/>
                        </a:rPr>
                        <a:t>Verre </a:t>
                      </a:r>
                      <a:r>
                        <a:rPr lang="fr-FR" sz="1600" dirty="0" err="1">
                          <a:effectLst/>
                        </a:rPr>
                        <a:t>sodocalcique</a:t>
                      </a:r>
                      <a:r>
                        <a:rPr lang="fr-FR" sz="1600" dirty="0">
                          <a:effectLst/>
                        </a:rPr>
                        <a:t> recuit (classique)</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OUI</a:t>
                      </a:r>
                      <a:endParaRPr lang="fr-FR" sz="280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1472923"/>
                  </a:ext>
                </a:extLst>
              </a:tr>
              <a:tr h="596492">
                <a:tc>
                  <a:txBody>
                    <a:bodyPr/>
                    <a:lstStyle/>
                    <a:p>
                      <a:pPr algn="l">
                        <a:lnSpc>
                          <a:spcPct val="107000"/>
                        </a:lnSpc>
                        <a:spcAft>
                          <a:spcPts val="0"/>
                        </a:spcAft>
                      </a:pPr>
                      <a:r>
                        <a:rPr lang="fr-FR" sz="1600" dirty="0">
                          <a:effectLst/>
                        </a:rPr>
                        <a:t>Porcelaine/céramique</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28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053516"/>
                  </a:ext>
                </a:extLst>
              </a:tr>
              <a:tr h="672439">
                <a:tc>
                  <a:txBody>
                    <a:bodyPr/>
                    <a:lstStyle/>
                    <a:p>
                      <a:pPr algn="l">
                        <a:lnSpc>
                          <a:spcPct val="107000"/>
                        </a:lnSpc>
                        <a:spcAft>
                          <a:spcPts val="0"/>
                        </a:spcAft>
                      </a:pPr>
                      <a:r>
                        <a:rPr lang="fr-FR" sz="1600" dirty="0">
                          <a:effectLst/>
                        </a:rPr>
                        <a:t>Plastique </a:t>
                      </a:r>
                      <a:r>
                        <a:rPr lang="fr-FR" sz="1600" dirty="0" err="1">
                          <a:effectLst/>
                        </a:rPr>
                        <a:t>réemployable</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b="1" dirty="0">
                          <a:solidFill>
                            <a:srgbClr val="C00000"/>
                          </a:solidFill>
                          <a:effectLst/>
                        </a:rPr>
                        <a:t>NON</a:t>
                      </a:r>
                      <a:endParaRPr lang="fr-FR" sz="2800" b="1" dirty="0">
                        <a:solidFill>
                          <a:srgbClr val="C00000"/>
                        </a:solidFill>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OUI</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6374552"/>
                  </a:ext>
                </a:extLst>
              </a:tr>
              <a:tr h="681706">
                <a:tc>
                  <a:txBody>
                    <a:bodyPr/>
                    <a:lstStyle/>
                    <a:p>
                      <a:pPr algn="l">
                        <a:lnSpc>
                          <a:spcPct val="107000"/>
                        </a:lnSpc>
                        <a:spcAft>
                          <a:spcPts val="0"/>
                        </a:spcAft>
                      </a:pPr>
                      <a:r>
                        <a:rPr lang="fr-FR" sz="1600" dirty="0">
                          <a:effectLst/>
                        </a:rPr>
                        <a:t>MCDA à base de fibres végétales (ex : cellulose) avec modification chimique/structurelle de la cellulose et/ou liner plastique</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b="1" dirty="0">
                          <a:solidFill>
                            <a:srgbClr val="C00000"/>
                          </a:solidFill>
                          <a:effectLst/>
                        </a:rPr>
                        <a:t>NON</a:t>
                      </a:r>
                      <a:endParaRPr lang="fr-FR" sz="2800" b="1" dirty="0">
                        <a:solidFill>
                          <a:srgbClr val="C00000"/>
                        </a:solidFill>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b="1" dirty="0" smtClean="0">
                          <a:solidFill>
                            <a:srgbClr val="C00000"/>
                          </a:solidFill>
                          <a:effectLst/>
                        </a:rPr>
                        <a:t>NON</a:t>
                      </a:r>
                      <a:endParaRPr lang="fr-FR" sz="1600" b="1" dirty="0">
                        <a:solidFill>
                          <a:srgbClr val="C00000"/>
                        </a:solidFill>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5118847"/>
                  </a:ext>
                </a:extLst>
              </a:tr>
              <a:tr h="1149668">
                <a:tc>
                  <a:txBody>
                    <a:bodyPr/>
                    <a:lstStyle/>
                    <a:p>
                      <a:pPr algn="l">
                        <a:lnSpc>
                          <a:spcPct val="107000"/>
                        </a:lnSpc>
                        <a:spcAft>
                          <a:spcPts val="0"/>
                        </a:spcAft>
                      </a:pPr>
                      <a:r>
                        <a:rPr lang="fr-FR" sz="1600" dirty="0">
                          <a:effectLst/>
                        </a:rPr>
                        <a:t>MCDA à base de fibres végétales (ex : cellulose) avec </a:t>
                      </a:r>
                      <a:r>
                        <a:rPr lang="fr-FR" sz="1600" u="sng" dirty="0">
                          <a:effectLst/>
                        </a:rPr>
                        <a:t>preuve</a:t>
                      </a:r>
                      <a:r>
                        <a:rPr lang="fr-FR" sz="1600" dirty="0">
                          <a:effectLst/>
                        </a:rPr>
                        <a:t> </a:t>
                      </a:r>
                      <a:r>
                        <a:rPr lang="fr-FR" sz="1600" u="sng" dirty="0">
                          <a:effectLst/>
                        </a:rPr>
                        <a:t>de l’absence totale de plastique, </a:t>
                      </a:r>
                      <a:r>
                        <a:rPr lang="fr-FR" sz="1600" u="sng" dirty="0" err="1">
                          <a:effectLst/>
                        </a:rPr>
                        <a:t>biosourcé</a:t>
                      </a:r>
                      <a:r>
                        <a:rPr lang="fr-FR" sz="1600" u="sng" dirty="0">
                          <a:effectLst/>
                        </a:rPr>
                        <a:t> ou non, et liner compris</a:t>
                      </a:r>
                      <a:r>
                        <a:rPr lang="fr-FR" sz="1600" dirty="0">
                          <a:effectLst/>
                        </a:rPr>
                        <a:t> </a:t>
                      </a:r>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b="1" dirty="0">
                          <a:solidFill>
                            <a:srgbClr val="C00000"/>
                          </a:solidFill>
                          <a:effectLst/>
                        </a:rPr>
                        <a:t>Attention : à ce stade, ce type de contenant n’est pas disponible sur le marché</a:t>
                      </a:r>
                      <a:r>
                        <a:rPr lang="fr-FR" sz="1100" b="1" dirty="0">
                          <a:solidFill>
                            <a:srgbClr val="C00000"/>
                          </a:solidFill>
                          <a:effectLst/>
                        </a:rPr>
                        <a:t>.</a:t>
                      </a:r>
                      <a:endParaRPr lang="fr-FR" sz="2800" b="1" dirty="0">
                        <a:solidFill>
                          <a:srgbClr val="C00000"/>
                        </a:solidFill>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b="1" dirty="0" smtClean="0">
                          <a:solidFill>
                            <a:srgbClr val="C00000"/>
                          </a:solidFill>
                          <a:effectLst/>
                        </a:rPr>
                        <a:t>NON</a:t>
                      </a:r>
                      <a:endParaRPr lang="fr-FR" sz="1600" b="1" dirty="0">
                        <a:solidFill>
                          <a:srgbClr val="C00000"/>
                        </a:solidFill>
                        <a:effectLst/>
                        <a:latin typeface="Marianne" panose="02000000000000000000"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4111443"/>
                  </a:ext>
                </a:extLst>
              </a:tr>
            </a:tbl>
          </a:graphicData>
        </a:graphic>
      </p:graphicFrame>
    </p:spTree>
    <p:extLst>
      <p:ext uri="{BB962C8B-B14F-4D97-AF65-F5344CB8AC3E}">
        <p14:creationId xmlns:p14="http://schemas.microsoft.com/office/powerpoint/2010/main" val="3210880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6754" y="1314450"/>
            <a:ext cx="10445246" cy="1686400"/>
          </a:xfrm>
        </p:spPr>
        <p:txBody>
          <a:bodyPr/>
          <a:lstStyle/>
          <a:p>
            <a:r>
              <a:rPr lang="fr-FR" sz="2000" b="1" dirty="0" smtClean="0">
                <a:solidFill>
                  <a:schemeClr val="accent1">
                    <a:lumMod val="90000"/>
                    <a:lumOff val="10000"/>
                  </a:schemeClr>
                </a:solidFill>
              </a:rPr>
              <a:t>LES REFLEXES A AVOIR POUR CHOISIR SON CONTENANT</a:t>
            </a:r>
          </a:p>
          <a:p>
            <a:endParaRPr lang="fr-FR" sz="1800" dirty="0" smtClean="0"/>
          </a:p>
          <a:p>
            <a:r>
              <a:rPr lang="fr-FR" sz="1800" b="1" dirty="0" smtClean="0">
                <a:solidFill>
                  <a:srgbClr val="0070C0"/>
                </a:solidFill>
              </a:rPr>
              <a:t>2. Comparer les différents types de contenants </a:t>
            </a:r>
            <a:r>
              <a:rPr lang="fr-FR" sz="1800" dirty="0" smtClean="0"/>
              <a:t>pour choisir le contenant le plus </a:t>
            </a:r>
            <a:r>
              <a:rPr lang="fr-FR" sz="1800" b="1" dirty="0" smtClean="0">
                <a:solidFill>
                  <a:srgbClr val="0070C0"/>
                </a:solidFill>
              </a:rPr>
              <a:t>adapté </a:t>
            </a:r>
            <a:r>
              <a:rPr lang="fr-FR" sz="1800" dirty="0" smtClean="0"/>
              <a:t>en les criblant selon plusieurs critères </a:t>
            </a:r>
          </a:p>
          <a:p>
            <a:endParaRPr lang="fr-FR" sz="1800" b="1" dirty="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2" name="Rectangle à coins arrondis 1"/>
          <p:cNvSpPr/>
          <p:nvPr/>
        </p:nvSpPr>
        <p:spPr>
          <a:xfrm>
            <a:off x="76154" y="3157108"/>
            <a:ext cx="4225350" cy="117595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Coût</a:t>
            </a:r>
            <a:r>
              <a:rPr kumimoji="0" lang="fr-FR" sz="1800" b="0" i="0" u="none" strike="noStrike" kern="1200" cap="none" spc="0" normalizeH="0" baseline="0" noProof="0" dirty="0">
                <a:ln>
                  <a:noFill/>
                </a:ln>
                <a:solidFill>
                  <a:srgbClr val="000000"/>
                </a:solidFill>
                <a:effectLst/>
                <a:uLnTx/>
                <a:uFillTx/>
                <a:latin typeface="Marianne"/>
                <a:ea typeface="+mn-ea"/>
                <a:cs typeface="+mn-cs"/>
              </a:rPr>
              <a:t> </a:t>
            </a: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r>
              <a:rPr kumimoji="0" lang="fr-FR" sz="1800" b="0" i="0" u="none" strike="noStrike" kern="1200" cap="none" spc="0" normalizeH="0" baseline="0" noProof="0" dirty="0">
                <a:ln>
                  <a:noFill/>
                </a:ln>
                <a:solidFill>
                  <a:srgbClr val="000000"/>
                </a:solidFill>
                <a:effectLst/>
                <a:uLnTx/>
                <a:uFillTx/>
                <a:latin typeface="Marianne"/>
                <a:ea typeface="+mn-ea"/>
                <a:cs typeface="+mn-cs"/>
              </a:rPr>
              <a:t>durée de vie et nombre de rotations permis, prix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d’achat)</a:t>
            </a:r>
            <a:r>
              <a:rPr kumimoji="0" lang="fr-FR" sz="1800" b="0" i="0" u="none" strike="noStrike" kern="1200" cap="none" spc="0" normalizeH="0" baseline="0" noProof="0" dirty="0" smtClean="0">
                <a:ln>
                  <a:noFill/>
                </a:ln>
                <a:solidFill>
                  <a:srgbClr val="FFFFFF"/>
                </a:solidFill>
                <a:effectLst/>
                <a:uLnTx/>
                <a:uFillTx/>
                <a:latin typeface="Marianne"/>
                <a:ea typeface="+mn-ea"/>
                <a:cs typeface="+mn-cs"/>
              </a:rPr>
              <a:t>)</a:t>
            </a:r>
            <a:endParaRPr kumimoji="0" lang="fr-FR" sz="1800" b="0" i="0" u="none" strike="noStrike" kern="1200" cap="none" spc="0" normalizeH="0" baseline="0" noProof="0" dirty="0">
              <a:ln>
                <a:noFill/>
              </a:ln>
              <a:solidFill>
                <a:srgbClr val="FFFFFF"/>
              </a:solidFill>
              <a:effectLst/>
              <a:uLnTx/>
              <a:uFillTx/>
              <a:latin typeface="Marianne"/>
              <a:ea typeface="+mn-ea"/>
              <a:cs typeface="+mn-cs"/>
            </a:endParaRPr>
          </a:p>
        </p:txBody>
      </p:sp>
      <p:sp>
        <p:nvSpPr>
          <p:cNvPr id="12" name="Rectangle à coins arrondis 11"/>
          <p:cNvSpPr/>
          <p:nvPr/>
        </p:nvSpPr>
        <p:spPr>
          <a:xfrm>
            <a:off x="9902104" y="4628470"/>
            <a:ext cx="2128772" cy="74680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000000"/>
                </a:solidFill>
                <a:effectLst/>
                <a:uLnTx/>
                <a:uFillTx/>
                <a:latin typeface="Marianne"/>
                <a:ea typeface="+mn-ea"/>
                <a:cs typeface="+mn-cs"/>
              </a:rPr>
              <a:t>Recyclabilité</a:t>
            </a:r>
            <a:endParaRPr kumimoji="0" lang="fr-FR" sz="18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3" name="Rectangle à coins arrondis 12"/>
          <p:cNvSpPr/>
          <p:nvPr/>
        </p:nvSpPr>
        <p:spPr>
          <a:xfrm>
            <a:off x="4395253" y="5182577"/>
            <a:ext cx="2642623" cy="113090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au contact alimentaire avec un usage </a:t>
            </a:r>
            <a:r>
              <a:rPr kumimoji="0" lang="fr-FR" sz="1800" b="1" i="0" u="none" strike="noStrike" kern="1200" cap="none" spc="0" normalizeH="0" baseline="0" noProof="0" dirty="0" smtClean="0">
                <a:ln>
                  <a:noFill/>
                </a:ln>
                <a:solidFill>
                  <a:srgbClr val="000000"/>
                </a:solidFill>
                <a:effectLst/>
                <a:uLnTx/>
                <a:uFillTx/>
                <a:latin typeface="Marianne"/>
                <a:ea typeface="+mn-ea"/>
                <a:cs typeface="+mn-cs"/>
              </a:rPr>
              <a:t>adapté (DC)</a:t>
            </a:r>
            <a:endParaRPr kumimoji="0" lang="fr-FR" sz="18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4" name="Rectangle à coins arrondis 13"/>
          <p:cNvSpPr/>
          <p:nvPr/>
        </p:nvSpPr>
        <p:spPr>
          <a:xfrm>
            <a:off x="4388065" y="3202156"/>
            <a:ext cx="2642623" cy="90805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à la cuisson</a:t>
            </a:r>
          </a:p>
        </p:txBody>
      </p:sp>
      <p:sp>
        <p:nvSpPr>
          <p:cNvPr id="15" name="Rectangle à coins arrondis 14"/>
          <p:cNvSpPr/>
          <p:nvPr/>
        </p:nvSpPr>
        <p:spPr>
          <a:xfrm>
            <a:off x="4416000" y="4175288"/>
            <a:ext cx="2642623" cy="87049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à la réchauffe </a:t>
            </a:r>
          </a:p>
        </p:txBody>
      </p:sp>
      <p:sp>
        <p:nvSpPr>
          <p:cNvPr id="16" name="Rectangle à coins arrondis 15"/>
          <p:cNvSpPr/>
          <p:nvPr/>
        </p:nvSpPr>
        <p:spPr>
          <a:xfrm>
            <a:off x="60985" y="4418269"/>
            <a:ext cx="2402587" cy="7643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au lavage et au séchage</a:t>
            </a:r>
          </a:p>
        </p:txBody>
      </p:sp>
      <p:sp>
        <p:nvSpPr>
          <p:cNvPr id="17" name="Rectangle à coins arrondis 16"/>
          <p:cNvSpPr/>
          <p:nvPr/>
        </p:nvSpPr>
        <p:spPr>
          <a:xfrm>
            <a:off x="2773023" y="5322915"/>
            <a:ext cx="1528481" cy="5009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Poids</a:t>
            </a:r>
          </a:p>
        </p:txBody>
      </p:sp>
      <p:sp>
        <p:nvSpPr>
          <p:cNvPr id="18" name="Rectangle à coins arrondis 17"/>
          <p:cNvSpPr/>
          <p:nvPr/>
        </p:nvSpPr>
        <p:spPr>
          <a:xfrm>
            <a:off x="7117249" y="3197303"/>
            <a:ext cx="2642623" cy="97798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Transparence </a:t>
            </a:r>
          </a:p>
        </p:txBody>
      </p:sp>
      <p:sp>
        <p:nvSpPr>
          <p:cNvPr id="19" name="Rectangle à coins arrondis 18"/>
          <p:cNvSpPr/>
          <p:nvPr/>
        </p:nvSpPr>
        <p:spPr>
          <a:xfrm>
            <a:off x="7117248" y="4268374"/>
            <a:ext cx="2642623" cy="1104399"/>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0000"/>
                </a:solidFill>
                <a:effectLst/>
                <a:uLnTx/>
                <a:uFillTx/>
                <a:latin typeface="Marianne"/>
                <a:ea typeface="+mn-ea"/>
                <a:cs typeface="+mn-cs"/>
              </a:rPr>
              <a:t>Résistance </a:t>
            </a:r>
            <a:r>
              <a:rPr kumimoji="0" lang="fr-FR" sz="1800" b="1" i="0" u="none" strike="noStrike" kern="1200" cap="none" spc="0" normalizeH="0" baseline="0" noProof="0" dirty="0">
                <a:ln>
                  <a:noFill/>
                </a:ln>
                <a:solidFill>
                  <a:srgbClr val="000000"/>
                </a:solidFill>
                <a:effectLst/>
                <a:uLnTx/>
                <a:uFillTx/>
                <a:latin typeface="Marianne"/>
                <a:ea typeface="+mn-ea"/>
                <a:cs typeface="+mn-cs"/>
              </a:rPr>
              <a:t>aux chocs</a:t>
            </a:r>
          </a:p>
        </p:txBody>
      </p:sp>
      <p:sp>
        <p:nvSpPr>
          <p:cNvPr id="20" name="Rectangle à coins arrondis 19"/>
          <p:cNvSpPr/>
          <p:nvPr/>
        </p:nvSpPr>
        <p:spPr>
          <a:xfrm>
            <a:off x="126457" y="5909146"/>
            <a:ext cx="4175048" cy="46885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à l’</a:t>
            </a:r>
            <a:r>
              <a:rPr kumimoji="0" lang="fr-FR" sz="1800" b="1" i="0" u="none" strike="noStrike" kern="1200" cap="none" spc="0" normalizeH="0" baseline="0" noProof="0" dirty="0" err="1">
                <a:ln>
                  <a:noFill/>
                </a:ln>
                <a:solidFill>
                  <a:srgbClr val="000000"/>
                </a:solidFill>
                <a:effectLst/>
                <a:uLnTx/>
                <a:uFillTx/>
                <a:latin typeface="Marianne"/>
                <a:ea typeface="+mn-ea"/>
                <a:cs typeface="+mn-cs"/>
              </a:rPr>
              <a:t>operculage</a:t>
            </a:r>
            <a:endParaRPr kumimoji="0" lang="fr-FR" sz="18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21" name="Rectangle à coins arrondis 20"/>
          <p:cNvSpPr/>
          <p:nvPr/>
        </p:nvSpPr>
        <p:spPr>
          <a:xfrm>
            <a:off x="2657495" y="4435449"/>
            <a:ext cx="1644010" cy="77636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000000"/>
                </a:solidFill>
                <a:effectLst/>
                <a:uLnTx/>
                <a:uFillTx/>
                <a:latin typeface="Marianne"/>
                <a:ea typeface="+mn-ea"/>
                <a:cs typeface="+mn-cs"/>
              </a:rPr>
              <a:t>Empilabilité</a:t>
            </a:r>
            <a:endParaRPr kumimoji="0" lang="fr-FR" sz="18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22" name="Rectangle à coins arrondis 21"/>
          <p:cNvSpPr/>
          <p:nvPr/>
        </p:nvSpPr>
        <p:spPr>
          <a:xfrm>
            <a:off x="9874366" y="3197303"/>
            <a:ext cx="2156510" cy="137033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au stockage à froid </a:t>
            </a:r>
          </a:p>
        </p:txBody>
      </p:sp>
      <p:sp>
        <p:nvSpPr>
          <p:cNvPr id="23" name="Rectangle à coins arrondis 22"/>
          <p:cNvSpPr/>
          <p:nvPr/>
        </p:nvSpPr>
        <p:spPr>
          <a:xfrm>
            <a:off x="7058623" y="5500015"/>
            <a:ext cx="4972253" cy="81715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Facilité d’ouverture du couvercle </a:t>
            </a:r>
          </a:p>
        </p:txBody>
      </p:sp>
      <p:sp>
        <p:nvSpPr>
          <p:cNvPr id="24" name="Rectangle à coins arrondis 23"/>
          <p:cNvSpPr/>
          <p:nvPr/>
        </p:nvSpPr>
        <p:spPr>
          <a:xfrm>
            <a:off x="60984" y="5305810"/>
            <a:ext cx="2642623" cy="54066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arianne"/>
                <a:ea typeface="+mn-ea"/>
                <a:cs typeface="+mn-cs"/>
              </a:rPr>
              <a:t>Aptitude au suivi </a:t>
            </a:r>
          </a:p>
        </p:txBody>
      </p:sp>
    </p:spTree>
    <p:extLst>
      <p:ext uri="{BB962C8B-B14F-4D97-AF65-F5344CB8AC3E}">
        <p14:creationId xmlns:p14="http://schemas.microsoft.com/office/powerpoint/2010/main" val="1595038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6754" y="1314450"/>
            <a:ext cx="10445246" cy="445339"/>
          </a:xfrm>
        </p:spPr>
        <p:txBody>
          <a:bodyPr/>
          <a:lstStyle/>
          <a:p>
            <a:r>
              <a:rPr lang="fr-FR" sz="2000" b="1" dirty="0" smtClean="0">
                <a:solidFill>
                  <a:schemeClr val="accent1">
                    <a:lumMod val="90000"/>
                    <a:lumOff val="10000"/>
                  </a:schemeClr>
                </a:solidFill>
              </a:rPr>
              <a:t>EXEMPLES DE POINTS DE VIGILANCE À AVOIR EN TÊTE</a:t>
            </a:r>
            <a:endParaRPr lang="fr-FR" sz="1800" b="1" dirty="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6" name="Rectangle à coins arrondis 5"/>
          <p:cNvSpPr/>
          <p:nvPr/>
        </p:nvSpPr>
        <p:spPr>
          <a:xfrm>
            <a:off x="0" y="1738701"/>
            <a:ext cx="6435305" cy="1348394"/>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0066"/>
                </a:solidFill>
                <a:effectLst/>
                <a:uLnTx/>
                <a:uFillTx/>
                <a:latin typeface="Marianne"/>
                <a:ea typeface="+mn-ea"/>
                <a:cs typeface="+mn-cs"/>
              </a:rPr>
              <a:t>INOX </a:t>
            </a:r>
          </a:p>
          <a:p>
            <a:pPr marL="285750" marR="0" lvl="0" indent="-285750" algn="l" defTabSz="914400" rtl="0" eaLnBrk="1" fontAlgn="auto" latinLnBrk="0" hangingPunct="1">
              <a:lnSpc>
                <a:spcPct val="100000"/>
              </a:lnSpc>
              <a:spcBef>
                <a:spcPts val="0"/>
              </a:spcBef>
              <a:spcAft>
                <a:spcPts val="0"/>
              </a:spcAft>
              <a:buClr>
                <a:srgbClr val="FF0066"/>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FF0066"/>
                </a:solidFill>
                <a:effectLst/>
                <a:uLnTx/>
                <a:uFillTx/>
                <a:latin typeface="Marianne"/>
                <a:ea typeface="+mn-ea"/>
                <a:cs typeface="+mn-cs"/>
              </a:rPr>
              <a:t>Nb </a:t>
            </a:r>
            <a:r>
              <a:rPr kumimoji="0" lang="fr-FR" sz="1800" b="0" i="0" u="none" strike="noStrike" kern="1200" cap="none" spc="0" normalizeH="0" baseline="0" noProof="0" dirty="0">
                <a:ln>
                  <a:noFill/>
                </a:ln>
                <a:solidFill>
                  <a:srgbClr val="FF0066"/>
                </a:solidFill>
                <a:effectLst/>
                <a:uLnTx/>
                <a:uFillTx/>
                <a:latin typeface="Marianne"/>
                <a:ea typeface="+mn-ea"/>
                <a:cs typeface="+mn-cs"/>
              </a:rPr>
              <a:t>de rotations </a:t>
            </a:r>
            <a:r>
              <a:rPr kumimoji="0" lang="fr-FR" sz="1800" b="0" i="0" u="none" strike="noStrike" kern="1200" cap="none" spc="0" normalizeH="0" baseline="0" noProof="0" dirty="0" smtClean="0">
                <a:ln>
                  <a:noFill/>
                </a:ln>
                <a:solidFill>
                  <a:srgbClr val="FF0066"/>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d’un fournisseur à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l’autre</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FF0066"/>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FF0066"/>
                </a:solidFill>
                <a:effectLst/>
                <a:uLnTx/>
                <a:uFillTx/>
                <a:latin typeface="Marianne"/>
                <a:ea typeface="+mn-ea"/>
                <a:cs typeface="+mn-cs"/>
              </a:rPr>
              <a:t>Conformité</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de la </a:t>
            </a:r>
            <a:r>
              <a:rPr kumimoji="0" lang="fr-FR" sz="1800" b="0" i="0" u="none" strike="noStrike" kern="1200" cap="none" spc="0" normalizeH="0" baseline="0" noProof="0" dirty="0">
                <a:ln>
                  <a:noFill/>
                </a:ln>
                <a:solidFill>
                  <a:srgbClr val="000000"/>
                </a:solidFill>
                <a:effectLst/>
                <a:uLnTx/>
                <a:uFillTx/>
                <a:latin typeface="Marianne"/>
                <a:ea typeface="+mn-ea"/>
                <a:cs typeface="+mn-cs"/>
              </a:rPr>
              <a:t>composition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à </a:t>
            </a:r>
            <a:r>
              <a:rPr kumimoji="0" lang="fr-FR" sz="1800" b="0" i="0" u="none" strike="noStrike" kern="1200" cap="none" spc="0" normalizeH="0" baseline="0" noProof="0" dirty="0">
                <a:ln>
                  <a:noFill/>
                </a:ln>
                <a:solidFill>
                  <a:srgbClr val="000000"/>
                </a:solidFill>
                <a:effectLst/>
                <a:uLnTx/>
                <a:uFillTx/>
                <a:latin typeface="Marianne"/>
                <a:ea typeface="+mn-ea"/>
                <a:cs typeface="+mn-cs"/>
              </a:rPr>
              <a:t>l’arrêté du 13 janvier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1976 pour s’assurer de l’inertie</a:t>
            </a:r>
            <a:endParaRPr kumimoji="0" lang="fr-FR" sz="1800" b="0" i="0" u="none" strike="noStrike" kern="1200" cap="none" spc="0" normalizeH="0" baseline="0" noProof="0" dirty="0">
              <a:ln>
                <a:noFill/>
              </a:ln>
              <a:solidFill>
                <a:srgbClr val="FFFFFF"/>
              </a:solidFill>
              <a:effectLst/>
              <a:uLnTx/>
              <a:uFillTx/>
              <a:latin typeface="Marianne"/>
              <a:ea typeface="+mn-ea"/>
              <a:cs typeface="+mn-cs"/>
            </a:endParaRPr>
          </a:p>
        </p:txBody>
      </p:sp>
      <p:sp>
        <p:nvSpPr>
          <p:cNvPr id="25" name="Rectangle à coins arrondis 24"/>
          <p:cNvSpPr/>
          <p:nvPr/>
        </p:nvSpPr>
        <p:spPr>
          <a:xfrm>
            <a:off x="1" y="4767052"/>
            <a:ext cx="6435306" cy="1536663"/>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1215A">
                    <a:lumMod val="60000"/>
                    <a:lumOff val="40000"/>
                  </a:srgbClr>
                </a:solidFill>
                <a:effectLst/>
                <a:uLnTx/>
                <a:uFillTx/>
                <a:latin typeface="Marianne"/>
                <a:ea typeface="+mn-ea"/>
                <a:cs typeface="+mn-cs"/>
              </a:rPr>
              <a:t>VERRE</a:t>
            </a:r>
          </a:p>
          <a:p>
            <a:pPr marL="285750" marR="0" lvl="0" indent="-285750" algn="l" defTabSz="914400" rtl="0" eaLnBrk="1" fontAlgn="auto" latinLnBrk="0" hangingPunct="1">
              <a:lnSpc>
                <a:spcPct val="100000"/>
              </a:lnSpc>
              <a:spcBef>
                <a:spcPts val="0"/>
              </a:spcBef>
              <a:spcAft>
                <a:spcPts val="0"/>
              </a:spcAft>
              <a:buClr>
                <a:srgbClr val="21215A">
                  <a:lumMod val="60000"/>
                  <a:lumOff val="40000"/>
                </a:srgbClr>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Attention à la </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mémoire de choc</a:t>
            </a:r>
          </a:p>
          <a:p>
            <a:pPr marL="285750" marR="0" lvl="0" indent="-285750" algn="l" defTabSz="914400" rtl="0" eaLnBrk="1" fontAlgn="auto" latinLnBrk="0" hangingPunct="1">
              <a:lnSpc>
                <a:spcPct val="100000"/>
              </a:lnSpc>
              <a:spcBef>
                <a:spcPts val="0"/>
              </a:spcBef>
              <a:spcAft>
                <a:spcPts val="0"/>
              </a:spcAft>
              <a:buClr>
                <a:srgbClr val="21215A">
                  <a:lumMod val="60000"/>
                  <a:lumOff val="40000"/>
                </a:srgbClr>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Bien choisir son </a:t>
            </a:r>
            <a:r>
              <a:rPr kumimoji="0" lang="fr-FR" sz="1800" b="1" i="0" u="none" strike="noStrike" kern="1200" cap="none" spc="0" normalizeH="0" baseline="0" noProof="0" dirty="0" smtClean="0">
                <a:ln>
                  <a:noFill/>
                </a:ln>
                <a:solidFill>
                  <a:srgbClr val="000091">
                    <a:lumMod val="40000"/>
                    <a:lumOff val="60000"/>
                  </a:srgbClr>
                </a:solidFill>
                <a:effectLst/>
                <a:uLnTx/>
                <a:uFillTx/>
                <a:latin typeface="Marianne"/>
                <a:ea typeface="+mn-ea"/>
                <a:cs typeface="+mn-cs"/>
              </a:rPr>
              <a:t>type de verre</a:t>
            </a:r>
          </a:p>
          <a:p>
            <a:pPr marL="285750" marR="0" lvl="0" indent="-285750" algn="l" defTabSz="914400" rtl="0" eaLnBrk="1" fontAlgn="auto" latinLnBrk="0" hangingPunct="1">
              <a:lnSpc>
                <a:spcPct val="100000"/>
              </a:lnSpc>
              <a:spcBef>
                <a:spcPts val="0"/>
              </a:spcBef>
              <a:spcAft>
                <a:spcPts val="0"/>
              </a:spcAft>
              <a:buClr>
                <a:srgbClr val="21215A">
                  <a:lumMod val="60000"/>
                  <a:lumOff val="40000"/>
                </a:srgbClr>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srgbClr val="000091">
                    <a:lumMod val="40000"/>
                    <a:lumOff val="60000"/>
                  </a:srgbClr>
                </a:solidFill>
                <a:effectLst/>
                <a:uLnTx/>
                <a:uFillTx/>
                <a:latin typeface="Marianne"/>
                <a:ea typeface="+mn-ea"/>
                <a:cs typeface="+mn-cs"/>
              </a:rPr>
              <a:t>QR code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impossible</a:t>
            </a:r>
          </a:p>
          <a:p>
            <a:pPr marL="285750" marR="0" lvl="0" indent="-285750" algn="l" defTabSz="914400" rtl="0" eaLnBrk="1" fontAlgn="auto" latinLnBrk="0" hangingPunct="1">
              <a:lnSpc>
                <a:spcPct val="100000"/>
              </a:lnSpc>
              <a:spcBef>
                <a:spcPts val="0"/>
              </a:spcBef>
              <a:spcAft>
                <a:spcPts val="0"/>
              </a:spcAft>
              <a:buClr>
                <a:srgbClr val="21215A">
                  <a:lumMod val="60000"/>
                  <a:lumOff val="40000"/>
                </a:srgbClr>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Aptitude au </a:t>
            </a:r>
            <a:r>
              <a:rPr kumimoji="0" lang="fr-FR" sz="1800" b="1" i="0" u="none" strike="noStrike" kern="1200" cap="none" spc="0" normalizeH="0" baseline="0" noProof="0" dirty="0" err="1" smtClean="0">
                <a:ln>
                  <a:noFill/>
                </a:ln>
                <a:solidFill>
                  <a:srgbClr val="000091">
                    <a:lumMod val="40000"/>
                    <a:lumOff val="60000"/>
                  </a:srgbClr>
                </a:solidFill>
                <a:effectLst/>
                <a:uLnTx/>
                <a:uFillTx/>
                <a:latin typeface="Marianne"/>
                <a:ea typeface="+mn-ea"/>
                <a:cs typeface="+mn-cs"/>
              </a:rPr>
              <a:t>thermoscellage</a:t>
            </a:r>
            <a:endParaRPr kumimoji="0" lang="fr-FR" sz="1800" b="1" i="0" u="none" strike="noStrike" kern="1200" cap="none" spc="0" normalizeH="0" baseline="0" noProof="0" dirty="0">
              <a:ln>
                <a:noFill/>
              </a:ln>
              <a:solidFill>
                <a:srgbClr val="000091">
                  <a:lumMod val="40000"/>
                  <a:lumOff val="60000"/>
                </a:srgbClr>
              </a:solidFill>
              <a:effectLst/>
              <a:uLnTx/>
              <a:uFillTx/>
              <a:latin typeface="Marianne"/>
              <a:ea typeface="+mn-ea"/>
              <a:cs typeface="+mn-cs"/>
            </a:endParaRPr>
          </a:p>
        </p:txBody>
      </p:sp>
      <p:sp>
        <p:nvSpPr>
          <p:cNvPr id="26" name="Rectangle à coins arrondis 25"/>
          <p:cNvSpPr/>
          <p:nvPr/>
        </p:nvSpPr>
        <p:spPr>
          <a:xfrm>
            <a:off x="0" y="3178390"/>
            <a:ext cx="6435306" cy="1554157"/>
          </a:xfrm>
          <a:prstGeom prst="roundRect">
            <a:avLst/>
          </a:prstGeom>
          <a:solidFill>
            <a:schemeClr val="bg1"/>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5841">
                    <a:lumMod val="75000"/>
                    <a:lumOff val="25000"/>
                  </a:srgbClr>
                </a:solidFill>
                <a:effectLst/>
                <a:uLnTx/>
                <a:uFillTx/>
                <a:latin typeface="Marianne"/>
                <a:ea typeface="+mn-ea"/>
                <a:cs typeface="+mn-cs"/>
              </a:rPr>
              <a:t>PORCELAINE/CERAMIQUE</a:t>
            </a:r>
          </a:p>
          <a:p>
            <a:pPr marL="285750" marR="0" lvl="0" indent="-285750" algn="l" defTabSz="914400" rtl="0" eaLnBrk="1" fontAlgn="auto" latinLnBrk="0" hangingPunct="1">
              <a:lnSpc>
                <a:spcPct val="100000"/>
              </a:lnSpc>
              <a:spcBef>
                <a:spcPts val="0"/>
              </a:spcBef>
              <a:spcAft>
                <a:spcPts val="0"/>
              </a:spcAft>
              <a:buClr>
                <a:srgbClr val="005841">
                  <a:lumMod val="75000"/>
                  <a:lumOff val="25000"/>
                </a:srgbClr>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Vérification des </a:t>
            </a:r>
            <a:r>
              <a:rPr kumimoji="0" lang="fr-FR" sz="1800" b="0" i="0" u="none" strike="noStrike" kern="1200" cap="none" spc="0" normalizeH="0" baseline="0" noProof="0" dirty="0" err="1" smtClean="0">
                <a:ln>
                  <a:noFill/>
                </a:ln>
                <a:solidFill>
                  <a:srgbClr val="000000"/>
                </a:solidFill>
                <a:effectLst/>
                <a:uLnTx/>
                <a:uFillTx/>
                <a:latin typeface="Marianne"/>
                <a:ea typeface="+mn-ea"/>
                <a:cs typeface="+mn-cs"/>
              </a:rPr>
              <a:t>lim</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migration </a:t>
            </a:r>
            <a:r>
              <a:rPr kumimoji="0" lang="fr-FR" sz="1800" b="1" i="0" u="none" strike="noStrike" kern="1200" cap="none" spc="0" normalizeH="0" baseline="0" noProof="0" dirty="0" smtClean="0">
                <a:ln>
                  <a:noFill/>
                </a:ln>
                <a:solidFill>
                  <a:srgbClr val="005841">
                    <a:lumMod val="75000"/>
                    <a:lumOff val="25000"/>
                  </a:srgbClr>
                </a:solidFill>
                <a:effectLst/>
                <a:uLnTx/>
                <a:uFillTx/>
                <a:latin typeface="Marianne"/>
                <a:ea typeface="+mn-ea"/>
                <a:cs typeface="+mn-cs"/>
              </a:rPr>
              <a:t>Pb Cd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(arrêté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du 7 novembre 1985</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p>
          <a:p>
            <a:pPr marL="285750" marR="0" lvl="0" indent="-285750" algn="l" defTabSz="914400" rtl="0" eaLnBrk="1" fontAlgn="auto" latinLnBrk="0" hangingPunct="1">
              <a:lnSpc>
                <a:spcPct val="100000"/>
              </a:lnSpc>
              <a:spcBef>
                <a:spcPts val="0"/>
              </a:spcBef>
              <a:spcAft>
                <a:spcPts val="0"/>
              </a:spcAft>
              <a:buClr>
                <a:srgbClr val="005841">
                  <a:lumMod val="75000"/>
                  <a:lumOff val="25000"/>
                </a:srgbClr>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Attention </a:t>
            </a:r>
            <a:r>
              <a:rPr kumimoji="0" lang="fr-FR" sz="1800" b="0" i="0" u="none" strike="noStrike" kern="1200" cap="none" spc="0" normalizeH="0" baseline="0" noProof="0" dirty="0">
                <a:ln>
                  <a:noFill/>
                </a:ln>
                <a:solidFill>
                  <a:srgbClr val="000000"/>
                </a:solidFill>
                <a:effectLst/>
                <a:uLnTx/>
                <a:uFillTx/>
                <a:latin typeface="Marianne"/>
                <a:ea typeface="+mn-ea"/>
                <a:cs typeface="+mn-cs"/>
              </a:rPr>
              <a:t>à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a:t>
            </a:r>
            <a:r>
              <a:rPr kumimoji="0" lang="fr-FR" sz="1800" b="1" i="0" u="none" strike="noStrike" kern="1200" cap="none" spc="0" normalizeH="0" baseline="0" noProof="0" dirty="0" smtClean="0">
                <a:ln>
                  <a:noFill/>
                </a:ln>
                <a:solidFill>
                  <a:srgbClr val="005841">
                    <a:lumMod val="75000"/>
                    <a:lumOff val="25000"/>
                  </a:srgbClr>
                </a:solidFill>
                <a:effectLst/>
                <a:uLnTx/>
                <a:uFillTx/>
                <a:latin typeface="Marianne"/>
                <a:ea typeface="+mn-ea"/>
                <a:cs typeface="+mn-cs"/>
              </a:rPr>
              <a:t>herméticité</a:t>
            </a:r>
            <a:endParaRPr kumimoji="0" lang="fr-FR" sz="1800" b="1" i="0" u="none" strike="noStrike" kern="1200" cap="none" spc="0" normalizeH="0" baseline="0" noProof="0" dirty="0">
              <a:ln>
                <a:noFill/>
              </a:ln>
              <a:solidFill>
                <a:srgbClr val="005841">
                  <a:lumMod val="75000"/>
                  <a:lumOff val="25000"/>
                </a:srgbClr>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5841">
                  <a:lumMod val="75000"/>
                  <a:lumOff val="25000"/>
                </a:srgbClr>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Absence de </a:t>
            </a:r>
            <a:r>
              <a:rPr kumimoji="0" lang="fr-FR" sz="1800" b="0" i="0" u="none" strike="noStrike" kern="1200" cap="none" spc="0" normalizeH="0" baseline="0" noProof="0" dirty="0">
                <a:ln>
                  <a:noFill/>
                </a:ln>
                <a:solidFill>
                  <a:srgbClr val="000000"/>
                </a:solidFill>
                <a:effectLst/>
                <a:uLnTx/>
                <a:uFillTx/>
                <a:latin typeface="Marianne"/>
                <a:ea typeface="+mn-ea"/>
                <a:cs typeface="+mn-cs"/>
              </a:rPr>
              <a:t>possibilité de </a:t>
            </a:r>
            <a:r>
              <a:rPr kumimoji="0" lang="fr-FR" sz="1800" b="1" i="0" u="none" strike="noStrike" kern="1200" cap="none" spc="0" normalizeH="0" baseline="0" noProof="0" dirty="0" smtClean="0">
                <a:ln>
                  <a:noFill/>
                </a:ln>
                <a:solidFill>
                  <a:srgbClr val="005841">
                    <a:lumMod val="75000"/>
                    <a:lumOff val="25000"/>
                  </a:srgbClr>
                </a:solidFill>
                <a:effectLst/>
                <a:uLnTx/>
                <a:uFillTx/>
                <a:latin typeface="Marianne"/>
                <a:ea typeface="+mn-ea"/>
                <a:cs typeface="+mn-cs"/>
              </a:rPr>
              <a:t>recyclage</a:t>
            </a:r>
            <a:endParaRPr kumimoji="0" lang="fr-FR" sz="1800" b="1" i="0" u="none" strike="noStrike" kern="1200" cap="none" spc="0" normalizeH="0" baseline="0" noProof="0" dirty="0">
              <a:ln>
                <a:noFill/>
              </a:ln>
              <a:solidFill>
                <a:srgbClr val="005841">
                  <a:lumMod val="75000"/>
                  <a:lumOff val="25000"/>
                </a:srgbClr>
              </a:solidFill>
              <a:effectLst/>
              <a:uLnTx/>
              <a:uFillTx/>
              <a:latin typeface="Marianne"/>
              <a:ea typeface="+mn-ea"/>
              <a:cs typeface="+mn-cs"/>
            </a:endParaRPr>
          </a:p>
        </p:txBody>
      </p:sp>
      <p:sp>
        <p:nvSpPr>
          <p:cNvPr id="8" name="Rectangle à coins arrondis 7"/>
          <p:cNvSpPr/>
          <p:nvPr/>
        </p:nvSpPr>
        <p:spPr>
          <a:xfrm>
            <a:off x="6629400" y="1683505"/>
            <a:ext cx="5359400" cy="4543926"/>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PLASTIQUE RÉEMPLOYABLE</a:t>
            </a:r>
          </a:p>
          <a:p>
            <a:pPr marL="285750" marR="0" lvl="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DC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 aptitude au contact alimentaire</a:t>
            </a:r>
          </a:p>
          <a:p>
            <a:pPr marL="285750" marR="0" lvl="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Respect des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préconisations d’utilisation</a:t>
            </a:r>
          </a:p>
          <a:p>
            <a:pPr marL="285750" marR="0" lvl="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Vigilance vis-à-vis des allégations SANS du type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 </a:t>
            </a:r>
            <a:r>
              <a:rPr kumimoji="0" lang="fr-FR" sz="1800" b="1" i="0" u="none" strike="noStrike" kern="1200" cap="none" spc="0" normalizeH="0" baseline="0" noProof="0" dirty="0">
                <a:ln>
                  <a:noFill/>
                </a:ln>
                <a:solidFill>
                  <a:srgbClr val="0070C0"/>
                </a:solidFill>
                <a:effectLst/>
                <a:uLnTx/>
                <a:uFillTx/>
                <a:latin typeface="Marianne"/>
                <a:ea typeface="+mn-ea"/>
                <a:cs typeface="+mn-cs"/>
              </a:rPr>
              <a:t>sans perturbateurs endocriniens »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cette appellation prend en compte les molécules à potentiel de perturbateurs endocriniens réglementées par le </a:t>
            </a:r>
            <a:r>
              <a:rPr kumimoji="0" lang="fr-FR" sz="1800" b="1" i="0" u="none" strike="noStrike" kern="1200" cap="none" spc="0" normalizeH="0" baseline="0" noProof="0" dirty="0">
                <a:ln>
                  <a:noFill/>
                </a:ln>
                <a:solidFill>
                  <a:srgbClr val="0070C0"/>
                </a:solidFill>
                <a:effectLst/>
                <a:uLnTx/>
                <a:uFillTx/>
                <a:latin typeface="Marianne"/>
                <a:ea typeface="+mn-ea"/>
                <a:cs typeface="+mn-cs"/>
              </a:rPr>
              <a:t>règlement CLP</a:t>
            </a:r>
            <a:r>
              <a:rPr kumimoji="0" lang="fr-FR" sz="1800" b="0" i="0" u="none" strike="noStrike" kern="1200" cap="none" spc="0" normalizeH="0" baseline="0" noProof="0" dirty="0">
                <a:ln>
                  <a:noFill/>
                </a:ln>
                <a:solidFill>
                  <a:srgbClr val="00000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Autres substances </a:t>
            </a:r>
            <a:r>
              <a:rPr kumimoji="0" lang="fr-FR" sz="1800" b="0" i="0" u="none" strike="noStrike" kern="1200" cap="none" spc="0" normalizeH="0" baseline="0" noProof="0" dirty="0">
                <a:ln>
                  <a:noFill/>
                </a:ln>
                <a:solidFill>
                  <a:srgbClr val="000000"/>
                </a:solidFill>
                <a:effectLst/>
                <a:uLnTx/>
                <a:uFillTx/>
                <a:latin typeface="Marianne"/>
                <a:ea typeface="+mn-ea"/>
                <a:cs typeface="+mn-cs"/>
              </a:rPr>
              <a:t>sur lesquelles la vigilance est de mise, en plus de celles testées dans le cadre de la réglementation en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vigueur</a:t>
            </a:r>
          </a:p>
          <a:p>
            <a:pPr marL="285750" marR="0" lvl="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Attention au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séchage</a:t>
            </a:r>
          </a:p>
          <a:p>
            <a:pPr marL="285750" marR="0" lvl="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Attention aux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allégations </a:t>
            </a:r>
            <a:r>
              <a:rPr kumimoji="0" lang="fr-FR" sz="1800" b="1" i="0" u="none" strike="noStrike" kern="1200" cap="none" spc="0" normalizeH="0" baseline="0" noProof="0" dirty="0" err="1" smtClean="0">
                <a:ln>
                  <a:noFill/>
                </a:ln>
                <a:solidFill>
                  <a:srgbClr val="0070C0"/>
                </a:solidFill>
                <a:effectLst/>
                <a:uLnTx/>
                <a:uFillTx/>
                <a:latin typeface="Marianne"/>
                <a:ea typeface="+mn-ea"/>
                <a:cs typeface="+mn-cs"/>
              </a:rPr>
              <a:t>biosourcés</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et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biodégradables</a:t>
            </a:r>
            <a:endParaRPr kumimoji="0" lang="fr-FR" sz="1800" b="1" i="0" u="none" strike="noStrike" kern="1200" cap="none" spc="0" normalizeH="0" baseline="0" noProof="0" dirty="0">
              <a:ln>
                <a:noFill/>
              </a:ln>
              <a:solidFill>
                <a:srgbClr val="0070C0"/>
              </a:solidFill>
              <a:effectLst/>
              <a:uLnTx/>
              <a:uFillTx/>
              <a:latin typeface="Marianne"/>
              <a:ea typeface="+mn-ea"/>
              <a:cs typeface="+mn-cs"/>
            </a:endParaRPr>
          </a:p>
        </p:txBody>
      </p:sp>
    </p:spTree>
    <p:extLst>
      <p:ext uri="{BB962C8B-B14F-4D97-AF65-F5344CB8AC3E}">
        <p14:creationId xmlns:p14="http://schemas.microsoft.com/office/powerpoint/2010/main" val="448533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6754" y="1314450"/>
            <a:ext cx="10445246" cy="445339"/>
          </a:xfrm>
        </p:spPr>
        <p:txBody>
          <a:bodyPr/>
          <a:lstStyle/>
          <a:p>
            <a:r>
              <a:rPr lang="fr-FR" sz="2000" b="1" dirty="0" smtClean="0">
                <a:solidFill>
                  <a:schemeClr val="accent1">
                    <a:lumMod val="90000"/>
                    <a:lumOff val="10000"/>
                  </a:schemeClr>
                </a:solidFill>
              </a:rPr>
              <a:t>EXEMPLES DE POINTS DE VIGILANCE À AVOIR EN TÊTE</a:t>
            </a:r>
            <a:endParaRPr lang="fr-FR" sz="1800" b="1" dirty="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6" name="Rectangle à coins arrondis 5"/>
          <p:cNvSpPr/>
          <p:nvPr/>
        </p:nvSpPr>
        <p:spPr>
          <a:xfrm>
            <a:off x="772699" y="1759789"/>
            <a:ext cx="10939301" cy="282284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CAS SPÉCIFIQUE DES CONTENANTS EN BAMBOU/MÉLAMINE – VIGILANCE SUR LES ALLÉGATIONS DU TYPE ECOFRIENDLY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00B05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Non </a:t>
            </a:r>
            <a:r>
              <a:rPr kumimoji="0" lang="fr-FR" sz="1800" b="1" i="0" u="none" strike="noStrike" kern="1200" cap="none" spc="0" normalizeH="0" baseline="0" noProof="0" dirty="0">
                <a:ln>
                  <a:noFill/>
                </a:ln>
                <a:solidFill>
                  <a:srgbClr val="00B050"/>
                </a:solidFill>
                <a:effectLst/>
                <a:uLnTx/>
                <a:uFillTx/>
                <a:latin typeface="Marianne"/>
                <a:ea typeface="+mn-ea"/>
                <a:cs typeface="+mn-cs"/>
              </a:rPr>
              <a:t>autorisation du bambou par le règlement sur les MCDA en plastique </a:t>
            </a:r>
            <a:r>
              <a:rPr kumimoji="0" lang="fr-FR" sz="1800" b="0" i="0" u="none" strike="noStrike" kern="1200" cap="none" spc="0" normalizeH="0" baseline="0" noProof="0" dirty="0">
                <a:ln>
                  <a:noFill/>
                </a:ln>
                <a:solidFill>
                  <a:srgbClr val="000000"/>
                </a:solidFill>
                <a:effectLst/>
                <a:uLnTx/>
                <a:uFillTx/>
                <a:latin typeface="Marianne"/>
                <a:ea typeface="+mn-ea"/>
                <a:cs typeface="+mn-cs"/>
              </a:rPr>
              <a:t>(RUE 10/2011</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et des autres </a:t>
            </a:r>
            <a:r>
              <a:rPr kumimoji="0" lang="fr-FR" sz="1800" b="0" i="0" u="none" strike="noStrike" kern="1200" cap="none" spc="0" normalizeH="0" baseline="0" noProof="0" dirty="0">
                <a:ln>
                  <a:noFill/>
                </a:ln>
                <a:solidFill>
                  <a:srgbClr val="000000"/>
                </a:solidFill>
                <a:effectLst/>
                <a:uLnTx/>
                <a:uFillTx/>
                <a:latin typeface="Marianne"/>
                <a:ea typeface="+mn-ea"/>
                <a:cs typeface="+mn-cs"/>
              </a:rPr>
              <a:t>substances d’origine végétale non évaluées pour l’usage dans les matières plastiques MCDA : poudre de maïs, pulpe de canne à sucre, bagasse, etc</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Instabilité </a:t>
            </a:r>
            <a:r>
              <a:rPr kumimoji="0" lang="fr-FR" sz="1800" b="1" i="0" u="none" strike="noStrike" kern="1200" cap="none" spc="0" normalizeH="0" baseline="0" noProof="0" dirty="0">
                <a:ln>
                  <a:noFill/>
                </a:ln>
                <a:solidFill>
                  <a:srgbClr val="00B050"/>
                </a:solidFill>
                <a:effectLst/>
                <a:uLnTx/>
                <a:uFillTx/>
                <a:latin typeface="Marianne"/>
                <a:ea typeface="+mn-ea"/>
                <a:cs typeface="+mn-cs"/>
              </a:rPr>
              <a:t>dans le </a:t>
            </a: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temps</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MCDA souvent </a:t>
            </a:r>
            <a:r>
              <a:rPr kumimoji="0" lang="fr-FR" sz="1800" b="1" i="0" u="none" strike="noStrike" kern="1200" cap="none" spc="0" normalizeH="0" baseline="0" noProof="0" dirty="0">
                <a:ln>
                  <a:noFill/>
                </a:ln>
                <a:solidFill>
                  <a:srgbClr val="00B050"/>
                </a:solidFill>
                <a:effectLst/>
                <a:uLnTx/>
                <a:uFillTx/>
                <a:latin typeface="Marianne"/>
                <a:ea typeface="+mn-ea"/>
                <a:cs typeface="+mn-cs"/>
              </a:rPr>
              <a:t>présentés comme </a:t>
            </a:r>
            <a:r>
              <a:rPr kumimoji="0" lang="fr-FR" sz="1800" b="1" i="1" u="none" strike="noStrike" kern="1200" cap="none" spc="0" normalizeH="0" baseline="0" noProof="0" dirty="0">
                <a:ln>
                  <a:noFill/>
                </a:ln>
                <a:solidFill>
                  <a:srgbClr val="00B050"/>
                </a:solidFill>
                <a:effectLst/>
                <a:uLnTx/>
                <a:uFillTx/>
                <a:latin typeface="Marianne"/>
                <a:ea typeface="+mn-ea"/>
                <a:cs typeface="+mn-cs"/>
              </a:rPr>
              <a:t>« </a:t>
            </a:r>
            <a:r>
              <a:rPr kumimoji="0" lang="fr-FR" sz="1800" b="1" i="1" u="none" strike="noStrike" kern="1200" cap="none" spc="0" normalizeH="0" baseline="0" noProof="0" dirty="0" err="1">
                <a:ln>
                  <a:noFill/>
                </a:ln>
                <a:solidFill>
                  <a:srgbClr val="00B050"/>
                </a:solidFill>
                <a:effectLst/>
                <a:uLnTx/>
                <a:uFillTx/>
                <a:latin typeface="Marianne"/>
                <a:ea typeface="+mn-ea"/>
                <a:cs typeface="+mn-cs"/>
              </a:rPr>
              <a:t>eco-friendly</a:t>
            </a:r>
            <a:r>
              <a:rPr kumimoji="0" lang="fr-FR" sz="1800" b="1" i="1" u="none" strike="noStrike" kern="1200" cap="none" spc="0" normalizeH="0" baseline="0" noProof="0" dirty="0">
                <a:ln>
                  <a:noFill/>
                </a:ln>
                <a:solidFill>
                  <a:srgbClr val="00B050"/>
                </a:solidFill>
                <a:effectLst/>
                <a:uLnTx/>
                <a:uFillTx/>
                <a:latin typeface="Marianne"/>
                <a:ea typeface="+mn-ea"/>
                <a:cs typeface="+mn-cs"/>
              </a:rPr>
              <a:t> </a:t>
            </a:r>
            <a:r>
              <a:rPr kumimoji="0" lang="fr-FR" sz="1800" b="1" i="0" u="none" strike="noStrike" kern="1200" cap="none" spc="0" normalizeH="0" baseline="0" noProof="0" dirty="0">
                <a:ln>
                  <a:noFill/>
                </a:ln>
                <a:solidFill>
                  <a:srgbClr val="00B050"/>
                </a:solidFill>
                <a:effectLst/>
                <a:uLnTx/>
                <a:uFillTx/>
                <a:latin typeface="Marianne"/>
                <a:ea typeface="+mn-ea"/>
                <a:cs typeface="+mn-cs"/>
              </a:rPr>
              <a:t>» </a:t>
            </a: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seulement </a:t>
            </a:r>
            <a:r>
              <a:rPr kumimoji="0" lang="fr-FR" sz="1800" b="1" i="0" u="none" strike="noStrike" kern="1200" cap="none" spc="0" normalizeH="0" baseline="0" noProof="0" dirty="0">
                <a:ln>
                  <a:noFill/>
                </a:ln>
                <a:solidFill>
                  <a:srgbClr val="00B050"/>
                </a:solidFill>
                <a:effectLst/>
                <a:uLnTx/>
                <a:uFillTx/>
                <a:latin typeface="Marianne"/>
                <a:ea typeface="+mn-ea"/>
                <a:cs typeface="+mn-cs"/>
              </a:rPr>
              <a:t>du fait de l’ajout d’un composant végétal dans le </a:t>
            </a: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plastique</a:t>
            </a:r>
          </a:p>
        </p:txBody>
      </p:sp>
      <p:sp>
        <p:nvSpPr>
          <p:cNvPr id="2" name="Rectangle 1"/>
          <p:cNvSpPr/>
          <p:nvPr/>
        </p:nvSpPr>
        <p:spPr>
          <a:xfrm>
            <a:off x="2488018" y="4761411"/>
            <a:ext cx="7208874" cy="1212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Marianne"/>
                <a:ea typeface="+mn-ea"/>
                <a:cs typeface="+mn-cs"/>
              </a:rPr>
              <a:t>MAIS UN PLASTIQUE RESTE UN PLASTIQUE QUEL QUE SOIT L’ORIGINE DES AUTRES COMPOSANTS.</a:t>
            </a:r>
          </a:p>
        </p:txBody>
      </p:sp>
    </p:spTree>
    <p:extLst>
      <p:ext uri="{BB962C8B-B14F-4D97-AF65-F5344CB8AC3E}">
        <p14:creationId xmlns:p14="http://schemas.microsoft.com/office/powerpoint/2010/main" val="117343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Webinaire </a:t>
            </a:r>
            <a:r>
              <a:rPr lang="fr-FR" dirty="0" smtClean="0"/>
              <a:t>– 28 JUIN 2024 </a:t>
            </a:r>
          </a:p>
          <a:p>
            <a:r>
              <a:rPr lang="fr-FR" dirty="0" smtClean="0"/>
              <a:t>substitution </a:t>
            </a:r>
            <a:r>
              <a:rPr lang="fr-FR" dirty="0"/>
              <a:t>des plastiques et réemploi en restauration </a:t>
            </a:r>
            <a:r>
              <a:rPr lang="fr-FR" dirty="0" smtClean="0"/>
              <a:t>collective</a:t>
            </a:r>
            <a:endParaRPr lang="fr-FR" dirty="0"/>
          </a:p>
        </p:txBody>
      </p:sp>
      <p:sp>
        <p:nvSpPr>
          <p:cNvPr id="8" name="Espace réservé du pied de page 7"/>
          <p:cNvSpPr>
            <a:spLocks noGrp="1"/>
          </p:cNvSpPr>
          <p:nvPr>
            <p:ph type="ftr" sz="quarter" idx="1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173148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6754" y="1314450"/>
            <a:ext cx="10445246" cy="445339"/>
          </a:xfrm>
        </p:spPr>
        <p:txBody>
          <a:bodyPr/>
          <a:lstStyle/>
          <a:p>
            <a:r>
              <a:rPr lang="fr-FR" sz="2000" b="1" dirty="0" smtClean="0">
                <a:solidFill>
                  <a:schemeClr val="accent1">
                    <a:lumMod val="90000"/>
                    <a:lumOff val="10000"/>
                  </a:schemeClr>
                </a:solidFill>
              </a:rPr>
              <a:t>EXEMPLES DE POINTS DE VIGILANCE À AVOIR EN TÊTE</a:t>
            </a:r>
            <a:endParaRPr lang="fr-FR" sz="1800" b="1" dirty="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6" name="Rectangle à coins arrondis 5"/>
          <p:cNvSpPr/>
          <p:nvPr/>
        </p:nvSpPr>
        <p:spPr>
          <a:xfrm>
            <a:off x="772699" y="1759789"/>
            <a:ext cx="10234863" cy="427709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MCDA EN FIBRES VÉGÉTALES DU TYPE CELLULOSIQUE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00B05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DC - respect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des directives françaises relatives à l’inertie des </a:t>
            </a:r>
            <a:r>
              <a:rPr kumimoji="0" lang="fr-FR" sz="1800" b="1" i="0" u="none" strike="noStrike" kern="1200" cap="none" spc="0" normalizeH="0" baseline="0" noProof="0" dirty="0">
                <a:ln>
                  <a:noFill/>
                </a:ln>
                <a:solidFill>
                  <a:srgbClr val="00B050"/>
                </a:solidFill>
                <a:effectLst/>
                <a:uLnTx/>
                <a:uFillTx/>
                <a:latin typeface="Marianne"/>
                <a:ea typeface="+mn-ea"/>
                <a:cs typeface="+mn-cs"/>
              </a:rPr>
              <a:t>matériaux </a:t>
            </a: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organiques </a:t>
            </a:r>
            <a:r>
              <a:rPr kumimoji="0" lang="fr-FR" sz="1800" b="1" i="0" u="none" strike="noStrike" kern="1200" cap="none" spc="0" normalizeH="0" baseline="0" noProof="0" dirty="0">
                <a:ln>
                  <a:noFill/>
                </a:ln>
                <a:solidFill>
                  <a:srgbClr val="00B050"/>
                </a:solidFill>
                <a:effectLst/>
                <a:uLnTx/>
                <a:uFillTx/>
                <a:latin typeface="Marianne"/>
                <a:ea typeface="+mn-ea"/>
                <a:cs typeface="+mn-cs"/>
              </a:rPr>
              <a:t>à base de matières </a:t>
            </a: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végétales</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et des </a:t>
            </a:r>
            <a:r>
              <a:rPr kumimoji="0" lang="fr-FR" sz="1800" b="1" i="0" u="none" strike="noStrike" kern="1200" cap="none" spc="0" normalizeH="0" baseline="0" noProof="0" dirty="0">
                <a:ln>
                  <a:noFill/>
                </a:ln>
                <a:solidFill>
                  <a:srgbClr val="00B050"/>
                </a:solidFill>
                <a:effectLst/>
                <a:uLnTx/>
                <a:uFillTx/>
                <a:latin typeface="Marianne"/>
                <a:ea typeface="+mn-ea"/>
                <a:cs typeface="+mn-cs"/>
              </a:rPr>
              <a:t>papiers </a:t>
            </a:r>
            <a:r>
              <a:rPr kumimoji="0" lang="fr-FR" sz="1800" b="1" i="0" u="none" strike="noStrike" kern="1200" cap="none" spc="0" normalizeH="0" baseline="0" noProof="0" dirty="0" smtClean="0">
                <a:ln>
                  <a:noFill/>
                </a:ln>
                <a:solidFill>
                  <a:srgbClr val="00B050"/>
                </a:solidFill>
                <a:effectLst/>
                <a:uLnTx/>
                <a:uFillTx/>
                <a:latin typeface="Marianne"/>
                <a:ea typeface="+mn-ea"/>
                <a:cs typeface="+mn-cs"/>
              </a:rPr>
              <a:t>cartons</a:t>
            </a:r>
            <a:endParaRPr kumimoji="0" lang="fr-FR" sz="1800" b="1" i="0" u="none" strike="noStrike" kern="1200" cap="none" spc="0" normalizeH="0" baseline="0" noProof="0" dirty="0">
              <a:ln>
                <a:noFill/>
              </a:ln>
              <a:solidFill>
                <a:srgbClr val="00B05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
                <a:srgbClr val="00B050"/>
              </a:buClr>
              <a:buSzTx/>
              <a:buFontTx/>
              <a:buNone/>
              <a:tabLst/>
              <a:defRPr/>
            </a:pP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
                <a:srgbClr val="00B050"/>
              </a:buClr>
              <a:buSzTx/>
              <a:buFontTx/>
              <a:buNone/>
              <a:tabLst/>
              <a:defRPr/>
            </a:pPr>
            <a:r>
              <a:rPr kumimoji="0" lang="fr-FR" sz="1800" b="1" i="1" u="none" strike="noStrike" kern="1200" cap="none" spc="0" normalizeH="0" baseline="0" noProof="0" dirty="0" smtClean="0">
                <a:ln>
                  <a:noFill/>
                </a:ln>
                <a:solidFill>
                  <a:srgbClr val="00B050"/>
                </a:solidFill>
                <a:effectLst/>
                <a:uLnTx/>
                <a:uFillTx/>
                <a:latin typeface="Marianne"/>
                <a:ea typeface="+mn-ea"/>
                <a:cs typeface="+mn-cs"/>
              </a:rPr>
              <a:t>Vigilance : allégations </a:t>
            </a:r>
            <a:r>
              <a:rPr kumimoji="0" lang="fr-FR" sz="1800" b="1" i="1" u="none" strike="noStrike" kern="1200" cap="none" spc="0" normalizeH="0" baseline="0" noProof="0" dirty="0" err="1" smtClean="0">
                <a:ln>
                  <a:noFill/>
                </a:ln>
                <a:solidFill>
                  <a:srgbClr val="00B050"/>
                </a:solidFill>
                <a:effectLst/>
                <a:uLnTx/>
                <a:uFillTx/>
                <a:latin typeface="Marianne"/>
                <a:ea typeface="+mn-ea"/>
                <a:cs typeface="+mn-cs"/>
              </a:rPr>
              <a:t>biosourcés</a:t>
            </a:r>
            <a:r>
              <a:rPr kumimoji="0" lang="fr-FR" sz="1800" b="1" i="1" u="none" strike="noStrike" kern="1200" cap="none" spc="0" normalizeH="0" baseline="0" noProof="0" dirty="0" smtClean="0">
                <a:ln>
                  <a:noFill/>
                </a:ln>
                <a:solidFill>
                  <a:srgbClr val="00B050"/>
                </a:solidFill>
                <a:effectLst/>
                <a:uLnTx/>
                <a:uFillTx/>
                <a:latin typeface="Marianne"/>
                <a:ea typeface="+mn-ea"/>
                <a:cs typeface="+mn-cs"/>
              </a:rPr>
              <a:t>, biodégradables, </a:t>
            </a:r>
            <a:r>
              <a:rPr kumimoji="0" lang="fr-FR" sz="1800" b="1" i="1" u="none" strike="noStrike" kern="1200" cap="none" spc="0" normalizeH="0" baseline="0" noProof="0" dirty="0" err="1" smtClean="0">
                <a:ln>
                  <a:noFill/>
                </a:ln>
                <a:solidFill>
                  <a:srgbClr val="00B050"/>
                </a:solidFill>
                <a:effectLst/>
                <a:uLnTx/>
                <a:uFillTx/>
                <a:latin typeface="Marianne"/>
                <a:ea typeface="+mn-ea"/>
                <a:cs typeface="+mn-cs"/>
              </a:rPr>
              <a:t>compostables</a:t>
            </a:r>
            <a:r>
              <a:rPr kumimoji="0" lang="fr-FR" sz="1800" b="1" i="1" u="none" strike="noStrike" kern="1200" cap="none" spc="0" normalizeH="0" baseline="0" noProof="0" dirty="0" smtClean="0">
                <a:ln>
                  <a:noFill/>
                </a:ln>
                <a:solidFill>
                  <a:srgbClr val="00B050"/>
                </a:solidFill>
                <a:effectLst/>
                <a:uLnTx/>
                <a:uFillTx/>
                <a:latin typeface="Marianne"/>
                <a:ea typeface="+mn-ea"/>
                <a:cs typeface="+mn-cs"/>
              </a:rPr>
              <a:t>, naturel</a:t>
            </a:r>
          </a:p>
          <a:p>
            <a:pPr marL="285750" marR="0" lvl="0" indent="-28575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fr-FR" sz="1800" b="0" i="0" u="sng" strike="noStrike" kern="1200" cap="none" spc="0" normalizeH="0" baseline="0" noProof="0" dirty="0" smtClean="0">
                <a:ln>
                  <a:noFill/>
                </a:ln>
                <a:solidFill>
                  <a:srgbClr val="000000"/>
                </a:solidFill>
                <a:effectLst/>
                <a:uLnTx/>
                <a:uFillTx/>
                <a:latin typeface="Marianne"/>
                <a:ea typeface="+mn-ea"/>
                <a:cs typeface="+mn-cs"/>
              </a:rPr>
              <a:t>Certains </a:t>
            </a:r>
            <a:r>
              <a:rPr kumimoji="0" lang="fr-FR" sz="1800" b="0" i="0" u="sng" strike="noStrike" kern="1200" cap="none" spc="0" normalizeH="0" baseline="0" noProof="0" dirty="0">
                <a:ln>
                  <a:noFill/>
                </a:ln>
                <a:solidFill>
                  <a:srgbClr val="000000"/>
                </a:solidFill>
                <a:effectLst/>
                <a:uLnTx/>
                <a:uFillTx/>
                <a:latin typeface="Marianne"/>
                <a:ea typeface="+mn-ea"/>
                <a:cs typeface="+mn-cs"/>
              </a:rPr>
              <a:t>fabricants trompent les consommateurs en ne nommant pas leurs produits clairement comme du plastique. </a:t>
            </a:r>
            <a:endParaRPr kumimoji="0" lang="fr-FR" sz="1800" b="0" i="0" u="sng"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B050"/>
              </a:buClr>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Ainsi</a:t>
            </a:r>
            <a:r>
              <a:rPr kumimoji="0" lang="fr-FR" sz="1800" b="0" i="0" u="none" strike="noStrike" kern="1200" cap="none" spc="0" normalizeH="0" baseline="0" noProof="0" dirty="0">
                <a:ln>
                  <a:noFill/>
                </a:ln>
                <a:solidFill>
                  <a:srgbClr val="000000"/>
                </a:solidFill>
                <a:effectLst/>
                <a:uLnTx/>
                <a:uFillTx/>
                <a:latin typeface="Marianne"/>
                <a:ea typeface="+mn-ea"/>
                <a:cs typeface="+mn-cs"/>
              </a:rPr>
              <a:t>, à ce stade et à la connaissance des membres du GT Plastiques, </a:t>
            </a:r>
            <a:r>
              <a:rPr kumimoji="0" lang="fr-FR" sz="1800" b="1" i="0" u="none" strike="noStrike" kern="1200" cap="none" spc="0" normalizeH="0" baseline="0" noProof="0" dirty="0">
                <a:ln>
                  <a:noFill/>
                </a:ln>
                <a:solidFill>
                  <a:srgbClr val="000000"/>
                </a:solidFill>
                <a:effectLst/>
                <a:uLnTx/>
                <a:uFillTx/>
                <a:latin typeface="Marianne"/>
                <a:ea typeface="+mn-ea"/>
                <a:cs typeface="+mn-cs"/>
              </a:rPr>
              <a:t>les </a:t>
            </a:r>
            <a:r>
              <a:rPr kumimoji="0" lang="fr-FR" sz="1800" b="1" i="0" u="none" strike="noStrike" kern="1200" cap="none" spc="0" normalizeH="0" baseline="0" noProof="0" dirty="0" smtClean="0">
                <a:ln>
                  <a:noFill/>
                </a:ln>
                <a:solidFill>
                  <a:srgbClr val="000000"/>
                </a:solidFill>
                <a:effectLst/>
                <a:uLnTx/>
                <a:uFillTx/>
                <a:latin typeface="Marianne"/>
                <a:ea typeface="+mn-ea"/>
                <a:cs typeface="+mn-cs"/>
              </a:rPr>
              <a:t>contenants </a:t>
            </a:r>
            <a:r>
              <a:rPr kumimoji="0" lang="fr-FR" sz="1800" b="1" i="0" u="none" strike="noStrike" kern="1200" cap="none" spc="0" normalizeH="0" baseline="0" noProof="0" dirty="0" err="1" smtClean="0">
                <a:ln>
                  <a:noFill/>
                </a:ln>
                <a:solidFill>
                  <a:srgbClr val="000000"/>
                </a:solidFill>
                <a:effectLst/>
                <a:uLnTx/>
                <a:uFillTx/>
                <a:latin typeface="Marianne"/>
                <a:ea typeface="+mn-ea"/>
                <a:cs typeface="+mn-cs"/>
              </a:rPr>
              <a:t>réemployables</a:t>
            </a:r>
            <a:r>
              <a:rPr kumimoji="0" lang="fr-FR" sz="1800" b="1" i="0" u="none" strike="noStrike" kern="1200" cap="none" spc="0" normalizeH="0" baseline="0" noProof="0" dirty="0" smtClean="0">
                <a:ln>
                  <a:noFill/>
                </a:ln>
                <a:solidFill>
                  <a:srgbClr val="000000"/>
                </a:solidFill>
                <a:effectLst/>
                <a:uLnTx/>
                <a:uFillTx/>
                <a:latin typeface="Marianne"/>
                <a:ea typeface="+mn-ea"/>
                <a:cs typeface="+mn-cs"/>
              </a:rPr>
              <a:t>-réutilisables </a:t>
            </a:r>
            <a:r>
              <a:rPr kumimoji="0" lang="fr-FR" sz="1800" b="1" i="0" u="none" strike="noStrike" kern="1200" cap="none" spc="0" normalizeH="0" baseline="0" noProof="0" dirty="0">
                <a:ln>
                  <a:noFill/>
                </a:ln>
                <a:solidFill>
                  <a:srgbClr val="000000"/>
                </a:solidFill>
                <a:effectLst/>
                <a:uLnTx/>
                <a:uFillTx/>
                <a:latin typeface="Marianne"/>
                <a:ea typeface="+mn-ea"/>
                <a:cs typeface="+mn-cs"/>
              </a:rPr>
              <a:t>dont </a:t>
            </a:r>
            <a:r>
              <a:rPr kumimoji="0" lang="fr-FR" sz="1800" b="1" i="0" u="none" strike="noStrike" kern="1200" cap="none" spc="0" normalizeH="0" baseline="0" noProof="0" dirty="0" smtClean="0">
                <a:ln>
                  <a:noFill/>
                </a:ln>
                <a:solidFill>
                  <a:srgbClr val="000000"/>
                </a:solidFill>
                <a:effectLst/>
                <a:uLnTx/>
                <a:uFillTx/>
                <a:latin typeface="Marianne"/>
                <a:ea typeface="+mn-ea"/>
                <a:cs typeface="+mn-cs"/>
              </a:rPr>
              <a:t>les </a:t>
            </a:r>
            <a:r>
              <a:rPr kumimoji="0" lang="fr-FR" sz="1800" b="1" i="0" u="none" strike="noStrike" kern="1200" cap="none" spc="0" normalizeH="0" baseline="0" noProof="0" dirty="0">
                <a:ln>
                  <a:noFill/>
                </a:ln>
                <a:solidFill>
                  <a:srgbClr val="000000"/>
                </a:solidFill>
                <a:effectLst/>
                <a:uLnTx/>
                <a:uFillTx/>
                <a:latin typeface="Marianne"/>
                <a:ea typeface="+mn-ea"/>
                <a:cs typeface="+mn-cs"/>
              </a:rPr>
              <a:t>matériaux sont issus de fibres végétales (barquettes cellulosiques, pulpe de maïs, canne à sucre, …) réutilisables mis sur le marché sont revêtus d’un film en surface et comportent donc une part de plastique. En outre, leur fragilité ne semble pas leur permettre d’être lavés dans un lave-vaisselle professionnel et ainsi de pouvoir être </a:t>
            </a:r>
            <a:r>
              <a:rPr kumimoji="0" lang="fr-FR" sz="1800" b="1" i="0" u="none" strike="noStrike" kern="1200" cap="none" spc="0" normalizeH="0" baseline="0" noProof="0" dirty="0" smtClean="0">
                <a:ln>
                  <a:noFill/>
                </a:ln>
                <a:solidFill>
                  <a:srgbClr val="000000"/>
                </a:solidFill>
                <a:effectLst/>
                <a:uLnTx/>
                <a:uFillTx/>
                <a:latin typeface="Marianne"/>
                <a:ea typeface="+mn-ea"/>
                <a:cs typeface="+mn-cs"/>
              </a:rPr>
              <a:t>réemployés. </a:t>
            </a:r>
            <a:endParaRPr kumimoji="0" lang="fr-FR" sz="1800" b="1" i="0" u="none" strike="noStrike" kern="1200" cap="none"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367935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NE PAS NEGLIGER L’IMPORTANCE DU COUVERCLE </a:t>
            </a:r>
          </a:p>
          <a:p>
            <a:endParaRPr lang="fr-FR" sz="1800" b="1" dirty="0" smtClean="0">
              <a:solidFill>
                <a:srgbClr val="00B0F0"/>
              </a:solidFill>
            </a:endParaRPr>
          </a:p>
          <a:p>
            <a:endParaRPr lang="fr-FR" sz="1600" b="1" dirty="0" smtClean="0"/>
          </a:p>
          <a:p>
            <a:pPr marL="897750" lvl="3" indent="-285750">
              <a:buClr>
                <a:srgbClr val="002060"/>
              </a:buClr>
              <a:buFont typeface="Wingdings" panose="05000000000000000000" pitchFamily="2" charset="2"/>
              <a:buChar char="ü"/>
            </a:pPr>
            <a:r>
              <a:rPr lang="fr-FR" sz="1800" dirty="0" smtClean="0"/>
              <a:t>Penser aux aspects de praticité d’ouverture ET de fermeture</a:t>
            </a:r>
          </a:p>
          <a:p>
            <a:pPr marL="897750" lvl="3" indent="-285750">
              <a:buClr>
                <a:srgbClr val="002060"/>
              </a:buClr>
              <a:buFont typeface="Wingdings" panose="05000000000000000000" pitchFamily="2" charset="2"/>
              <a:buChar char="ü"/>
            </a:pPr>
            <a:r>
              <a:rPr lang="fr-FR" sz="1800" dirty="0" smtClean="0"/>
              <a:t>Savoir si les couvercles doivent être aptes à la cuisson</a:t>
            </a:r>
          </a:p>
          <a:p>
            <a:pPr marL="897750" lvl="3" indent="-285750">
              <a:buClr>
                <a:srgbClr val="002060"/>
              </a:buClr>
              <a:buFont typeface="Wingdings" panose="05000000000000000000" pitchFamily="2" charset="2"/>
              <a:buChar char="ü"/>
            </a:pPr>
            <a:r>
              <a:rPr lang="fr-FR" sz="1800" dirty="0" smtClean="0"/>
              <a:t>Peut être utilisé comme support au système de suivi (attention à l’usage des étiquettes hydrosolubles)</a:t>
            </a:r>
          </a:p>
          <a:p>
            <a:pPr marL="897750" lvl="3" indent="-285750">
              <a:buClr>
                <a:srgbClr val="002060"/>
              </a:buClr>
              <a:buFont typeface="Wingdings" panose="05000000000000000000" pitchFamily="2" charset="2"/>
              <a:buChar char="ü"/>
            </a:pPr>
            <a:r>
              <a:rPr lang="fr-FR" sz="1800" dirty="0" err="1" smtClean="0"/>
              <a:t>Bandelorage</a:t>
            </a:r>
            <a:r>
              <a:rPr lang="fr-FR" sz="1800" dirty="0" smtClean="0"/>
              <a:t> pouvant être utilisé</a:t>
            </a:r>
          </a:p>
          <a:p>
            <a:pPr marL="897750" lvl="3" indent="-285750">
              <a:buClr>
                <a:srgbClr val="002060"/>
              </a:buClr>
              <a:buFont typeface="Wingdings" panose="05000000000000000000" pitchFamily="2" charset="2"/>
              <a:buChar char="ü"/>
            </a:pPr>
            <a:r>
              <a:rPr lang="fr-FR" sz="1800" dirty="0" smtClean="0"/>
              <a:t>Demander une DC du couvercle ET du joint</a:t>
            </a:r>
          </a:p>
          <a:p>
            <a:pPr marL="612000" lvl="3" indent="0">
              <a:buNone/>
            </a:pPr>
            <a:endParaRPr lang="fr-FR" sz="1800" b="1" dirty="0">
              <a:solidFill>
                <a:schemeClr val="accent1">
                  <a:lumMod val="90000"/>
                  <a:lumOff val="10000"/>
                </a:schemeClr>
              </a:solidFill>
            </a:endParaRPr>
          </a:p>
          <a:p>
            <a:pPr marL="612000" lvl="3" indent="0">
              <a:buNone/>
            </a:pPr>
            <a:r>
              <a:rPr lang="fr-FR" sz="1800" b="1" dirty="0" smtClean="0">
                <a:solidFill>
                  <a:srgbClr val="002060"/>
                </a:solidFill>
              </a:rPr>
              <a:t>Cribler les couvercles selon plusieurs critères</a:t>
            </a:r>
          </a:p>
          <a:p>
            <a:pPr marL="612000" lvl="3" indent="0">
              <a:buNone/>
            </a:pPr>
            <a:r>
              <a:rPr lang="fr-FR" sz="1800" b="1" i="1" dirty="0" smtClean="0">
                <a:solidFill>
                  <a:srgbClr val="002060"/>
                </a:solidFill>
              </a:rPr>
              <a:t>Coût (prix d’achat et nb de rotations), </a:t>
            </a:r>
            <a:r>
              <a:rPr lang="fr-FR" sz="1800" b="1" i="1" dirty="0" err="1" smtClean="0">
                <a:solidFill>
                  <a:srgbClr val="002060"/>
                </a:solidFill>
              </a:rPr>
              <a:t>recyclabilité</a:t>
            </a:r>
            <a:r>
              <a:rPr lang="fr-FR" sz="1800" b="1" i="1" dirty="0" smtClean="0">
                <a:solidFill>
                  <a:srgbClr val="002060"/>
                </a:solidFill>
              </a:rPr>
              <a:t>, aptitude à la cuisson, à la réchauffe, complexité du lavage, aptitude au séchage, poids, transparence, résistance, </a:t>
            </a:r>
            <a:r>
              <a:rPr lang="fr-FR" sz="1800" b="1" i="1" dirty="0" err="1" smtClean="0">
                <a:solidFill>
                  <a:srgbClr val="002060"/>
                </a:solidFill>
              </a:rPr>
              <a:t>empilabilité</a:t>
            </a:r>
            <a:endParaRPr lang="fr-FR" sz="1800" b="1" i="1" dirty="0" smtClean="0">
              <a:solidFill>
                <a:srgbClr val="002060"/>
              </a:solidFill>
            </a:endParaRPr>
          </a:p>
          <a:p>
            <a:pPr marL="612000" lvl="3" indent="0">
              <a:buNone/>
            </a:pPr>
            <a:endParaRPr lang="fr-FR" sz="1800" b="1" i="1" dirty="0" smtClean="0">
              <a:solidFill>
                <a:srgbClr val="002060"/>
              </a:solidFill>
            </a:endParaRPr>
          </a:p>
          <a:p>
            <a:pPr marL="612000" lvl="3" indent="0">
              <a:buNone/>
            </a:pPr>
            <a:endParaRPr lang="fr-FR" sz="1800" b="1" i="1" dirty="0" smtClean="0">
              <a:solidFill>
                <a:srgbClr val="002060"/>
              </a:solidFill>
            </a:endParaRPr>
          </a:p>
          <a:p>
            <a:pPr marL="612000" lvl="3" indent="0">
              <a:buNone/>
            </a:pPr>
            <a:endParaRPr lang="fr-FR" sz="18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8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2568088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sldNum" idx="12"/>
          </p:nvPr>
        </p:nvSpPr>
        <p:spPr>
          <a:xfrm>
            <a:off x="11887200" y="6572404"/>
            <a:ext cx="304800" cy="285600"/>
          </a:xfrm>
          <a:prstGeom prst="rect">
            <a:avLst/>
          </a:prstGeom>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933" b="0" i="0" u="none" strike="noStrike" kern="0" cap="none" spc="0" normalizeH="0" baseline="0" noProof="0">
                <a:ln>
                  <a:noFill/>
                </a:ln>
                <a:solidFill>
                  <a:srgbClr val="595959"/>
                </a:solidFill>
                <a:effectLst/>
                <a:uLnTx/>
                <a:uFillTx/>
                <a:latin typeface="Montserrat Light"/>
                <a:sym typeface="Montserrat Light"/>
              </a:rPr>
              <a:pPr marL="0" marR="0" lvl="0" indent="0" algn="ctr" defTabSz="1219170" rtl="0" eaLnBrk="1" fontAlgn="auto" latinLnBrk="0" hangingPunct="1">
                <a:lnSpc>
                  <a:spcPct val="100000"/>
                </a:lnSpc>
                <a:spcBef>
                  <a:spcPts val="0"/>
                </a:spcBef>
                <a:spcAft>
                  <a:spcPts val="0"/>
                </a:spcAft>
                <a:buClr>
                  <a:srgbClr val="000000"/>
                </a:buClr>
                <a:buSzPts val="1000"/>
                <a:buFont typeface="Arial"/>
                <a:buNone/>
                <a:tabLst/>
                <a:defRPr/>
              </a:pPr>
              <a:t>22</a:t>
            </a:fld>
            <a:endParaRPr kumimoji="0" sz="933" b="0" i="0" u="none" strike="noStrike" kern="0" cap="none" spc="0" normalizeH="0" baseline="0" noProof="0">
              <a:ln>
                <a:noFill/>
              </a:ln>
              <a:solidFill>
                <a:srgbClr val="595959"/>
              </a:solidFill>
              <a:effectLst/>
              <a:uLnTx/>
              <a:uFillTx/>
              <a:latin typeface="Montserrat Light"/>
              <a:sym typeface="Montserrat Light"/>
            </a:endParaRPr>
          </a:p>
        </p:txBody>
      </p:sp>
      <p:pic>
        <p:nvPicPr>
          <p:cNvPr id="190" name="Google Shape;190;p22"/>
          <p:cNvPicPr preferRelativeResize="0"/>
          <p:nvPr/>
        </p:nvPicPr>
        <p:blipFill rotWithShape="1">
          <a:blip r:embed="rId3">
            <a:alphaModFix amt="15000"/>
          </a:blip>
          <a:srcRect l="70684"/>
          <a:stretch/>
        </p:blipFill>
        <p:spPr>
          <a:xfrm>
            <a:off x="4" y="1887067"/>
            <a:ext cx="996000" cy="3083867"/>
          </a:xfrm>
          <a:prstGeom prst="rect">
            <a:avLst/>
          </a:prstGeom>
          <a:noFill/>
          <a:ln>
            <a:noFill/>
          </a:ln>
        </p:spPr>
      </p:pic>
      <p:sp>
        <p:nvSpPr>
          <p:cNvPr id="191" name="Google Shape;191;p22"/>
          <p:cNvSpPr txBox="1">
            <a:spLocks noGrp="1"/>
          </p:cNvSpPr>
          <p:nvPr>
            <p:ph type="title" idx="4294967295"/>
          </p:nvPr>
        </p:nvSpPr>
        <p:spPr>
          <a:xfrm>
            <a:off x="1700300" y="2586584"/>
            <a:ext cx="5067200" cy="741701"/>
          </a:xfrm>
          <a:prstGeom prst="rect">
            <a:avLst/>
          </a:prstGeom>
        </p:spPr>
        <p:txBody>
          <a:bodyPr spcFirstLastPara="1" wrap="square" lIns="121900" tIns="121900" rIns="121900" bIns="121900" anchor="t" anchorCtr="0">
            <a:spAutoFit/>
          </a:bodyPr>
          <a:lstStyle/>
          <a:p>
            <a:r>
              <a:rPr lang="fr" b="1" dirty="0" smtClean="0">
                <a:solidFill>
                  <a:srgbClr val="00B0F0"/>
                </a:solidFill>
                <a:latin typeface="Marianne" panose="02000000000000000000" pitchFamily="50" charset="0"/>
              </a:rPr>
              <a:t>Questions et réponses</a:t>
            </a:r>
            <a:endParaRPr b="1" dirty="0">
              <a:solidFill>
                <a:srgbClr val="00B0F0"/>
              </a:solidFill>
              <a:latin typeface="Marianne" panose="02000000000000000000" pitchFamily="50" charset="0"/>
            </a:endParaRPr>
          </a:p>
        </p:txBody>
      </p:sp>
    </p:spTree>
    <p:extLst>
      <p:ext uri="{BB962C8B-B14F-4D97-AF65-F5344CB8AC3E}">
        <p14:creationId xmlns:p14="http://schemas.microsoft.com/office/powerpoint/2010/main" val="384026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LES REFLEXES A AVOIR POUR CHOISIR SA SOLUTION DE LAVAGE </a:t>
            </a:r>
          </a:p>
          <a:p>
            <a:endParaRPr lang="fr-FR" sz="1800" dirty="0" smtClean="0"/>
          </a:p>
          <a:p>
            <a:pPr marL="342900" indent="-342900">
              <a:buClr>
                <a:srgbClr val="00B050"/>
              </a:buClr>
              <a:buAutoNum type="arabicPeriod"/>
            </a:pPr>
            <a:r>
              <a:rPr lang="fr-FR" sz="1800" dirty="0" smtClean="0"/>
              <a:t>Déterminer sa </a:t>
            </a:r>
            <a:r>
              <a:rPr lang="fr-FR" sz="1800" b="1" dirty="0" smtClean="0">
                <a:solidFill>
                  <a:srgbClr val="002060"/>
                </a:solidFill>
              </a:rPr>
              <a:t>capacité à internaliser ou externaliser </a:t>
            </a:r>
            <a:r>
              <a:rPr lang="fr-FR" sz="1800" dirty="0" smtClean="0"/>
              <a:t>le lavage en fonction de :</a:t>
            </a:r>
          </a:p>
          <a:p>
            <a:pPr marL="342900" indent="-342900">
              <a:buClr>
                <a:srgbClr val="00B050"/>
              </a:buClr>
              <a:buAutoNum type="arabicPeriod"/>
            </a:pPr>
            <a:endParaRPr lang="fr-FR" sz="1800" dirty="0"/>
          </a:p>
          <a:p>
            <a:pPr marL="342900" indent="-342900">
              <a:buClr>
                <a:srgbClr val="00B050"/>
              </a:buClr>
              <a:buAutoNum type="arabicPeriod"/>
            </a:pPr>
            <a:endParaRPr lang="fr-FR" sz="1800" dirty="0" smtClean="0"/>
          </a:p>
          <a:p>
            <a:pPr marL="342900" indent="-342900">
              <a:buClr>
                <a:srgbClr val="00B050"/>
              </a:buClr>
              <a:buAutoNum type="arabicPeriod"/>
            </a:pPr>
            <a:endParaRPr lang="fr-FR" sz="1800" dirty="0"/>
          </a:p>
          <a:p>
            <a:pPr marL="342900" indent="-342900">
              <a:buClr>
                <a:srgbClr val="00B050"/>
              </a:buClr>
              <a:buAutoNum type="arabicPeriod"/>
            </a:pPr>
            <a:endParaRPr lang="fr-FR" sz="1800" dirty="0" smtClean="0"/>
          </a:p>
          <a:p>
            <a:pPr marL="342900" indent="-342900">
              <a:buClr>
                <a:srgbClr val="00B050"/>
              </a:buClr>
              <a:buAutoNum type="arabicPeriod"/>
            </a:pPr>
            <a:endParaRPr lang="fr-FR" sz="1800" dirty="0"/>
          </a:p>
          <a:p>
            <a:pPr marL="342900" indent="-342900">
              <a:buClr>
                <a:srgbClr val="00B050"/>
              </a:buClr>
              <a:buAutoNum type="arabicPeriod"/>
            </a:pPr>
            <a:endParaRPr lang="fr-FR" sz="1800" dirty="0" smtClean="0"/>
          </a:p>
          <a:p>
            <a:pPr marL="342900" indent="-342900">
              <a:buClr>
                <a:srgbClr val="00B050"/>
              </a:buClr>
              <a:buAutoNum type="arabicPeriod"/>
            </a:pPr>
            <a:endParaRPr lang="fr-FR" sz="1800" dirty="0"/>
          </a:p>
          <a:p>
            <a:pPr marL="342900" indent="-342900">
              <a:buClr>
                <a:srgbClr val="00B050"/>
              </a:buClr>
              <a:buAutoNum type="arabicPeriod"/>
            </a:pPr>
            <a:r>
              <a:rPr lang="fr-FR" sz="1800" dirty="0" smtClean="0"/>
              <a:t>Choisir entre :  </a:t>
            </a: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2" name="Rectangle à coins arrondis 1"/>
          <p:cNvSpPr/>
          <p:nvPr/>
        </p:nvSpPr>
        <p:spPr>
          <a:xfrm>
            <a:off x="102134" y="27051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Capacité surfacique</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7" name="Rectangle à coins arrondis 6"/>
          <p:cNvSpPr/>
          <p:nvPr/>
        </p:nvSpPr>
        <p:spPr>
          <a:xfrm>
            <a:off x="4012192" y="27051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Capacité à mobiliser des ETP supplémentaires</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8" name="Rectangle à coins arrondis 7"/>
          <p:cNvSpPr/>
          <p:nvPr/>
        </p:nvSpPr>
        <p:spPr>
          <a:xfrm>
            <a:off x="102134" y="37110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Situation géographique (présence laverie)</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9" name="Rectangle à coins arrondis 8"/>
          <p:cNvSpPr/>
          <p:nvPr/>
        </p:nvSpPr>
        <p:spPr>
          <a:xfrm>
            <a:off x="4012192" y="37224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Disponibilité du personnel compétent / mise en place de formations </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10" name="Rectangle à coins arrondis 9"/>
          <p:cNvSpPr/>
          <p:nvPr/>
        </p:nvSpPr>
        <p:spPr>
          <a:xfrm>
            <a:off x="7922250" y="2705100"/>
            <a:ext cx="4136400" cy="18174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Possibilité d’investissement en matériel (machines de lavage), surface, parc de véhicules</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12" name="Rectangle à coins arrondis 11"/>
          <p:cNvSpPr/>
          <p:nvPr/>
        </p:nvSpPr>
        <p:spPr>
          <a:xfrm>
            <a:off x="102134" y="54255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Lavage internalisé</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13" name="Rectangle à coins arrondis 12"/>
          <p:cNvSpPr/>
          <p:nvPr/>
        </p:nvSpPr>
        <p:spPr>
          <a:xfrm>
            <a:off x="4261229" y="54255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Lavage externalisé avec location de matériel</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14" name="Rectangle à coins arrondis 13"/>
          <p:cNvSpPr/>
          <p:nvPr/>
        </p:nvSpPr>
        <p:spPr>
          <a:xfrm>
            <a:off x="8420325" y="5425500"/>
            <a:ext cx="3463350" cy="800100"/>
          </a:xfrm>
          <a:prstGeom prst="roundRect">
            <a:avLst/>
          </a:prstGeom>
          <a:no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Lavage externalisé sans location de matériel</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Tree>
    <p:extLst>
      <p:ext uri="{BB962C8B-B14F-4D97-AF65-F5344CB8AC3E}">
        <p14:creationId xmlns:p14="http://schemas.microsoft.com/office/powerpoint/2010/main" val="414441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LE LAVAGE INTERNALISÉ </a:t>
            </a:r>
          </a:p>
          <a:p>
            <a:endParaRPr lang="fr-FR" sz="1800" dirty="0"/>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algn="just">
              <a:lnSpc>
                <a:spcPct val="107000"/>
              </a:lnSpc>
              <a:spcAft>
                <a:spcPts val="800"/>
              </a:spcAft>
            </a:pPr>
            <a:r>
              <a:rPr lang="fr-FR" b="1" dirty="0">
                <a:latin typeface="Marianne" panose="02000000000000000000" pitchFamily="50" charset="0"/>
                <a:ea typeface="Calibri" panose="020F0502020204030204" pitchFamily="34" charset="0"/>
                <a:cs typeface="Times New Roman" panose="02020603050405020304" pitchFamily="18" charset="0"/>
              </a:rPr>
              <a:t> </a:t>
            </a:r>
            <a:endParaRPr lang="fr-FR" dirty="0">
              <a:latin typeface="Marianne" panose="02000000000000000000" pitchFamily="50" charset="0"/>
              <a:ea typeface="Calibri" panose="020F0502020204030204" pitchFamily="34" charset="0"/>
              <a:cs typeface="Times New Roman" panose="02020603050405020304" pitchFamily="18" charset="0"/>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3" name="Rectangle 12"/>
          <p:cNvSpPr/>
          <p:nvPr/>
        </p:nvSpPr>
        <p:spPr>
          <a:xfrm>
            <a:off x="146323" y="2179350"/>
            <a:ext cx="3028949" cy="38862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Réduction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du nombre de contenants </a:t>
            </a:r>
            <a:r>
              <a:rPr kumimoji="0" lang="fr-FR" sz="1800" b="0" i="0" u="none" strike="noStrike" kern="1200" cap="none" spc="0" normalizeH="0" baseline="0" noProof="0" dirty="0">
                <a:ln>
                  <a:noFill/>
                </a:ln>
                <a:solidFill>
                  <a:srgbClr val="002060"/>
                </a:solidFill>
                <a:effectLst/>
                <a:uLnTx/>
                <a:uFillTx/>
                <a:latin typeface="Marianne"/>
                <a:ea typeface="+mn-ea"/>
                <a:cs typeface="+mn-cs"/>
              </a:rPr>
              <a:t>à </a:t>
            </a:r>
            <a:r>
              <a:rPr kumimoji="0" lang="fr-FR" sz="1800" b="0" i="0" u="none" strike="noStrike" kern="1200" cap="none" spc="0" normalizeH="0" baseline="0" noProof="0" dirty="0">
                <a:ln>
                  <a:noFill/>
                </a:ln>
                <a:solidFill>
                  <a:srgbClr val="000000"/>
                </a:solidFill>
                <a:effectLst/>
                <a:uLnTx/>
                <a:uFillTx/>
                <a:latin typeface="Marianne"/>
                <a:ea typeface="+mn-ea"/>
                <a:cs typeface="+mn-cs"/>
              </a:rPr>
              <a:t>acheter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Limitation du risque sanitaire </a:t>
            </a:r>
            <a:r>
              <a:rPr kumimoji="0" lang="fr-FR" sz="1800" b="0" i="0" u="none" strike="noStrike" kern="1200" cap="none" spc="0" normalizeH="0" baseline="0" noProof="0" dirty="0">
                <a:ln>
                  <a:noFill/>
                </a:ln>
                <a:solidFill>
                  <a:srgbClr val="000000"/>
                </a:solidFill>
                <a:effectLst/>
                <a:uLnTx/>
                <a:uFillTx/>
                <a:latin typeface="Marianne"/>
                <a:ea typeface="+mn-ea"/>
                <a:cs typeface="+mn-cs"/>
              </a:rPr>
              <a:t>lié à la durée de stockage des contenants sales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Possibilité de contrôler à tout moment </a:t>
            </a:r>
            <a:r>
              <a:rPr kumimoji="0" lang="fr-FR" sz="1800" b="0" i="0" u="none" strike="noStrike" kern="1200" cap="none" spc="0" normalizeH="0" baseline="0" noProof="0" dirty="0">
                <a:ln>
                  <a:noFill/>
                </a:ln>
                <a:solidFill>
                  <a:srgbClr val="000000"/>
                </a:solidFill>
                <a:effectLst/>
                <a:uLnTx/>
                <a:uFillTx/>
                <a:latin typeface="Marianne"/>
                <a:ea typeface="+mn-ea"/>
                <a:cs typeface="+mn-cs"/>
              </a:rPr>
              <a:t>la </a:t>
            </a:r>
            <a:r>
              <a:rPr kumimoji="0" lang="fr-FR" sz="1800" b="1" i="0" u="none" strike="noStrike" kern="1200" cap="none" spc="0" normalizeH="0" baseline="0" noProof="0" dirty="0">
                <a:ln>
                  <a:noFill/>
                </a:ln>
                <a:solidFill>
                  <a:srgbClr val="002060"/>
                </a:solidFill>
                <a:effectLst/>
                <a:uLnTx/>
                <a:uFillTx/>
                <a:latin typeface="Marianne"/>
                <a:ea typeface="+mn-ea"/>
                <a:cs typeface="+mn-cs"/>
              </a:rPr>
              <a:t>qualité sanitaire</a:t>
            </a:r>
            <a:r>
              <a:rPr kumimoji="0" lang="fr-FR" sz="1800" b="0" i="0" u="none" strike="noStrike" kern="1200" cap="none" spc="0" normalizeH="0" baseline="0" noProof="0" dirty="0">
                <a:ln>
                  <a:noFill/>
                </a:ln>
                <a:solidFill>
                  <a:srgbClr val="000000"/>
                </a:solidFill>
                <a:effectLst/>
                <a:uLnTx/>
                <a:uFillTx/>
                <a:latin typeface="Marianne"/>
                <a:ea typeface="+mn-ea"/>
                <a:cs typeface="+mn-cs"/>
              </a:rPr>
              <a:t> de lavage. </a:t>
            </a:r>
          </a:p>
        </p:txBody>
      </p:sp>
      <p:sp>
        <p:nvSpPr>
          <p:cNvPr id="14" name="Rectangle 13"/>
          <p:cNvSpPr/>
          <p:nvPr/>
        </p:nvSpPr>
        <p:spPr>
          <a:xfrm>
            <a:off x="6587850" y="2179351"/>
            <a:ext cx="5604149" cy="3886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INCONVENIENTS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Nécessité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a:t>
            </a:r>
            <a:r>
              <a:rPr kumimoji="0" lang="fr-FR" sz="1800" b="1" i="0" u="none" strike="noStrike" kern="1200" cap="none" spc="0" normalizeH="0" baseline="0" noProof="0" dirty="0">
                <a:ln>
                  <a:noFill/>
                </a:ln>
                <a:solidFill>
                  <a:srgbClr val="C00000"/>
                </a:solidFill>
                <a:effectLst/>
                <a:uLnTx/>
                <a:uFillTx/>
                <a:latin typeface="Marianne"/>
                <a:ea typeface="+mn-ea"/>
                <a:cs typeface="+mn-cs"/>
              </a:rPr>
              <a:t>se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professionnaliser </a:t>
            </a: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Trouver </a:t>
            </a:r>
            <a:r>
              <a:rPr kumimoji="0" lang="fr-FR" sz="1800" b="0" i="0" u="none" strike="noStrike" kern="1200" cap="none" spc="0" normalizeH="0" baseline="0" noProof="0" dirty="0">
                <a:ln>
                  <a:noFill/>
                </a:ln>
                <a:solidFill>
                  <a:srgbClr val="000000"/>
                </a:solidFill>
                <a:effectLst/>
                <a:uLnTx/>
                <a:uFillTx/>
                <a:latin typeface="Marianne"/>
                <a:ea typeface="+mn-ea"/>
                <a:cs typeface="+mn-cs"/>
              </a:rPr>
              <a:t>les </a:t>
            </a:r>
            <a:r>
              <a:rPr kumimoji="0" lang="fr-FR" sz="1800" b="1" i="0" u="none" strike="noStrike" kern="1200" cap="none" spc="0" normalizeH="0" baseline="0" noProof="0" dirty="0">
                <a:ln>
                  <a:noFill/>
                </a:ln>
                <a:solidFill>
                  <a:srgbClr val="C00000"/>
                </a:solidFill>
                <a:effectLst/>
                <a:uLnTx/>
                <a:uFillTx/>
                <a:latin typeface="Marianne"/>
                <a:ea typeface="+mn-ea"/>
                <a:cs typeface="+mn-cs"/>
              </a:rPr>
              <a:t>capacités de stockage pour les contenants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 période d’inactivité</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Investissement </a:t>
            </a:r>
            <a:r>
              <a:rPr kumimoji="0" lang="fr-FR" sz="1800" b="1" i="0" u="none" strike="noStrike" kern="1200" cap="none" spc="0" normalizeH="0" baseline="0" noProof="0" dirty="0">
                <a:ln>
                  <a:noFill/>
                </a:ln>
                <a:solidFill>
                  <a:srgbClr val="C00000"/>
                </a:solidFill>
                <a:effectLst/>
                <a:uLnTx/>
                <a:uFillTx/>
                <a:latin typeface="Marianne"/>
                <a:ea typeface="+mn-ea"/>
                <a:cs typeface="+mn-cs"/>
              </a:rPr>
              <a:t>important </a:t>
            </a:r>
            <a:r>
              <a:rPr kumimoji="0" lang="fr-FR" sz="1800" b="0" i="0" u="none" strike="noStrike" kern="1200" cap="none" spc="0" normalizeH="0" baseline="0" noProof="0" dirty="0">
                <a:ln>
                  <a:noFill/>
                </a:ln>
                <a:solidFill>
                  <a:srgbClr val="000000"/>
                </a:solidFill>
                <a:effectLst/>
                <a:uLnTx/>
                <a:uFillTx/>
                <a:latin typeface="Marianne"/>
                <a:ea typeface="+mn-ea"/>
                <a:cs typeface="+mn-cs"/>
              </a:rPr>
              <a:t>pour la </a:t>
            </a:r>
            <a:r>
              <a:rPr kumimoji="0" lang="fr-FR" sz="1800" b="1" i="0" u="none" strike="noStrike" kern="1200" cap="none" spc="0" normalizeH="0" baseline="0" noProof="0" dirty="0">
                <a:ln>
                  <a:noFill/>
                </a:ln>
                <a:solidFill>
                  <a:srgbClr val="C00000"/>
                </a:solidFill>
                <a:effectLst/>
                <a:uLnTx/>
                <a:uFillTx/>
                <a:latin typeface="Marianne"/>
                <a:ea typeface="+mn-ea"/>
                <a:cs typeface="+mn-cs"/>
              </a:rPr>
              <a:t>surface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machines </a:t>
            </a:r>
            <a:r>
              <a:rPr kumimoji="0" lang="fr-FR" sz="1800" b="1" i="0" u="none" strike="noStrike" kern="1200" cap="none" spc="0" normalizeH="0" baseline="0" noProof="0" dirty="0">
                <a:ln>
                  <a:noFill/>
                </a:ln>
                <a:solidFill>
                  <a:srgbClr val="C00000"/>
                </a:solidFill>
                <a:effectLst/>
                <a:uLnTx/>
                <a:uFillTx/>
                <a:latin typeface="Marianne"/>
                <a:ea typeface="+mn-ea"/>
                <a:cs typeface="+mn-cs"/>
              </a:rPr>
              <a:t>de lavage </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ETP </a:t>
            </a:r>
            <a:r>
              <a:rPr kumimoji="0" lang="fr-FR" sz="1800" b="1" i="0" u="none" strike="noStrike" kern="1200" cap="none" spc="0" normalizeH="0" baseline="0" noProof="0" dirty="0">
                <a:ln>
                  <a:noFill/>
                </a:ln>
                <a:solidFill>
                  <a:srgbClr val="C00000"/>
                </a:solidFill>
                <a:effectLst/>
                <a:uLnTx/>
                <a:uFillTx/>
                <a:latin typeface="Marianne"/>
                <a:ea typeface="+mn-ea"/>
                <a:cs typeface="+mn-cs"/>
              </a:rPr>
              <a:t>supplémentaires </a:t>
            </a: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Mise </a:t>
            </a:r>
            <a:r>
              <a:rPr kumimoji="0" lang="fr-FR" sz="1800" b="0" i="0" u="none" strike="noStrike" kern="1200" cap="none" spc="0" normalizeH="0" baseline="0" noProof="0" dirty="0">
                <a:ln>
                  <a:noFill/>
                </a:ln>
                <a:solidFill>
                  <a:srgbClr val="000000"/>
                </a:solidFill>
                <a:effectLst/>
                <a:uLnTx/>
                <a:uFillTx/>
                <a:latin typeface="Marianne"/>
                <a:ea typeface="+mn-ea"/>
                <a:cs typeface="+mn-cs"/>
              </a:rPr>
              <a:t>en place du </a:t>
            </a:r>
            <a:r>
              <a:rPr kumimoji="0" lang="fr-FR" sz="1800" b="1" i="0" u="none" strike="noStrike" kern="1200" cap="none" spc="0" normalizeH="0" baseline="0" noProof="0" dirty="0">
                <a:ln>
                  <a:noFill/>
                </a:ln>
                <a:solidFill>
                  <a:srgbClr val="C00000"/>
                </a:solidFill>
                <a:effectLst/>
                <a:uLnTx/>
                <a:uFillTx/>
                <a:latin typeface="Marianne"/>
                <a:ea typeface="+mn-ea"/>
                <a:cs typeface="+mn-cs"/>
              </a:rPr>
              <a:t>procédé de lavage/séchage et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intégration PMS</a:t>
            </a: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Possibilité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d’occurrence de </a:t>
            </a:r>
            <a:r>
              <a:rPr kumimoji="0" lang="fr-FR" sz="1800" b="1" i="0" u="none" strike="noStrike" kern="1200" cap="none" spc="0" normalizeH="0" baseline="0" noProof="0" dirty="0">
                <a:ln>
                  <a:noFill/>
                </a:ln>
                <a:solidFill>
                  <a:srgbClr val="C00000"/>
                </a:solidFill>
                <a:effectLst/>
                <a:uLnTx/>
                <a:uFillTx/>
                <a:latin typeface="Marianne"/>
                <a:ea typeface="+mn-ea"/>
                <a:cs typeface="+mn-cs"/>
              </a:rPr>
              <a:t>panne de la machine de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lavage (stock tampon)</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Avoir </a:t>
            </a:r>
            <a:r>
              <a:rPr kumimoji="0" lang="fr-FR" sz="1800" b="0" i="0" u="none" strike="noStrike" kern="1200" cap="none" spc="0" normalizeH="0" baseline="0" noProof="0" dirty="0">
                <a:ln>
                  <a:noFill/>
                </a:ln>
                <a:solidFill>
                  <a:srgbClr val="000000"/>
                </a:solidFill>
                <a:effectLst/>
                <a:uLnTx/>
                <a:uFillTx/>
                <a:latin typeface="Marianne"/>
                <a:ea typeface="+mn-ea"/>
                <a:cs typeface="+mn-cs"/>
              </a:rPr>
              <a:t>une machine à laver qui permette une </a:t>
            </a:r>
            <a:r>
              <a:rPr kumimoji="0" lang="fr-FR" sz="1800" b="1" i="0" u="none" strike="noStrike" kern="1200" cap="none" spc="0" normalizeH="0" baseline="0" noProof="0" dirty="0">
                <a:ln>
                  <a:noFill/>
                </a:ln>
                <a:solidFill>
                  <a:srgbClr val="C00000"/>
                </a:solidFill>
                <a:effectLst/>
                <a:uLnTx/>
                <a:uFillTx/>
                <a:latin typeface="Marianne"/>
                <a:ea typeface="+mn-ea"/>
                <a:cs typeface="+mn-cs"/>
              </a:rPr>
              <a:t>bonne qualité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du</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1" i="0" u="none" strike="noStrike" kern="1200" cap="none" spc="0" normalizeH="0" baseline="0" noProof="0" dirty="0">
                <a:ln>
                  <a:noFill/>
                </a:ln>
                <a:solidFill>
                  <a:srgbClr val="C00000"/>
                </a:solidFill>
                <a:effectLst/>
                <a:uLnTx/>
                <a:uFillTx/>
                <a:latin typeface="Marianne"/>
                <a:ea typeface="+mn-ea"/>
                <a:cs typeface="+mn-cs"/>
              </a:rPr>
              <a:t>lavage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et de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1" i="0" u="none" strike="noStrike" kern="1200" cap="none" spc="0" normalizeH="0" baseline="0" noProof="0" dirty="0">
                <a:ln>
                  <a:noFill/>
                </a:ln>
                <a:solidFill>
                  <a:srgbClr val="C00000"/>
                </a:solidFill>
                <a:effectLst/>
                <a:uLnTx/>
                <a:uFillTx/>
                <a:latin typeface="Marianne"/>
                <a:ea typeface="+mn-ea"/>
                <a:cs typeface="+mn-cs"/>
              </a:rPr>
              <a:t>séchage à 100%. </a:t>
            </a:r>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57536"/>
          <a:stretch/>
        </p:blipFill>
        <p:spPr>
          <a:xfrm>
            <a:off x="3486149" y="2274600"/>
            <a:ext cx="2790825" cy="3695700"/>
          </a:xfrm>
          <a:prstGeom prst="rect">
            <a:avLst/>
          </a:prstGeom>
        </p:spPr>
      </p:pic>
    </p:spTree>
    <p:extLst>
      <p:ext uri="{BB962C8B-B14F-4D97-AF65-F5344CB8AC3E}">
        <p14:creationId xmlns:p14="http://schemas.microsoft.com/office/powerpoint/2010/main" val="3766906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LAVAGE </a:t>
            </a:r>
            <a:r>
              <a:rPr lang="fr-FR" sz="2000" b="1" dirty="0">
                <a:solidFill>
                  <a:schemeClr val="accent1">
                    <a:lumMod val="90000"/>
                    <a:lumOff val="10000"/>
                  </a:schemeClr>
                </a:solidFill>
              </a:rPr>
              <a:t>EXTERNALISE </a:t>
            </a:r>
            <a:r>
              <a:rPr lang="fr-FR" sz="2000" b="1" dirty="0" smtClean="0">
                <a:solidFill>
                  <a:schemeClr val="accent1">
                    <a:lumMod val="90000"/>
                    <a:lumOff val="10000"/>
                  </a:schemeClr>
                </a:solidFill>
              </a:rPr>
              <a:t>- Vigilance </a:t>
            </a:r>
            <a:r>
              <a:rPr lang="fr-FR" sz="2000" b="1" dirty="0">
                <a:solidFill>
                  <a:schemeClr val="accent1">
                    <a:lumMod val="90000"/>
                    <a:lumOff val="10000"/>
                  </a:schemeClr>
                </a:solidFill>
              </a:rPr>
              <a:t>à avoir avant d’entamer toute </a:t>
            </a:r>
            <a:r>
              <a:rPr lang="fr-FR" sz="2000" b="1" dirty="0" smtClean="0">
                <a:solidFill>
                  <a:schemeClr val="accent1">
                    <a:lumMod val="90000"/>
                    <a:lumOff val="10000"/>
                  </a:schemeClr>
                </a:solidFill>
              </a:rPr>
              <a:t>contractualisation</a:t>
            </a:r>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algn="just">
              <a:lnSpc>
                <a:spcPct val="107000"/>
              </a:lnSpc>
              <a:spcAft>
                <a:spcPts val="800"/>
              </a:spcAft>
            </a:pPr>
            <a:r>
              <a:rPr lang="fr-FR" b="1" dirty="0">
                <a:latin typeface="Marianne" panose="02000000000000000000" pitchFamily="50" charset="0"/>
                <a:ea typeface="Calibri" panose="020F0502020204030204" pitchFamily="34" charset="0"/>
                <a:cs typeface="Times New Roman" panose="02020603050405020304" pitchFamily="18" charset="0"/>
              </a:rPr>
              <a:t> </a:t>
            </a:r>
            <a:endParaRPr lang="fr-FR" dirty="0">
              <a:latin typeface="Marianne" panose="02000000000000000000" pitchFamily="50" charset="0"/>
              <a:ea typeface="Calibri" panose="020F0502020204030204" pitchFamily="34" charset="0"/>
              <a:cs typeface="Times New Roman" panose="02020603050405020304" pitchFamily="18" charset="0"/>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6" name="Rectangle 5"/>
          <p:cNvSpPr/>
          <p:nvPr/>
        </p:nvSpPr>
        <p:spPr>
          <a:xfrm>
            <a:off x="480000" y="1883119"/>
            <a:ext cx="10853018" cy="453771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Les opérateurs </a:t>
            </a:r>
            <a:r>
              <a:rPr kumimoji="0" lang="fr-FR" sz="1800" b="1" i="0" u="none" strike="noStrike" kern="1200" cap="none" spc="0" normalizeH="0" baseline="0" noProof="0" dirty="0" smtClean="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ne </a:t>
            </a:r>
            <a:r>
              <a:rPr kumimoji="0" lang="fr-FR" sz="1800" b="1" i="0" u="none" strike="noStrike" kern="1200" cap="none" spc="0" normalizeH="0" baseline="0" noProof="0" dirty="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sont pas soumis à une </a:t>
            </a:r>
            <a:r>
              <a:rPr kumimoji="0" lang="fr-FR" sz="1800" b="1" i="0" u="none" strike="noStrike" kern="1200" cap="none" spc="0" normalizeH="0" baseline="0" noProof="0" dirty="0" smtClean="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obligation </a:t>
            </a:r>
            <a:r>
              <a:rPr kumimoji="0" lang="fr-FR" sz="1800" b="1" i="0" u="none" strike="noStrike" kern="1200" cap="none" spc="0" normalizeH="0" baseline="0" noProof="0" dirty="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de déclaration auprès de la DDPP et ne sont pas soumis à des procédures de contrôles sanitaires de l’administration </a:t>
            </a:r>
            <a:r>
              <a:rPr kumimoji="0" lang="fr-FR" sz="1800" b="1" i="0" u="none" strike="noStrike" kern="1200" cap="none" spc="0" normalizeH="0" baseline="0" noProof="0" dirty="0" smtClean="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 exploitants </a:t>
            </a:r>
            <a:r>
              <a:rPr kumimoji="0" lang="fr-FR" sz="1800" b="1" i="0" u="none" strike="noStrike" kern="1200" cap="none" spc="0" normalizeH="0" baseline="0" noProof="0" dirty="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de la chaine </a:t>
            </a:r>
            <a:r>
              <a:rPr kumimoji="0" lang="fr-FR" sz="1800" b="1" i="0" u="none" strike="noStrike" kern="1200" cap="none" spc="0" normalizeH="0" baseline="0" noProof="0" dirty="0" smtClean="0">
                <a:ln>
                  <a:noFill/>
                </a:ln>
                <a:solidFill>
                  <a:srgbClr val="0070C0"/>
                </a:solidFill>
                <a:effectLst/>
                <a:uLnTx/>
                <a:uFillTx/>
                <a:latin typeface="Marianne" panose="02000000000000000000" pitchFamily="50" charset="0"/>
                <a:ea typeface="Calibri" panose="020F0502020204030204" pitchFamily="34" charset="0"/>
                <a:cs typeface="Times New Roman" panose="02020603050405020304" pitchFamily="18" charset="0"/>
              </a:rPr>
              <a:t>alimentaire), il faut :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1/</a:t>
            </a:r>
            <a:r>
              <a:rPr kumimoji="0" lang="fr-FR" sz="1800" b="0" i="0" u="none" strike="noStrike" kern="1200" cap="none" spc="0" normalizeH="0" baseline="0" noProof="0" dirty="0" smtClean="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r>
              <a:rPr kumimoji="0" lang="fr-FR" sz="1800" b="1" i="0" u="none" strike="noStrike" kern="1200" cap="none" spc="0" normalizeH="0" baseline="0" noProof="0" dirty="0" smtClean="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Intégrer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l’externalisation du lavage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dans le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plan HACCP</a:t>
            </a: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2/ </a:t>
            </a:r>
            <a:r>
              <a:rPr kumimoji="0" lang="fr-FR" sz="1800" b="1" i="0" u="none" strike="noStrike" kern="1200" cap="none" spc="0" normalizeH="0" baseline="0" noProof="0" dirty="0" smtClean="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Contrôler et superviser le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fonctionnement du prestataire de lavage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(s’assurer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que le prestataire maîtrise à la fois les dangers biologique et chimique) :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s’assurer du retour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des contenants nettoyés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conforme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et non contaminé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3/</a:t>
            </a: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Vérifier que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le prestataire de lavage utilise des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biocides autorisés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pour cet usage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(spécifier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dans le </a:t>
            </a:r>
            <a:r>
              <a:rPr kumimoji="0" lang="fr-FR" sz="1800" b="0" i="0" u="none" strike="noStrike" kern="1200" cap="none" spc="0" normalizeH="0" baseline="0" noProof="0" dirty="0" err="1"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CdC</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a:t>
            </a:r>
            <a:endPar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4/</a:t>
            </a: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Vérifier que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le prestataire de lavage prend en compte les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préconisations de lavage des contenants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et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maîtrise les températures de lavage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en fonction du matériau considéré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5/</a:t>
            </a: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S’assurer que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le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transport</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 évite tout danger de </a:t>
            </a:r>
            <a:r>
              <a:rPr kumimoji="0" lang="fr-FR" sz="1800" b="1" i="0" u="none" strike="noStrike" kern="1200" cap="none" spc="0" normalizeH="0" baseline="0" noProof="0" dirty="0" err="1">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recontamination</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6/ </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Intégrer des </a:t>
            </a:r>
            <a:r>
              <a:rPr kumimoji="0" lang="fr-FR" sz="1800" b="1" i="0" u="none" strike="noStrike" kern="1200" cap="none" spc="0" normalizeH="0" baseline="0" noProof="0" dirty="0">
                <a:ln>
                  <a:noFill/>
                </a:ln>
                <a:solidFill>
                  <a:srgbClr val="002060"/>
                </a:solidFill>
                <a:effectLst/>
                <a:uLnTx/>
                <a:uFillTx/>
                <a:latin typeface="Marianne" panose="02000000000000000000" pitchFamily="50" charset="0"/>
                <a:ea typeface="Calibri" panose="020F0502020204030204" pitchFamily="34" charset="0"/>
                <a:cs typeface="Times New Roman" panose="02020603050405020304" pitchFamily="18" charset="0"/>
              </a:rPr>
              <a:t>exigences d’information </a:t>
            </a:r>
            <a:r>
              <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sur les flux d’eau optimisé (en m</a:t>
            </a:r>
            <a:r>
              <a:rPr kumimoji="0" lang="fr-FR" sz="1800" b="0" i="0" u="none" strike="noStrike" kern="1200" cap="none" spc="0" normalizeH="0" baseline="3000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3</a:t>
            </a:r>
            <a:r>
              <a:rPr kumimoji="0" lang="fr-FR" sz="18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a:t>
            </a:r>
            <a:endParaRPr kumimoji="0" lang="fr-FR" sz="18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48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LAVAGE EXTERNALISÉ AVEC LOCATION DE MATÉRIEL</a:t>
            </a:r>
            <a:endParaRPr lang="fr-FR" sz="1800" dirty="0" smtClean="0"/>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algn="just">
              <a:lnSpc>
                <a:spcPct val="107000"/>
              </a:lnSpc>
              <a:spcAft>
                <a:spcPts val="800"/>
              </a:spcAft>
            </a:pPr>
            <a:r>
              <a:rPr lang="fr-FR" b="1" dirty="0">
                <a:latin typeface="Marianne" panose="02000000000000000000" pitchFamily="50" charset="0"/>
                <a:ea typeface="Calibri" panose="020F0502020204030204" pitchFamily="34" charset="0"/>
                <a:cs typeface="Times New Roman" panose="02020603050405020304" pitchFamily="18" charset="0"/>
              </a:rPr>
              <a:t> </a:t>
            </a:r>
            <a:endParaRPr lang="fr-FR" dirty="0">
              <a:latin typeface="Marianne" panose="02000000000000000000" pitchFamily="50" charset="0"/>
              <a:ea typeface="Calibri" panose="020F0502020204030204" pitchFamily="34" charset="0"/>
              <a:cs typeface="Times New Roman" panose="02020603050405020304" pitchFamily="18" charset="0"/>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3" name="Rectangle 12"/>
          <p:cNvSpPr/>
          <p:nvPr/>
        </p:nvSpPr>
        <p:spPr>
          <a:xfrm>
            <a:off x="202635" y="2226976"/>
            <a:ext cx="3028949" cy="38862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ETP </a:t>
            </a:r>
            <a:r>
              <a:rPr kumimoji="0" lang="fr-FR" sz="1800" b="1" i="0" u="none" strike="noStrike" kern="1200" cap="none" spc="0" normalizeH="0" baseline="0" noProof="0" dirty="0">
                <a:ln>
                  <a:noFill/>
                </a:ln>
                <a:solidFill>
                  <a:srgbClr val="002060"/>
                </a:solidFill>
                <a:effectLst/>
                <a:uLnTx/>
                <a:uFillTx/>
                <a:latin typeface="Marianne"/>
                <a:ea typeface="+mn-ea"/>
                <a:cs typeface="+mn-cs"/>
              </a:rPr>
              <a:t>supplémentaire non nécessaire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Possibilité</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gérer un </a:t>
            </a:r>
            <a:r>
              <a:rPr kumimoji="0" lang="fr-FR" sz="1800" b="1" i="0" u="none" strike="noStrike" kern="1200" cap="none" spc="0" normalizeH="0" baseline="0" noProof="0" dirty="0">
                <a:ln>
                  <a:noFill/>
                </a:ln>
                <a:solidFill>
                  <a:srgbClr val="002060"/>
                </a:solidFill>
                <a:effectLst/>
                <a:uLnTx/>
                <a:uFillTx/>
                <a:latin typeface="Marianne"/>
                <a:ea typeface="+mn-ea"/>
                <a:cs typeface="+mn-cs"/>
              </a:rPr>
              <a:t>stockage complet de bacs propres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Délégation</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la </a:t>
            </a:r>
            <a:r>
              <a:rPr kumimoji="0" lang="fr-FR" sz="1800" b="1" i="0" u="none" strike="noStrike" kern="1200" cap="none" spc="0" normalizeH="0" baseline="0" noProof="0" dirty="0">
                <a:ln>
                  <a:noFill/>
                </a:ln>
                <a:solidFill>
                  <a:srgbClr val="002060"/>
                </a:solidFill>
                <a:effectLst/>
                <a:uLnTx/>
                <a:uFillTx/>
                <a:latin typeface="Marianne"/>
                <a:ea typeface="+mn-ea"/>
                <a:cs typeface="+mn-cs"/>
              </a:rPr>
              <a:t>compétence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Absence </a:t>
            </a:r>
            <a:r>
              <a:rPr kumimoji="0" lang="fr-FR" sz="1800" b="1" i="0" u="none" strike="noStrike" kern="1200" cap="none" spc="0" normalizeH="0" baseline="0" noProof="0" dirty="0">
                <a:ln>
                  <a:noFill/>
                </a:ln>
                <a:solidFill>
                  <a:srgbClr val="002060"/>
                </a:solidFill>
                <a:effectLst/>
                <a:uLnTx/>
                <a:uFillTx/>
                <a:latin typeface="Marianne"/>
                <a:ea typeface="+mn-ea"/>
                <a:cs typeface="+mn-cs"/>
              </a:rPr>
              <a:t>d’investissement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matériel de lavage et de contenant</a:t>
            </a:r>
          </a:p>
        </p:txBody>
      </p:sp>
      <p:sp>
        <p:nvSpPr>
          <p:cNvPr id="14" name="Rectangle 13"/>
          <p:cNvSpPr/>
          <p:nvPr/>
        </p:nvSpPr>
        <p:spPr>
          <a:xfrm>
            <a:off x="6844192" y="2226976"/>
            <a:ext cx="5231858" cy="38862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INCONVENIENTS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Nécessité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développer une </a:t>
            </a:r>
            <a:r>
              <a:rPr kumimoji="0" lang="fr-FR" sz="1800" b="1" i="0" u="none" strike="noStrike" kern="1200" cap="none" spc="0" normalizeH="0" baseline="0" noProof="0" dirty="0">
                <a:ln>
                  <a:noFill/>
                </a:ln>
                <a:solidFill>
                  <a:srgbClr val="C00000"/>
                </a:solidFill>
                <a:effectLst/>
                <a:uLnTx/>
                <a:uFillTx/>
                <a:latin typeface="Marianne"/>
                <a:ea typeface="+mn-ea"/>
                <a:cs typeface="+mn-cs"/>
              </a:rPr>
              <a:t>organisation pour le transport </a:t>
            </a:r>
            <a:endParaRPr kumimoji="0" lang="fr-FR" sz="1800" b="0" i="0" u="none" strike="noStrike" kern="1200" cap="none" spc="0" normalizeH="0" baseline="0" noProof="0" dirty="0">
              <a:ln>
                <a:noFill/>
              </a:ln>
              <a:solidFill>
                <a:srgbClr val="C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Uniformité </a:t>
            </a:r>
            <a:r>
              <a:rPr kumimoji="0" lang="fr-FR" sz="1800" b="1" i="0" u="none" strike="noStrike" kern="1200" cap="none" spc="0" normalizeH="0" baseline="0" noProof="0" dirty="0">
                <a:ln>
                  <a:noFill/>
                </a:ln>
                <a:solidFill>
                  <a:srgbClr val="C00000"/>
                </a:solidFill>
                <a:effectLst/>
                <a:uLnTx/>
                <a:uFillTx/>
                <a:latin typeface="Marianne"/>
                <a:ea typeface="+mn-ea"/>
                <a:cs typeface="+mn-cs"/>
              </a:rPr>
              <a:t>des contenants </a:t>
            </a:r>
            <a:r>
              <a:rPr kumimoji="0" lang="fr-FR" sz="1800" b="0" i="0" u="none" strike="noStrike" kern="1200" cap="none" spc="0" normalizeH="0" baseline="0" noProof="0" dirty="0">
                <a:ln>
                  <a:noFill/>
                </a:ln>
                <a:solidFill>
                  <a:srgbClr val="000000"/>
                </a:solidFill>
                <a:effectLst/>
                <a:uLnTx/>
                <a:uFillTx/>
                <a:latin typeface="Marianne"/>
                <a:ea typeface="+mn-ea"/>
                <a:cs typeface="+mn-cs"/>
              </a:rPr>
              <a:t>: impossibilité de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choix</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Nécessité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dérochage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(nettoyage </a:t>
            </a:r>
            <a:r>
              <a:rPr kumimoji="0" lang="fr-FR" sz="1800" b="0" i="0" u="none" strike="noStrike" kern="1200" cap="none" spc="0" normalizeH="0" baseline="0" noProof="0" dirty="0">
                <a:ln>
                  <a:noFill/>
                </a:ln>
                <a:solidFill>
                  <a:srgbClr val="000000"/>
                </a:solidFill>
                <a:effectLst/>
                <a:uLnTx/>
                <a:uFillTx/>
                <a:latin typeface="Marianne"/>
                <a:ea typeface="+mn-ea"/>
                <a:cs typeface="+mn-cs"/>
              </a:rPr>
              <a:t>est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différé) </a:t>
            </a:r>
            <a:r>
              <a:rPr kumimoji="0" lang="fr-FR" sz="1800" b="0" i="0" u="none" strike="noStrike" kern="1200" cap="none" spc="0" normalizeH="0" baseline="0" noProof="0" dirty="0">
                <a:ln>
                  <a:noFill/>
                </a:ln>
                <a:solidFill>
                  <a:srgbClr val="000000"/>
                </a:solidFill>
                <a:effectLst/>
                <a:uLnTx/>
                <a:uFillTx/>
                <a:latin typeface="Marianne"/>
                <a:ea typeface="+mn-ea"/>
                <a:cs typeface="+mn-cs"/>
              </a:rPr>
              <a:t>(</a:t>
            </a:r>
            <a:r>
              <a:rPr kumimoji="0" lang="fr-FR" sz="1800" b="0" i="0" u="none" strike="noStrike" kern="1200" cap="none" spc="0" normalizeH="0" baseline="0" noProof="0" dirty="0" err="1" smtClean="0">
                <a:ln>
                  <a:noFill/>
                </a:ln>
                <a:solidFill>
                  <a:srgbClr val="000000"/>
                </a:solidFill>
                <a:effectLst/>
                <a:uLnTx/>
                <a:uFillTx/>
                <a:latin typeface="Marianne"/>
                <a:ea typeface="+mn-ea"/>
                <a:cs typeface="+mn-cs"/>
              </a:rPr>
              <a:t>pb</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gestion </a:t>
            </a:r>
            <a:r>
              <a:rPr kumimoji="0" lang="fr-FR" sz="1800" b="0" i="0" u="none" strike="noStrike" kern="1200" cap="none" spc="0" normalizeH="0" baseline="0" noProof="0" dirty="0">
                <a:ln>
                  <a:noFill/>
                </a:ln>
                <a:solidFill>
                  <a:srgbClr val="000000"/>
                </a:solidFill>
                <a:effectLst/>
                <a:uLnTx/>
                <a:uFillTx/>
                <a:latin typeface="Marianne"/>
                <a:ea typeface="+mn-ea"/>
                <a:cs typeface="+mn-cs"/>
              </a:rPr>
              <a:t>des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vendredis/vacances </a:t>
            </a:r>
            <a:r>
              <a:rPr kumimoji="0" lang="fr-FR" sz="1800" b="0" i="0" u="none" strike="noStrike" kern="1200" cap="none" spc="0" normalizeH="0" baseline="0" noProof="0" dirty="0">
                <a:ln>
                  <a:noFill/>
                </a:ln>
                <a:solidFill>
                  <a:srgbClr val="000000"/>
                </a:solidFill>
                <a:effectLst/>
                <a:uLnTx/>
                <a:uFillTx/>
                <a:latin typeface="Marianne"/>
                <a:ea typeface="+mn-ea"/>
                <a:cs typeface="+mn-cs"/>
              </a:rPr>
              <a:t>scolaires</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Absence</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a:t>
            </a:r>
            <a:r>
              <a:rPr kumimoji="0" lang="fr-FR" sz="1800" b="1" i="0" u="none" strike="noStrike" kern="1200" cap="none" spc="0" normalizeH="0" baseline="0" noProof="0" dirty="0">
                <a:ln>
                  <a:noFill/>
                </a:ln>
                <a:solidFill>
                  <a:srgbClr val="C00000"/>
                </a:solidFill>
                <a:effectLst/>
                <a:uLnTx/>
                <a:uFillTx/>
                <a:latin typeface="Marianne"/>
                <a:ea typeface="+mn-ea"/>
                <a:cs typeface="+mn-cs"/>
              </a:rPr>
              <a:t>maîtrise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la </a:t>
            </a:r>
            <a:r>
              <a:rPr kumimoji="0" lang="fr-FR" sz="1800" b="1" i="0" u="none" strike="noStrike" kern="1200" cap="none" spc="0" normalizeH="0" baseline="0" noProof="0" dirty="0">
                <a:ln>
                  <a:noFill/>
                </a:ln>
                <a:solidFill>
                  <a:srgbClr val="C00000"/>
                </a:solidFill>
                <a:effectLst/>
                <a:uLnTx/>
                <a:uFillTx/>
                <a:latin typeface="Marianne"/>
                <a:ea typeface="+mn-ea"/>
                <a:cs typeface="+mn-cs"/>
              </a:rPr>
              <a:t>qualité</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du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lavage</a:t>
            </a:r>
            <a:r>
              <a:rPr kumimoji="0" lang="fr-FR" sz="1800" b="0" i="0" u="none" strike="noStrike" kern="1200" cap="none" spc="0" normalizeH="0" baseline="0" noProof="0" dirty="0" smtClean="0">
                <a:ln>
                  <a:noFill/>
                </a:ln>
                <a:solidFill>
                  <a:srgbClr val="C00000"/>
                </a:solidFill>
                <a:effectLst/>
                <a:uLnTx/>
                <a:uFillTx/>
                <a:latin typeface="Marianne"/>
                <a:ea typeface="+mn-ea"/>
                <a:cs typeface="+mn-cs"/>
              </a:rPr>
              <a:t> </a:t>
            </a:r>
            <a:endParaRPr kumimoji="0" lang="fr-FR" sz="1800" b="0" i="0" u="none" strike="noStrike" kern="1200" cap="none" spc="0" normalizeH="0" baseline="0" noProof="0" dirty="0">
              <a:ln>
                <a:noFill/>
              </a:ln>
              <a:solidFill>
                <a:srgbClr val="C00000"/>
              </a:solidFill>
              <a:effectLst/>
              <a:uLnTx/>
              <a:uFillTx/>
              <a:latin typeface="Marianne"/>
              <a:ea typeface="+mn-ea"/>
              <a:cs typeface="+mn-cs"/>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49880"/>
          <a:stretch/>
        </p:blipFill>
        <p:spPr>
          <a:xfrm>
            <a:off x="3390888" y="2322226"/>
            <a:ext cx="3294000" cy="3695700"/>
          </a:xfrm>
          <a:prstGeom prst="rect">
            <a:avLst/>
          </a:prstGeom>
        </p:spPr>
      </p:pic>
    </p:spTree>
    <p:extLst>
      <p:ext uri="{BB962C8B-B14F-4D97-AF65-F5344CB8AC3E}">
        <p14:creationId xmlns:p14="http://schemas.microsoft.com/office/powerpoint/2010/main" val="2595856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LAVAGE EXTERNALISÉ SANS LOCATION DE MATÉRIEL</a:t>
            </a:r>
            <a:endParaRPr lang="fr-FR" sz="1800" dirty="0" smtClean="0"/>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algn="just">
              <a:lnSpc>
                <a:spcPct val="107000"/>
              </a:lnSpc>
              <a:spcAft>
                <a:spcPts val="800"/>
              </a:spcAft>
            </a:pPr>
            <a:r>
              <a:rPr lang="fr-FR" b="1" dirty="0">
                <a:latin typeface="Marianne" panose="02000000000000000000" pitchFamily="50" charset="0"/>
                <a:ea typeface="Calibri" panose="020F0502020204030204" pitchFamily="34" charset="0"/>
                <a:cs typeface="Times New Roman" panose="02020603050405020304" pitchFamily="18" charset="0"/>
              </a:rPr>
              <a:t> </a:t>
            </a:r>
            <a:endParaRPr lang="fr-FR" dirty="0">
              <a:latin typeface="Marianne" panose="02000000000000000000" pitchFamily="50" charset="0"/>
              <a:ea typeface="Calibri" panose="020F0502020204030204" pitchFamily="34" charset="0"/>
              <a:cs typeface="Times New Roman" panose="02020603050405020304" pitchFamily="18" charset="0"/>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3" name="Rectangle 12"/>
          <p:cNvSpPr/>
          <p:nvPr/>
        </p:nvSpPr>
        <p:spPr>
          <a:xfrm>
            <a:off x="202635" y="2226976"/>
            <a:ext cx="4114516" cy="38862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AVANTAGES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ETP </a:t>
            </a:r>
            <a:r>
              <a:rPr kumimoji="0" lang="fr-FR" sz="1800" b="0" i="0" u="none" strike="noStrike" kern="1200" cap="none" spc="0" normalizeH="0" baseline="0" noProof="0" dirty="0">
                <a:ln>
                  <a:noFill/>
                </a:ln>
                <a:solidFill>
                  <a:srgbClr val="000000"/>
                </a:solidFill>
                <a:effectLst/>
                <a:uLnTx/>
                <a:uFillTx/>
                <a:latin typeface="Marianne"/>
                <a:ea typeface="+mn-ea"/>
                <a:cs typeface="+mn-cs"/>
              </a:rPr>
              <a:t>supplémentaire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1" i="0" u="none" strike="noStrike" kern="1200" cap="none" spc="0" normalizeH="0" baseline="0" noProof="0" dirty="0">
                <a:ln>
                  <a:noFill/>
                </a:ln>
                <a:solidFill>
                  <a:srgbClr val="002060"/>
                </a:solidFill>
                <a:effectLst/>
                <a:uLnTx/>
                <a:uFillTx/>
                <a:latin typeface="Marianne"/>
                <a:ea typeface="+mn-ea"/>
                <a:cs typeface="+mn-cs"/>
              </a:rPr>
              <a:t>non nécessaire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Possibilité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1" i="0" u="none" strike="noStrike" kern="1200" cap="none" spc="0" normalizeH="0" baseline="0" noProof="0" dirty="0">
                <a:ln>
                  <a:noFill/>
                </a:ln>
                <a:solidFill>
                  <a:srgbClr val="002060"/>
                </a:solidFill>
                <a:effectLst/>
                <a:uLnTx/>
                <a:uFillTx/>
                <a:latin typeface="Marianne"/>
                <a:ea typeface="+mn-ea"/>
                <a:cs typeface="+mn-cs"/>
              </a:rPr>
              <a:t>gérer</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un</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1" i="0" u="none" strike="noStrike" kern="1200" cap="none" spc="0" normalizeH="0" baseline="0" noProof="0" dirty="0">
                <a:ln>
                  <a:noFill/>
                </a:ln>
                <a:solidFill>
                  <a:srgbClr val="002060"/>
                </a:solidFill>
                <a:effectLst/>
                <a:uLnTx/>
                <a:uFillTx/>
                <a:latin typeface="Marianne"/>
                <a:ea typeface="+mn-ea"/>
                <a:cs typeface="+mn-cs"/>
              </a:rPr>
              <a:t>stockage temporaire </a:t>
            </a: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Délégation</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la </a:t>
            </a:r>
            <a:r>
              <a:rPr kumimoji="0" lang="fr-FR" sz="1800" b="1" i="0" u="none" strike="noStrike" kern="1200" cap="none" spc="0" normalizeH="0" baseline="0" noProof="0" dirty="0">
                <a:ln>
                  <a:noFill/>
                </a:ln>
                <a:solidFill>
                  <a:srgbClr val="002060"/>
                </a:solidFill>
                <a:effectLst/>
                <a:uLnTx/>
                <a:uFillTx/>
                <a:latin typeface="Marianne"/>
                <a:ea typeface="+mn-ea"/>
                <a:cs typeface="+mn-cs"/>
              </a:rPr>
              <a:t>compétence </a:t>
            </a: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Absence </a:t>
            </a:r>
            <a:r>
              <a:rPr kumimoji="0" lang="fr-FR" sz="1800" b="1" i="0" u="none" strike="noStrike" kern="1200" cap="none" spc="0" normalizeH="0" baseline="0" noProof="0" dirty="0">
                <a:ln>
                  <a:noFill/>
                </a:ln>
                <a:solidFill>
                  <a:srgbClr val="002060"/>
                </a:solidFill>
                <a:effectLst/>
                <a:uLnTx/>
                <a:uFillTx/>
                <a:latin typeface="Marianne"/>
                <a:ea typeface="+mn-ea"/>
                <a:cs typeface="+mn-cs"/>
              </a:rPr>
              <a:t>d’investissement</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a:t>
            </a:r>
            <a:r>
              <a:rPr kumimoji="0" lang="fr-FR" sz="1800" b="1" i="0" u="none" strike="noStrike" kern="1200" cap="none" spc="0" normalizeH="0" baseline="0" noProof="0" dirty="0">
                <a:ln>
                  <a:noFill/>
                </a:ln>
                <a:solidFill>
                  <a:srgbClr val="6666FF"/>
                </a:solidFill>
                <a:effectLst/>
                <a:uLnTx/>
                <a:uFillTx/>
                <a:latin typeface="Marianne"/>
                <a:ea typeface="+mn-ea"/>
                <a:cs typeface="+mn-cs"/>
              </a:rPr>
              <a:t> </a:t>
            </a:r>
            <a:r>
              <a:rPr kumimoji="0" lang="fr-FR" sz="1800" b="1" i="0" u="none" strike="noStrike" kern="1200" cap="none" spc="0" normalizeH="0" baseline="0" noProof="0" dirty="0">
                <a:ln>
                  <a:noFill/>
                </a:ln>
                <a:solidFill>
                  <a:srgbClr val="002060"/>
                </a:solidFill>
                <a:effectLst/>
                <a:uLnTx/>
                <a:uFillTx/>
                <a:latin typeface="Marianne"/>
                <a:ea typeface="+mn-ea"/>
                <a:cs typeface="+mn-cs"/>
              </a:rPr>
              <a:t>matériel de lavage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Possibilité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a:t>
            </a:r>
            <a:r>
              <a:rPr kumimoji="0" lang="fr-FR" sz="1800" b="1" i="0" u="none" strike="noStrike" kern="1200" cap="none" spc="0" normalizeH="0" baseline="0" noProof="0" dirty="0">
                <a:ln>
                  <a:noFill/>
                </a:ln>
                <a:solidFill>
                  <a:srgbClr val="002060"/>
                </a:solidFill>
                <a:effectLst/>
                <a:uLnTx/>
                <a:uFillTx/>
                <a:latin typeface="Marianne"/>
                <a:ea typeface="+mn-ea"/>
                <a:cs typeface="+mn-cs"/>
              </a:rPr>
              <a:t>choisir sa propre gamme de contenants </a:t>
            </a:r>
            <a:r>
              <a:rPr kumimoji="0" lang="fr-FR" sz="1800" b="0" i="0" u="none" strike="noStrike" kern="1200" cap="none" spc="0" normalizeH="0" baseline="0" noProof="0" dirty="0">
                <a:ln>
                  <a:noFill/>
                </a:ln>
                <a:solidFill>
                  <a:srgbClr val="000000"/>
                </a:solidFill>
                <a:effectLst/>
                <a:uLnTx/>
                <a:uFillTx/>
                <a:latin typeface="Marianne"/>
                <a:ea typeface="+mn-ea"/>
                <a:cs typeface="+mn-cs"/>
              </a:rPr>
              <a:t>dans une certaine mesure </a:t>
            </a:r>
            <a:r>
              <a:rPr kumimoji="0" lang="fr-FR" sz="1800" b="1" i="0" u="none" strike="noStrike" kern="1200" cap="none" spc="0" normalizeH="0" baseline="0" noProof="0" dirty="0">
                <a:ln>
                  <a:noFill/>
                </a:ln>
                <a:solidFill>
                  <a:srgbClr val="002060"/>
                </a:solidFill>
                <a:effectLst/>
                <a:uLnTx/>
                <a:uFillTx/>
                <a:latin typeface="Marianne"/>
                <a:ea typeface="+mn-ea"/>
                <a:cs typeface="+mn-cs"/>
              </a:rPr>
              <a:t>(acceptabilité par l’industriel de lavage).</a:t>
            </a:r>
          </a:p>
        </p:txBody>
      </p:sp>
      <p:sp>
        <p:nvSpPr>
          <p:cNvPr id="14" name="Rectangle 13"/>
          <p:cNvSpPr/>
          <p:nvPr/>
        </p:nvSpPr>
        <p:spPr>
          <a:xfrm>
            <a:off x="5711375" y="2226976"/>
            <a:ext cx="6364676" cy="3886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INCONVENIENTS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Nécessaire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organisation</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pour le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transport (vigilance sur le suivi des contenants)</a:t>
            </a:r>
            <a:endParaRPr kumimoji="0" lang="fr-FR" sz="1800" b="0" i="0" u="none" strike="noStrike" kern="1200" cap="none" spc="0" normalizeH="0" baseline="0" noProof="0" dirty="0">
              <a:ln>
                <a:noFill/>
              </a:ln>
              <a:solidFill>
                <a:srgbClr val="C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Possible </a:t>
            </a:r>
            <a:r>
              <a:rPr kumimoji="0" lang="fr-FR" sz="1800" b="1" i="0" u="none" strike="noStrike" kern="1200" cap="none" spc="0" normalizeH="0" baseline="0" noProof="0" dirty="0">
                <a:ln>
                  <a:noFill/>
                </a:ln>
                <a:solidFill>
                  <a:srgbClr val="C00000"/>
                </a:solidFill>
                <a:effectLst/>
                <a:uLnTx/>
                <a:uFillTx/>
                <a:latin typeface="Marianne"/>
                <a:ea typeface="+mn-ea"/>
                <a:cs typeface="+mn-cs"/>
              </a:rPr>
              <a:t>non adéquation </a:t>
            </a:r>
            <a:r>
              <a:rPr kumimoji="0" lang="fr-FR" sz="1800" b="0" i="0" u="none" strike="noStrike" kern="1200" cap="none" spc="0" normalizeH="0" baseline="0" noProof="0" dirty="0">
                <a:ln>
                  <a:noFill/>
                </a:ln>
                <a:solidFill>
                  <a:srgbClr val="000000"/>
                </a:solidFill>
                <a:effectLst/>
                <a:uLnTx/>
                <a:uFillTx/>
                <a:latin typeface="Marianne"/>
                <a:ea typeface="+mn-ea"/>
                <a:cs typeface="+mn-cs"/>
              </a:rPr>
              <a:t>du </a:t>
            </a:r>
            <a:r>
              <a:rPr kumimoji="0" lang="fr-FR" sz="1800" b="1" i="0" u="none" strike="noStrike" kern="1200" cap="none" spc="0" normalizeH="0" baseline="0" noProof="0" dirty="0">
                <a:ln>
                  <a:noFill/>
                </a:ln>
                <a:solidFill>
                  <a:srgbClr val="C00000"/>
                </a:solidFill>
                <a:effectLst/>
                <a:uLnTx/>
                <a:uFillTx/>
                <a:latin typeface="Marianne"/>
                <a:ea typeface="+mn-ea"/>
                <a:cs typeface="+mn-cs"/>
              </a:rPr>
              <a:t>contenant choisi </a:t>
            </a:r>
            <a:r>
              <a:rPr kumimoji="0" lang="fr-FR" sz="1800" b="0" i="0" u="none" strike="noStrike" kern="1200" cap="none" spc="0" normalizeH="0" baseline="0" noProof="0" dirty="0">
                <a:ln>
                  <a:noFill/>
                </a:ln>
                <a:solidFill>
                  <a:srgbClr val="000000"/>
                </a:solidFill>
                <a:effectLst/>
                <a:uLnTx/>
                <a:uFillTx/>
                <a:latin typeface="Marianne"/>
                <a:ea typeface="+mn-ea"/>
                <a:cs typeface="+mn-cs"/>
              </a:rPr>
              <a:t>par rapport aux </a:t>
            </a:r>
            <a:r>
              <a:rPr kumimoji="0" lang="fr-FR" sz="1800" b="1" i="0" u="none" strike="noStrike" kern="1200" cap="none" spc="0" normalizeH="0" baseline="0" noProof="0" dirty="0">
                <a:ln>
                  <a:noFill/>
                </a:ln>
                <a:solidFill>
                  <a:srgbClr val="C00000"/>
                </a:solidFill>
                <a:effectLst/>
                <a:uLnTx/>
                <a:uFillTx/>
                <a:latin typeface="Marianne"/>
                <a:ea typeface="+mn-ea"/>
                <a:cs typeface="+mn-cs"/>
              </a:rPr>
              <a:t>procédures de lavage</a:t>
            </a:r>
            <a:r>
              <a:rPr kumimoji="0" lang="fr-FR" sz="1800" b="0" i="0" u="none" strike="noStrike" kern="1200" cap="none" spc="0" normalizeH="0" baseline="0" noProof="0" dirty="0">
                <a:ln>
                  <a:noFill/>
                </a:ln>
                <a:solidFill>
                  <a:srgbClr val="000000"/>
                </a:solidFill>
                <a:effectLst/>
                <a:uLnTx/>
                <a:uFillTx/>
                <a:latin typeface="Marianne"/>
                <a:ea typeface="+mn-ea"/>
                <a:cs typeface="+mn-cs"/>
              </a:rPr>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Nécessité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a:t>
            </a:r>
            <a:r>
              <a:rPr kumimoji="0" lang="fr-FR" sz="1800" b="1" i="0" u="none" strike="noStrike" kern="1200" cap="none" spc="0" normalizeH="0" baseline="0" noProof="0" dirty="0">
                <a:ln>
                  <a:noFill/>
                </a:ln>
                <a:solidFill>
                  <a:srgbClr val="C00000"/>
                </a:solidFill>
                <a:effectLst/>
                <a:uLnTx/>
                <a:uFillTx/>
                <a:latin typeface="Marianne"/>
                <a:ea typeface="+mn-ea"/>
                <a:cs typeface="+mn-cs"/>
              </a:rPr>
              <a:t>dérochage</a:t>
            </a:r>
            <a:r>
              <a:rPr kumimoji="0" lang="fr-FR" sz="1800" b="0" i="0" u="none" strike="noStrike" kern="1200" cap="none" spc="0" normalizeH="0" baseline="0" noProof="0" dirty="0">
                <a:ln>
                  <a:noFill/>
                </a:ln>
                <a:solidFill>
                  <a:srgbClr val="00000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 nettoyage </a:t>
            </a:r>
            <a:r>
              <a:rPr kumimoji="0" lang="fr-FR" sz="1800" b="0" i="0" u="none" strike="noStrike" kern="1200" cap="none" spc="0" normalizeH="0" baseline="0" noProof="0" dirty="0">
                <a:ln>
                  <a:noFill/>
                </a:ln>
                <a:solidFill>
                  <a:srgbClr val="000000"/>
                </a:solidFill>
                <a:effectLst/>
                <a:uLnTx/>
                <a:uFillTx/>
                <a:latin typeface="Marianne"/>
                <a:ea typeface="+mn-ea"/>
                <a:cs typeface="+mn-cs"/>
              </a:rPr>
              <a:t>est différé (</a:t>
            </a:r>
            <a:r>
              <a:rPr kumimoji="0" lang="fr-FR" sz="1800" b="0" i="0" u="none" strike="noStrike" kern="1200" cap="none" spc="0" normalizeH="0" baseline="0" noProof="0" dirty="0" err="1" smtClean="0">
                <a:ln>
                  <a:noFill/>
                </a:ln>
                <a:solidFill>
                  <a:srgbClr val="000000"/>
                </a:solidFill>
                <a:effectLst/>
                <a:uLnTx/>
                <a:uFillTx/>
                <a:latin typeface="Marianne"/>
                <a:ea typeface="+mn-ea"/>
                <a:cs typeface="+mn-cs"/>
              </a:rPr>
              <a:t>pb</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gestion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vendredis/vacances)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Audit </a:t>
            </a:r>
            <a:r>
              <a:rPr kumimoji="0" lang="fr-FR" sz="1800" b="0" i="0" u="none" strike="noStrike" kern="1200" cap="none" spc="0" normalizeH="0" baseline="0" noProof="0" dirty="0">
                <a:ln>
                  <a:noFill/>
                </a:ln>
                <a:solidFill>
                  <a:srgbClr val="000000"/>
                </a:solidFill>
                <a:effectLst/>
                <a:uLnTx/>
                <a:uFillTx/>
                <a:latin typeface="Marianne"/>
                <a:ea typeface="+mn-ea"/>
                <a:cs typeface="+mn-cs"/>
              </a:rPr>
              <a:t>du prestataire et du </a:t>
            </a:r>
            <a:r>
              <a:rPr kumimoji="0" lang="fr-FR" sz="1800" b="1" i="0" u="none" strike="noStrike" kern="1200" cap="none" spc="0" normalizeH="0" baseline="0" noProof="0" dirty="0">
                <a:ln>
                  <a:noFill/>
                </a:ln>
                <a:solidFill>
                  <a:srgbClr val="C00000"/>
                </a:solidFill>
                <a:effectLst/>
                <a:uLnTx/>
                <a:uFillTx/>
                <a:latin typeface="Marianne"/>
                <a:ea typeface="+mn-ea"/>
                <a:cs typeface="+mn-cs"/>
              </a:rPr>
              <a:t>respect du </a:t>
            </a:r>
            <a:r>
              <a:rPr kumimoji="0" lang="fr-FR" sz="1800" b="1" i="0" u="none" strike="noStrike" kern="1200" cap="none" spc="0" normalizeH="0" baseline="0" noProof="0" dirty="0" err="1" smtClean="0">
                <a:ln>
                  <a:noFill/>
                </a:ln>
                <a:solidFill>
                  <a:srgbClr val="C00000"/>
                </a:solidFill>
                <a:effectLst/>
                <a:uLnTx/>
                <a:uFillTx/>
                <a:latin typeface="Marianne"/>
                <a:ea typeface="+mn-ea"/>
                <a:cs typeface="+mn-cs"/>
              </a:rPr>
              <a:t>CdC</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 à contractualiser (biocide)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Impossibilité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distinguer des contenants inox distincts en alliages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dégradés </a:t>
            </a:r>
            <a:r>
              <a:rPr kumimoji="0" lang="fr-FR" sz="1800" b="0" i="0" u="none" strike="noStrike" kern="1200" cap="none" spc="0" normalizeH="0" baseline="0" noProof="0" dirty="0">
                <a:ln>
                  <a:noFill/>
                </a:ln>
                <a:solidFill>
                  <a:srgbClr val="000000"/>
                </a:solidFill>
                <a:effectLst/>
                <a:uLnTx/>
                <a:uFillTx/>
                <a:latin typeface="Marianne"/>
                <a:ea typeface="+mn-ea"/>
                <a:cs typeface="+mn-cs"/>
              </a:rPr>
              <a:t>par des biocides inappropriés (</a:t>
            </a:r>
            <a:r>
              <a:rPr kumimoji="0" lang="fr-FR" sz="1800" b="1" i="0" u="none" strike="noStrike" kern="1200" cap="none" spc="0" normalizeH="0" baseline="0" noProof="0" dirty="0">
                <a:ln>
                  <a:noFill/>
                </a:ln>
                <a:solidFill>
                  <a:srgbClr val="C00000"/>
                </a:solidFill>
                <a:effectLst/>
                <a:uLnTx/>
                <a:uFillTx/>
                <a:latin typeface="Marianne"/>
                <a:ea typeface="+mn-ea"/>
                <a:cs typeface="+mn-cs"/>
              </a:rPr>
              <a:t>aluminium quaternaires</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Absence </a:t>
            </a:r>
            <a:r>
              <a:rPr kumimoji="0" lang="fr-FR" sz="1800" b="1" i="0" u="none" strike="noStrike" kern="1200" cap="none" spc="0" normalizeH="0" baseline="0" noProof="0" dirty="0">
                <a:ln>
                  <a:noFill/>
                </a:ln>
                <a:solidFill>
                  <a:srgbClr val="C00000"/>
                </a:solidFill>
                <a:effectLst/>
                <a:uLnTx/>
                <a:uFillTx/>
                <a:latin typeface="Marianne"/>
                <a:ea typeface="+mn-ea"/>
                <a:cs typeface="+mn-cs"/>
              </a:rPr>
              <a:t>de maîtrise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la </a:t>
            </a:r>
            <a:r>
              <a:rPr kumimoji="0" lang="fr-FR" sz="1800" b="1" i="0" u="none" strike="noStrike" kern="1200" cap="none" spc="0" normalizeH="0" baseline="0" noProof="0" dirty="0" smtClean="0">
                <a:ln>
                  <a:noFill/>
                </a:ln>
                <a:solidFill>
                  <a:srgbClr val="C00000"/>
                </a:solidFill>
                <a:effectLst/>
                <a:uLnTx/>
                <a:uFillTx/>
                <a:latin typeface="Marianne"/>
                <a:ea typeface="+mn-ea"/>
                <a:cs typeface="+mn-cs"/>
              </a:rPr>
              <a:t>qualité du lavage</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p>
          <a:p>
            <a:pPr marL="285750" marR="0" lvl="0" indent="-285750" algn="l" defTabSz="914400" rtl="0" eaLnBrk="1" fontAlgn="auto" latinLnBrk="0" hangingPunct="1">
              <a:lnSpc>
                <a:spcPct val="100000"/>
              </a:lnSpc>
              <a:spcBef>
                <a:spcPts val="0"/>
              </a:spcBef>
              <a:spcAft>
                <a:spcPts val="0"/>
              </a:spcAft>
              <a:buClr>
                <a:srgbClr val="21215A">
                  <a:lumMod val="60000"/>
                  <a:lumOff val="40000"/>
                </a:srgbClr>
              </a:buClr>
              <a:buSzTx/>
              <a:buFont typeface="Wingdings" panose="05000000000000000000" pitchFamily="2" charset="2"/>
              <a:buChar char="ü"/>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9130" r="52664"/>
          <a:stretch/>
        </p:blipFill>
        <p:spPr>
          <a:xfrm>
            <a:off x="4416001" y="2274600"/>
            <a:ext cx="1196523" cy="3695700"/>
          </a:xfrm>
          <a:prstGeom prst="rect">
            <a:avLst/>
          </a:prstGeom>
        </p:spPr>
      </p:pic>
    </p:spTree>
    <p:extLst>
      <p:ext uri="{BB962C8B-B14F-4D97-AF65-F5344CB8AC3E}">
        <p14:creationId xmlns:p14="http://schemas.microsoft.com/office/powerpoint/2010/main" val="1052934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521244" y="1368323"/>
            <a:ext cx="10445246" cy="498578"/>
          </a:xfrm>
        </p:spPr>
        <p:txBody>
          <a:bodyPr/>
          <a:lstStyle/>
          <a:p>
            <a:r>
              <a:rPr lang="fr-FR" sz="2000" b="1" dirty="0" smtClean="0">
                <a:solidFill>
                  <a:schemeClr val="accent1">
                    <a:lumMod val="90000"/>
                    <a:lumOff val="10000"/>
                  </a:schemeClr>
                </a:solidFill>
              </a:rPr>
              <a:t>SUIVI DES CONTENANTS : LEQUEL CHOISIR ? </a:t>
            </a:r>
            <a:endParaRPr lang="fr-FR" sz="1800" dirty="0" smtClean="0"/>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algn="just">
              <a:lnSpc>
                <a:spcPct val="107000"/>
              </a:lnSpc>
              <a:spcAft>
                <a:spcPts val="800"/>
              </a:spcAft>
            </a:pPr>
            <a:r>
              <a:rPr lang="fr-FR" b="1" dirty="0">
                <a:latin typeface="Marianne" panose="02000000000000000000" pitchFamily="50" charset="0"/>
                <a:ea typeface="Calibri" panose="020F0502020204030204" pitchFamily="34" charset="0"/>
                <a:cs typeface="Times New Roman" panose="02020603050405020304" pitchFamily="18" charset="0"/>
              </a:rPr>
              <a:t> </a:t>
            </a:r>
            <a:endParaRPr lang="fr-FR" dirty="0">
              <a:latin typeface="Marianne" panose="02000000000000000000" pitchFamily="50" charset="0"/>
              <a:ea typeface="Calibri" panose="020F0502020204030204" pitchFamily="34" charset="0"/>
              <a:cs typeface="Times New Roman" panose="02020603050405020304" pitchFamily="18" charset="0"/>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3" name="Rectangle 12"/>
          <p:cNvSpPr/>
          <p:nvPr/>
        </p:nvSpPr>
        <p:spPr>
          <a:xfrm>
            <a:off x="202635" y="2226976"/>
            <a:ext cx="4114516" cy="38862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Plusieurs possibilités concernant le suivi :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Contenant uniquement</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Contenant</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et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contenu</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Optimisation</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des</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flux</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Systèmes </a:t>
            </a:r>
            <a:r>
              <a:rPr kumimoji="0" lang="fr-FR" sz="1800" b="1" i="0" u="none" strike="noStrike" kern="1200" cap="none" spc="0" normalizeH="0" baseline="0" noProof="0" dirty="0">
                <a:ln>
                  <a:noFill/>
                </a:ln>
                <a:solidFill>
                  <a:srgbClr val="002060"/>
                </a:solidFill>
                <a:effectLst/>
                <a:uLnTx/>
                <a:uFillTx/>
                <a:latin typeface="Marianne"/>
                <a:ea typeface="+mn-ea"/>
                <a:cs typeface="+mn-cs"/>
              </a:rPr>
              <a:t>de suivi des contenants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Etiquettes</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(dont systèmes </a:t>
            </a:r>
            <a:r>
              <a:rPr kumimoji="0" lang="fr-FR" sz="1800" b="0" i="0" u="none" strike="noStrike" kern="1200" cap="none" spc="0" normalizeH="0" baseline="0" noProof="0" dirty="0">
                <a:ln>
                  <a:noFill/>
                </a:ln>
                <a:solidFill>
                  <a:srgbClr val="000000"/>
                </a:solidFill>
                <a:effectLst/>
                <a:uLnTx/>
                <a:uFillTx/>
                <a:latin typeface="Marianne"/>
                <a:ea typeface="+mn-ea"/>
                <a:cs typeface="+mn-cs"/>
              </a:rPr>
              <a:t>QR code ou RFID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Gravures</a:t>
            </a:r>
            <a:r>
              <a:rPr kumimoji="0" lang="fr-FR" sz="1800" b="1" i="0" u="none" strike="noStrike" kern="1200" cap="none" spc="0" normalizeH="0" baseline="0" noProof="0" dirty="0" smtClean="0">
                <a:ln>
                  <a:noFill/>
                </a:ln>
                <a:solidFill>
                  <a:srgbClr val="6666FF"/>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(laser </a:t>
            </a:r>
            <a:r>
              <a:rPr kumimoji="0" lang="fr-FR" sz="1800" b="0" i="0" u="none" strike="noStrike" kern="1200" cap="none" spc="0" normalizeH="0" baseline="0" noProof="0" dirty="0">
                <a:ln>
                  <a:noFill/>
                </a:ln>
                <a:solidFill>
                  <a:srgbClr val="000000"/>
                </a:solidFill>
                <a:effectLst/>
                <a:uLnTx/>
                <a:uFillTx/>
                <a:latin typeface="Marianne"/>
                <a:ea typeface="+mn-ea"/>
                <a:cs typeface="+mn-cs"/>
              </a:rPr>
              <a:t>ou micro gravure à percussion)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M</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arquage </a:t>
            </a:r>
            <a:r>
              <a:rPr kumimoji="0" lang="fr-FR" sz="1800" b="1" i="0" u="none" strike="noStrike" kern="1200" cap="none" spc="0" normalizeH="0" baseline="0" noProof="0" dirty="0">
                <a:ln>
                  <a:noFill/>
                </a:ln>
                <a:solidFill>
                  <a:srgbClr val="002060"/>
                </a:solidFill>
                <a:effectLst/>
                <a:uLnTx/>
                <a:uFillTx/>
                <a:latin typeface="Marianne"/>
                <a:ea typeface="+mn-ea"/>
                <a:cs typeface="+mn-cs"/>
              </a:rPr>
              <a:t>au jet d’encre</a:t>
            </a:r>
            <a:r>
              <a:rPr kumimoji="0" lang="fr-FR" sz="1800" b="1" i="0" u="none" strike="noStrike" kern="1200" cap="none" spc="0" normalizeH="0" baseline="0" noProof="0" dirty="0">
                <a:ln>
                  <a:noFill/>
                </a:ln>
                <a:solidFill>
                  <a:srgbClr val="000000"/>
                </a:solidFill>
                <a:effectLst/>
                <a:uLnTx/>
                <a:uFillTx/>
                <a:latin typeface="Marianne"/>
                <a:ea typeface="+mn-ea"/>
                <a:cs typeface="+mn-cs"/>
              </a:rPr>
              <a:t>.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p:txBody>
      </p:sp>
      <p:sp>
        <p:nvSpPr>
          <p:cNvPr id="14" name="Rectangle 13"/>
          <p:cNvSpPr/>
          <p:nvPr/>
        </p:nvSpPr>
        <p:spPr>
          <a:xfrm>
            <a:off x="7170582" y="2226976"/>
            <a:ext cx="4905468" cy="3990944"/>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6666FF"/>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002060"/>
                </a:solidFill>
                <a:effectLst/>
                <a:uLnTx/>
                <a:uFillTx/>
                <a:latin typeface="Marianne"/>
                <a:ea typeface="+mn-ea"/>
                <a:cs typeface="+mn-cs"/>
              </a:rPr>
              <a:t>C</a:t>
            </a:r>
            <a:r>
              <a:rPr kumimoji="0" lang="fr-FR" sz="1800" b="0" i="0" u="sng" strike="noStrike" kern="1200" cap="none" spc="0" normalizeH="0" baseline="0" noProof="0" dirty="0" smtClean="0">
                <a:ln>
                  <a:noFill/>
                </a:ln>
                <a:solidFill>
                  <a:srgbClr val="002060"/>
                </a:solidFill>
                <a:effectLst/>
                <a:uLnTx/>
                <a:uFillTx/>
                <a:latin typeface="Marianne"/>
                <a:ea typeface="+mn-ea"/>
                <a:cs typeface="+mn-cs"/>
              </a:rPr>
              <a:t>hoix basés </a:t>
            </a:r>
            <a:r>
              <a:rPr kumimoji="0" lang="fr-FR" sz="1800" b="0" i="0" u="sng" strike="noStrike" kern="1200" cap="none" spc="0" normalizeH="0" baseline="0" noProof="0" dirty="0">
                <a:ln>
                  <a:noFill/>
                </a:ln>
                <a:solidFill>
                  <a:srgbClr val="002060"/>
                </a:solidFill>
                <a:effectLst/>
                <a:uLnTx/>
                <a:uFillTx/>
                <a:latin typeface="Marianne"/>
                <a:ea typeface="+mn-ea"/>
                <a:cs typeface="+mn-cs"/>
              </a:rPr>
              <a:t>sur les priorités </a:t>
            </a:r>
            <a:r>
              <a:rPr kumimoji="0" lang="fr-FR" sz="1800" b="0" i="0" u="sng" strike="noStrike" kern="1200" cap="none" spc="0" normalizeH="0" baseline="0" noProof="0" dirty="0" smtClean="0">
                <a:ln>
                  <a:noFill/>
                </a:ln>
                <a:solidFill>
                  <a:srgbClr val="002060"/>
                </a:solidFill>
                <a:effectLst/>
                <a:uLnTx/>
                <a:uFillTx/>
                <a:latin typeface="Marianne"/>
                <a:ea typeface="+mn-ea"/>
                <a:cs typeface="+mn-cs"/>
              </a:rPr>
              <a:t>spécifiques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Durabilité, </a:t>
            </a:r>
            <a:r>
              <a:rPr kumimoji="0" lang="fr-FR" sz="1800" b="1" i="0" u="none" strike="noStrike" kern="1200" cap="none" spc="0" normalizeH="0" baseline="0" noProof="0" dirty="0">
                <a:ln>
                  <a:noFill/>
                </a:ln>
                <a:solidFill>
                  <a:srgbClr val="002060"/>
                </a:solidFill>
                <a:effectLst/>
                <a:uLnTx/>
                <a:uFillTx/>
                <a:latin typeface="Marianne"/>
                <a:ea typeface="+mn-ea"/>
                <a:cs typeface="+mn-cs"/>
              </a:rPr>
              <a:t>performances de lecture,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possibilité </a:t>
            </a:r>
            <a:r>
              <a:rPr kumimoji="0" lang="fr-FR" sz="1800" b="1" i="0" u="none" strike="noStrike" kern="1200" cap="none" spc="0" normalizeH="0" baseline="0" noProof="0" dirty="0">
                <a:ln>
                  <a:noFill/>
                </a:ln>
                <a:solidFill>
                  <a:srgbClr val="002060"/>
                </a:solidFill>
                <a:effectLst/>
                <a:uLnTx/>
                <a:uFillTx/>
                <a:latin typeface="Marianne"/>
                <a:ea typeface="+mn-ea"/>
                <a:cs typeface="+mn-cs"/>
              </a:rPr>
              <a:t>d'écriture de données,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pertinence </a:t>
            </a:r>
            <a:r>
              <a:rPr kumimoji="0" lang="fr-FR" sz="1800" b="1" i="0" u="none" strike="noStrike" kern="1200" cap="none" spc="0" normalizeH="0" baseline="0" noProof="0" dirty="0">
                <a:ln>
                  <a:noFill/>
                </a:ln>
                <a:solidFill>
                  <a:srgbClr val="002060"/>
                </a:solidFill>
                <a:effectLst/>
                <a:uLnTx/>
                <a:uFillTx/>
                <a:latin typeface="Marianne"/>
                <a:ea typeface="+mn-ea"/>
                <a:cs typeface="+mn-cs"/>
              </a:rPr>
              <a:t>métier et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coûts</a:t>
            </a:r>
            <a:r>
              <a:rPr kumimoji="0" lang="fr-FR" sz="1800" b="1" i="0" u="none" strike="noStrike" kern="1200" cap="none" spc="0" normalizeH="0" baseline="0" noProof="0" dirty="0">
                <a:ln>
                  <a:noFill/>
                </a:ln>
                <a:solidFill>
                  <a:srgbClr val="002060"/>
                </a:solidFill>
                <a:effectLst/>
                <a:uLnTx/>
                <a:uFillTx/>
                <a:latin typeface="Marianne"/>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Technologies de gravure </a:t>
            </a:r>
            <a:r>
              <a:rPr kumimoji="0" lang="fr-FR" sz="1800" b="0" i="0" u="none" strike="noStrike" kern="1200" cap="none" spc="0" normalizeH="0" baseline="0" noProof="0" dirty="0">
                <a:ln>
                  <a:noFill/>
                </a:ln>
                <a:solidFill>
                  <a:srgbClr val="000000"/>
                </a:solidFill>
                <a:effectLst/>
                <a:uLnTx/>
                <a:uFillTx/>
                <a:latin typeface="Marianne"/>
                <a:ea typeface="+mn-ea"/>
                <a:cs typeface="+mn-cs"/>
              </a:rPr>
              <a:t>laser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et RFID : haute durabilité/performances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lecture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&gt;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QR-code/marquage </a:t>
            </a:r>
            <a:r>
              <a:rPr kumimoji="0" lang="fr-FR" sz="1800" b="0" i="0" u="none" strike="noStrike" kern="1200" cap="none" spc="0" normalizeH="0" baseline="0" noProof="0" dirty="0">
                <a:ln>
                  <a:noFill/>
                </a:ln>
                <a:solidFill>
                  <a:srgbClr val="000000"/>
                </a:solidFill>
                <a:effectLst/>
                <a:uLnTx/>
                <a:uFillTx/>
                <a:latin typeface="Marianne"/>
                <a:ea typeface="+mn-ea"/>
                <a:cs typeface="+mn-cs"/>
              </a:rPr>
              <a:t>jet d'encre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 </a:t>
            </a:r>
            <a:r>
              <a:rPr kumimoji="0" lang="fr-FR" sz="1800" b="0" i="0" u="none" strike="noStrike" kern="1200" cap="none" spc="0" normalizeH="0" baseline="0" noProof="0" dirty="0">
                <a:ln>
                  <a:noFill/>
                </a:ln>
                <a:solidFill>
                  <a:srgbClr val="000000"/>
                </a:solidFill>
                <a:effectLst/>
                <a:uLnTx/>
                <a:uFillTx/>
                <a:latin typeface="Marianne"/>
                <a:ea typeface="+mn-ea"/>
                <a:cs typeface="+mn-cs"/>
              </a:rPr>
              <a:t>économiques mais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durables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6666FF"/>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-&gt; Matériaux/colle </a:t>
            </a:r>
            <a:r>
              <a:rPr kumimoji="0" lang="fr-FR" sz="1800" b="1" i="0" u="none" strike="noStrike" kern="1200" cap="none" spc="0" normalizeH="0" baseline="0" noProof="0" dirty="0">
                <a:ln>
                  <a:noFill/>
                </a:ln>
                <a:solidFill>
                  <a:srgbClr val="002060"/>
                </a:solidFill>
                <a:effectLst/>
                <a:uLnTx/>
                <a:uFillTx/>
                <a:latin typeface="Marianne"/>
                <a:ea typeface="+mn-ea"/>
                <a:cs typeface="+mn-cs"/>
              </a:rPr>
              <a:t>utilisés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 choisis </a:t>
            </a:r>
            <a:r>
              <a:rPr kumimoji="0" lang="fr-FR" sz="1800" b="1" i="0" u="none" strike="noStrike" kern="1200" cap="none" spc="0" normalizeH="0" baseline="0" noProof="0" dirty="0">
                <a:ln>
                  <a:noFill/>
                </a:ln>
                <a:solidFill>
                  <a:srgbClr val="002060"/>
                </a:solidFill>
                <a:effectLst/>
                <a:uLnTx/>
                <a:uFillTx/>
                <a:latin typeface="Marianne"/>
                <a:ea typeface="+mn-ea"/>
                <a:cs typeface="+mn-cs"/>
              </a:rPr>
              <a:t>pour répondre aux normes.</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33293" r="28148"/>
          <a:stretch/>
        </p:blipFill>
        <p:spPr>
          <a:xfrm>
            <a:off x="4476769" y="2226976"/>
            <a:ext cx="2534195" cy="3695700"/>
          </a:xfrm>
          <a:prstGeom prst="rect">
            <a:avLst/>
          </a:prstGeom>
        </p:spPr>
      </p:pic>
    </p:spTree>
    <p:extLst>
      <p:ext uri="{BB962C8B-B14F-4D97-AF65-F5344CB8AC3E}">
        <p14:creationId xmlns:p14="http://schemas.microsoft.com/office/powerpoint/2010/main" val="7811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6754" y="1047207"/>
            <a:ext cx="10445246" cy="498578"/>
          </a:xfrm>
        </p:spPr>
        <p:txBody>
          <a:bodyPr/>
          <a:lstStyle/>
          <a:p>
            <a:r>
              <a:rPr lang="fr-FR" sz="2000" b="1" dirty="0" smtClean="0">
                <a:solidFill>
                  <a:schemeClr val="accent1">
                    <a:lumMod val="90000"/>
                    <a:lumOff val="10000"/>
                  </a:schemeClr>
                </a:solidFill>
              </a:rPr>
              <a:t>COMMENT APPREHENDER LES ENJEUX ERGONOMIQUES ? </a:t>
            </a:r>
            <a:endParaRPr lang="fr-FR" sz="1800" dirty="0" smtClean="0"/>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algn="just">
              <a:lnSpc>
                <a:spcPct val="107000"/>
              </a:lnSpc>
              <a:spcAft>
                <a:spcPts val="800"/>
              </a:spcAft>
            </a:pPr>
            <a:r>
              <a:rPr lang="fr-FR" b="1" dirty="0">
                <a:latin typeface="Marianne" panose="02000000000000000000" pitchFamily="50" charset="0"/>
                <a:ea typeface="Calibri" panose="020F0502020204030204" pitchFamily="34" charset="0"/>
                <a:cs typeface="Times New Roman" panose="02020603050405020304" pitchFamily="18" charset="0"/>
              </a:rPr>
              <a:t> </a:t>
            </a:r>
            <a:endParaRPr lang="fr-FR" dirty="0">
              <a:latin typeface="Marianne" panose="02000000000000000000" pitchFamily="50" charset="0"/>
              <a:ea typeface="Calibri" panose="020F0502020204030204" pitchFamily="34" charset="0"/>
              <a:cs typeface="Times New Roman" panose="02020603050405020304" pitchFamily="18" charset="0"/>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3" name="Rectangle 12"/>
          <p:cNvSpPr/>
          <p:nvPr/>
        </p:nvSpPr>
        <p:spPr>
          <a:xfrm>
            <a:off x="288966" y="1668767"/>
            <a:ext cx="11903034" cy="121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Approche intégrative « </a:t>
            </a:r>
            <a:r>
              <a:rPr kumimoji="0" lang="fr-FR" sz="1800" b="1" i="0" u="none" strike="noStrike" kern="1200" cap="none" spc="0" normalizeH="0" baseline="0" noProof="0" dirty="0">
                <a:ln>
                  <a:noFill/>
                </a:ln>
                <a:solidFill>
                  <a:srgbClr val="002060"/>
                </a:solidFill>
                <a:effectLst/>
                <a:uLnTx/>
                <a:uFillTx/>
                <a:latin typeface="Marianne"/>
                <a:ea typeface="+mn-ea"/>
                <a:cs typeface="+mn-cs"/>
              </a:rPr>
              <a:t>systèmes de travail » </a:t>
            </a:r>
            <a:r>
              <a:rPr kumimoji="0" lang="fr-FR" sz="1800" b="0" i="0" u="none" strike="noStrike" kern="1200" cap="none" spc="0" normalizeH="0" baseline="0" noProof="0" dirty="0">
                <a:ln>
                  <a:noFill/>
                </a:ln>
                <a:solidFill>
                  <a:srgbClr val="00000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prendre </a:t>
            </a:r>
            <a:r>
              <a:rPr kumimoji="0" lang="fr-FR" sz="1800" b="0" i="0" u="none" strike="noStrike" kern="1200" cap="none" spc="0" normalizeH="0" baseline="0" noProof="0" dirty="0">
                <a:ln>
                  <a:noFill/>
                </a:ln>
                <a:solidFill>
                  <a:srgbClr val="000000"/>
                </a:solidFill>
                <a:effectLst/>
                <a:uLnTx/>
                <a:uFillTx/>
                <a:latin typeface="Marianne"/>
                <a:ea typeface="+mn-ea"/>
                <a:cs typeface="+mn-cs"/>
              </a:rPr>
              <a:t>les situations de travail dans leur globalité pour viser une performance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globale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Approche centrée </a:t>
            </a:r>
            <a:r>
              <a:rPr kumimoji="0" lang="fr-FR" sz="1800" b="0" i="0" u="none" strike="noStrike" kern="1200" cap="none" spc="0" normalizeH="0" baseline="0" noProof="0" dirty="0">
                <a:ln>
                  <a:noFill/>
                </a:ln>
                <a:solidFill>
                  <a:srgbClr val="000000"/>
                </a:solidFill>
                <a:effectLst/>
                <a:uLnTx/>
                <a:uFillTx/>
                <a:latin typeface="Marianne"/>
                <a:ea typeface="+mn-ea"/>
                <a:cs typeface="+mn-cs"/>
              </a:rPr>
              <a:t>sur l’</a:t>
            </a:r>
            <a:r>
              <a:rPr kumimoji="0" lang="fr-FR" sz="1800" b="1" i="0" u="none" strike="noStrike" kern="1200" cap="none" spc="0" normalizeH="0" baseline="0" noProof="0" dirty="0">
                <a:ln>
                  <a:noFill/>
                </a:ln>
                <a:solidFill>
                  <a:srgbClr val="002060"/>
                </a:solidFill>
                <a:effectLst/>
                <a:uLnTx/>
                <a:uFillTx/>
                <a:latin typeface="Marianne"/>
                <a:ea typeface="+mn-ea"/>
                <a:cs typeface="+mn-cs"/>
              </a:rPr>
              <a:t>accompagnement à la conduite au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changement</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9" name="Rectangle 8"/>
          <p:cNvSpPr/>
          <p:nvPr/>
        </p:nvSpPr>
        <p:spPr>
          <a:xfrm>
            <a:off x="288966" y="3179407"/>
            <a:ext cx="5062882" cy="311644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Cible </a:t>
            </a:r>
            <a:r>
              <a:rPr kumimoji="0" lang="fr-FR" sz="1800" b="0" i="0" u="none" strike="noStrike" kern="1200" cap="none" spc="0" normalizeH="0" baseline="0" noProof="0" dirty="0" smtClean="0">
                <a:ln>
                  <a:noFill/>
                </a:ln>
                <a:solidFill>
                  <a:srgbClr val="002060"/>
                </a:solidFill>
                <a:effectLst/>
                <a:uLnTx/>
                <a:uFillTx/>
                <a:latin typeface="Marianne"/>
                <a:ea typeface="+mn-ea"/>
                <a:cs typeface="+mn-cs"/>
              </a:rPr>
              <a:t>l’</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ensemble </a:t>
            </a:r>
            <a:r>
              <a:rPr kumimoji="0" lang="fr-FR" sz="1800" b="1" i="0" u="none" strike="noStrike" kern="1200" cap="none" spc="0" normalizeH="0" baseline="0" noProof="0" dirty="0">
                <a:ln>
                  <a:noFill/>
                </a:ln>
                <a:solidFill>
                  <a:srgbClr val="002060"/>
                </a:solidFill>
                <a:effectLst/>
                <a:uLnTx/>
                <a:uFillTx/>
                <a:latin typeface="Marianne"/>
                <a:ea typeface="+mn-ea"/>
                <a:cs typeface="+mn-cs"/>
              </a:rPr>
              <a:t>des </a:t>
            </a:r>
            <a:r>
              <a:rPr kumimoji="0" lang="fr-FR" sz="1800" b="1" i="0" u="none" strike="noStrike" kern="1200" cap="none" spc="0" normalizeH="0" baseline="0" noProof="0" dirty="0" err="1">
                <a:ln>
                  <a:noFill/>
                </a:ln>
                <a:solidFill>
                  <a:srgbClr val="002060"/>
                </a:solidFill>
                <a:effectLst/>
                <a:uLnTx/>
                <a:uFillTx/>
                <a:latin typeface="Marianne"/>
                <a:ea typeface="+mn-ea"/>
                <a:cs typeface="+mn-cs"/>
              </a:rPr>
              <a:t>process</a:t>
            </a:r>
            <a:r>
              <a:rPr kumimoji="0" lang="fr-FR" sz="1800" b="1" i="0" u="none" strike="noStrike" kern="1200" cap="none" spc="0" normalizeH="0" baseline="0" noProof="0" dirty="0">
                <a:ln>
                  <a:noFill/>
                </a:ln>
                <a:solidFill>
                  <a:srgbClr val="00206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2060"/>
                </a:solidFill>
                <a:effectLst/>
                <a:uLnTx/>
                <a:uFillTx/>
                <a:latin typeface="Marianne"/>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Livraison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des contenants </a:t>
            </a:r>
            <a:r>
              <a:rPr kumimoji="0" lang="fr-FR" sz="1800" b="0" i="0" u="none" strike="noStrike" kern="1200" cap="none" spc="0" normalizeH="0" baseline="0" noProof="0" dirty="0">
                <a:ln>
                  <a:noFill/>
                </a:ln>
                <a:solidFill>
                  <a:srgbClr val="000000"/>
                </a:solidFill>
                <a:effectLst/>
                <a:uLnTx/>
                <a:uFillTx/>
                <a:latin typeface="Marianne"/>
                <a:ea typeface="+mn-ea"/>
                <a:cs typeface="+mn-cs"/>
              </a:rPr>
              <a:t>(</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ex </a:t>
            </a:r>
            <a:r>
              <a:rPr kumimoji="0" lang="fr-FR" sz="1800" b="0" i="0" u="none" strike="noStrike" kern="1200" cap="none" spc="0" normalizeH="0" baseline="0" noProof="0" dirty="0">
                <a:ln>
                  <a:noFill/>
                </a:ln>
                <a:solidFill>
                  <a:srgbClr val="000000"/>
                </a:solidFill>
                <a:effectLst/>
                <a:uLnTx/>
                <a:uFillTx/>
                <a:latin typeface="Marianne"/>
                <a:ea typeface="+mn-ea"/>
                <a:cs typeface="+mn-cs"/>
              </a:rPr>
              <a: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véhicules adaptés, mise </a:t>
            </a:r>
            <a:r>
              <a:rPr kumimoji="0" lang="fr-FR" sz="1800" b="0" i="0" u="none" strike="noStrike" kern="1200" cap="none" spc="0" normalizeH="0" baseline="0" noProof="0" dirty="0">
                <a:ln>
                  <a:noFill/>
                </a:ln>
                <a:solidFill>
                  <a:srgbClr val="000000"/>
                </a:solidFill>
                <a:effectLst/>
                <a:uLnTx/>
                <a:uFillTx/>
                <a:latin typeface="Marianne"/>
                <a:ea typeface="+mn-ea"/>
                <a:cs typeface="+mn-cs"/>
              </a:rPr>
              <a:t>en place de rampes, …)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Lavage </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Organisation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des manipulations amont et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aval</a:t>
            </a:r>
            <a:endParaRPr kumimoji="0" lang="fr-FR" sz="1800" b="0" i="0" u="none" strike="noStrike" kern="1200" cap="none" spc="0" normalizeH="0" baseline="0" noProof="0" dirty="0">
              <a:ln>
                <a:noFill/>
              </a:ln>
              <a:solidFill>
                <a:srgbClr val="00206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Organisation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spatiale et matérielle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Intégration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de nouvelles activités </a:t>
            </a:r>
            <a:r>
              <a:rPr kumimoji="0" lang="fr-FR" sz="1800" b="0" i="0" u="none" strike="noStrike" kern="1200" cap="none" spc="0" normalizeH="0" baseline="0" noProof="0" dirty="0">
                <a:ln>
                  <a:noFill/>
                </a:ln>
                <a:solidFill>
                  <a:srgbClr val="000000"/>
                </a:solidFill>
                <a:effectLst/>
                <a:uLnTx/>
                <a:uFillTx/>
                <a:latin typeface="Marianne"/>
                <a:ea typeface="+mn-ea"/>
                <a:cs typeface="+mn-cs"/>
              </a:rPr>
              <a:t>(dérochage, stockage, empilement, </a:t>
            </a:r>
            <a:r>
              <a:rPr kumimoji="0" lang="fr-FR" sz="1800" b="0" i="0" u="none" strike="noStrike" kern="1200" cap="none" spc="0" normalizeH="0" baseline="0" noProof="0" dirty="0" err="1">
                <a:ln>
                  <a:noFill/>
                </a:ln>
                <a:solidFill>
                  <a:srgbClr val="000000"/>
                </a:solidFill>
                <a:effectLst/>
                <a:uLnTx/>
                <a:uFillTx/>
                <a:latin typeface="Marianne"/>
                <a:ea typeface="+mn-ea"/>
                <a:cs typeface="+mn-cs"/>
              </a:rPr>
              <a:t>désempilement</a:t>
            </a:r>
            <a:r>
              <a:rPr kumimoji="0" lang="fr-FR" sz="1800" b="0" i="0" u="none" strike="noStrike" kern="1200" cap="none" spc="0" normalizeH="0" baseline="0" noProof="0" dirty="0">
                <a:ln>
                  <a:noFill/>
                </a:ln>
                <a:solidFill>
                  <a:srgbClr val="000000"/>
                </a:solidFill>
                <a:effectLst/>
                <a:uLnTx/>
                <a:uFillTx/>
                <a:latin typeface="Marianne"/>
                <a:ea typeface="+mn-ea"/>
                <a:cs typeface="+mn-cs"/>
              </a:rPr>
              <a:t> des contenants,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10" name="Rectangle 9"/>
          <p:cNvSpPr/>
          <p:nvPr/>
        </p:nvSpPr>
        <p:spPr>
          <a:xfrm>
            <a:off x="7381715" y="3146820"/>
            <a:ext cx="4810286" cy="309858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arianne"/>
                <a:ea typeface="+mn-ea"/>
                <a:cs typeface="+mn-cs"/>
              </a:rPr>
              <a:t>Plusieurs types d’actions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T</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echnique</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(moyens matériels)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Réorganisation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de l’espace </a:t>
            </a:r>
            <a:r>
              <a:rPr kumimoji="0" lang="fr-FR" sz="1800" b="0" i="0" u="none" strike="noStrike" kern="1200" cap="none" spc="0" normalizeH="0" baseline="0" noProof="0" dirty="0">
                <a:ln>
                  <a:noFill/>
                </a:ln>
                <a:solidFill>
                  <a:srgbClr val="000000"/>
                </a:solidFill>
                <a:effectLst/>
                <a:uLnTx/>
                <a:uFillTx/>
                <a:latin typeface="Marianne"/>
                <a:ea typeface="+mn-ea"/>
                <a:cs typeface="+mn-cs"/>
              </a:rPr>
              <a:t>(implantation du matériel, localisation des manipulations)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Réorganisation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des </a:t>
            </a:r>
            <a:r>
              <a:rPr kumimoji="0" lang="fr-FR" sz="1800" b="1" i="0" u="none" strike="noStrike" kern="1200" cap="none" spc="0" normalizeH="0" baseline="0" noProof="0" dirty="0" err="1">
                <a:ln>
                  <a:noFill/>
                </a:ln>
                <a:solidFill>
                  <a:srgbClr val="002060"/>
                </a:solidFill>
                <a:effectLst/>
                <a:uLnTx/>
                <a:uFillTx/>
                <a:latin typeface="Marianne"/>
                <a:ea typeface="+mn-ea"/>
                <a:cs typeface="+mn-cs"/>
              </a:rPr>
              <a:t>process</a:t>
            </a:r>
            <a:r>
              <a:rPr kumimoji="0" lang="fr-FR" sz="1800" b="1" i="0" u="none" strike="noStrike" kern="1200" cap="none" spc="0" normalizeH="0" baseline="0" noProof="0" dirty="0">
                <a:ln>
                  <a:noFill/>
                </a:ln>
                <a:solidFill>
                  <a:srgbClr val="00206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de travail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F</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ormation </a:t>
            </a:r>
            <a:r>
              <a:rPr kumimoji="0" lang="fr-FR" sz="1800" b="1" i="0" u="none" strike="noStrike" kern="1200" cap="none" spc="0" normalizeH="0" baseline="0" noProof="0" dirty="0">
                <a:ln>
                  <a:noFill/>
                </a:ln>
                <a:solidFill>
                  <a:srgbClr val="002060"/>
                </a:solidFill>
                <a:effectLst/>
                <a:uLnTx/>
                <a:uFillTx/>
                <a:latin typeface="Marianne"/>
                <a:ea typeface="+mn-ea"/>
                <a:cs typeface="+mn-cs"/>
              </a:rPr>
              <a:t>du personnel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Changement </a:t>
            </a:r>
            <a:r>
              <a:rPr kumimoji="0" lang="fr-FR" sz="1800" b="1" i="0" u="none" strike="noStrike" kern="1200" cap="none" spc="0" normalizeH="0" baseline="0" noProof="0" dirty="0">
                <a:ln>
                  <a:noFill/>
                </a:ln>
                <a:solidFill>
                  <a:srgbClr val="002060"/>
                </a:solidFill>
                <a:effectLst/>
                <a:uLnTx/>
                <a:uFillTx/>
                <a:latin typeface="Marianne"/>
                <a:ea typeface="+mn-ea"/>
                <a:cs typeface="+mn-cs"/>
              </a:rPr>
              <a:t>de ressources </a:t>
            </a:r>
            <a:r>
              <a:rPr kumimoji="0" lang="fr-FR" sz="1800" b="0" i="0" u="none" strike="noStrike" kern="1200" cap="none" spc="0" normalizeH="0" baseline="0" noProof="0" dirty="0">
                <a:ln>
                  <a:noFill/>
                </a:ln>
                <a:solidFill>
                  <a:srgbClr val="000000"/>
                </a:solidFill>
                <a:effectLst/>
                <a:uLnTx/>
                <a:uFillTx/>
                <a:latin typeface="Marianne"/>
                <a:ea typeface="+mn-ea"/>
                <a:cs typeface="+mn-cs"/>
              </a:rPr>
              <a:t>(nombre d’ETP). </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25852" r="46802" b="16157"/>
          <a:stretch/>
        </p:blipFill>
        <p:spPr>
          <a:xfrm>
            <a:off x="5468147" y="3146820"/>
            <a:ext cx="1797269" cy="3098586"/>
          </a:xfrm>
          <a:prstGeom prst="rect">
            <a:avLst/>
          </a:prstGeom>
        </p:spPr>
      </p:pic>
    </p:spTree>
    <p:extLst>
      <p:ext uri="{BB962C8B-B14F-4D97-AF65-F5344CB8AC3E}">
        <p14:creationId xmlns:p14="http://schemas.microsoft.com/office/powerpoint/2010/main" val="1669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10" name="Espace réservé du texte 9"/>
          <p:cNvSpPr>
            <a:spLocks noGrp="1"/>
          </p:cNvSpPr>
          <p:nvPr>
            <p:ph type="body" sz="quarter" idx="13"/>
          </p:nvPr>
        </p:nvSpPr>
        <p:spPr>
          <a:xfrm>
            <a:off x="479999" y="2159999"/>
            <a:ext cx="6338812" cy="4044857"/>
          </a:xfrm>
        </p:spPr>
        <p:txBody>
          <a:bodyPr/>
          <a:lstStyle/>
          <a:p>
            <a:pPr>
              <a:buClr>
                <a:srgbClr val="92D050"/>
              </a:buClr>
            </a:pPr>
            <a:r>
              <a:rPr lang="fr-FR" sz="2667" dirty="0" smtClean="0"/>
              <a:t> </a:t>
            </a:r>
            <a:r>
              <a:rPr lang="fr-FR" sz="2667" dirty="0"/>
              <a:t>Décryptage de la réglementation </a:t>
            </a:r>
            <a:endParaRPr lang="fr-FR" sz="2667" dirty="0" smtClean="0"/>
          </a:p>
          <a:p>
            <a:pPr>
              <a:buClr>
                <a:srgbClr val="92D050"/>
              </a:buClr>
            </a:pPr>
            <a:r>
              <a:rPr lang="fr-FR" sz="2667" dirty="0" smtClean="0"/>
              <a:t>Présentation </a:t>
            </a:r>
            <a:r>
              <a:rPr lang="fr-FR" sz="2667" dirty="0"/>
              <a:t>de différents outils d'aide à la décision : solutions de contenants, de lavage, de traçabilité et </a:t>
            </a:r>
            <a:r>
              <a:rPr lang="fr-FR" sz="2667" dirty="0" smtClean="0"/>
              <a:t>d'ergonomie</a:t>
            </a:r>
          </a:p>
          <a:p>
            <a:pPr>
              <a:buClr>
                <a:srgbClr val="92D050"/>
              </a:buClr>
            </a:pPr>
            <a:r>
              <a:rPr lang="fr-FR" sz="2667" dirty="0"/>
              <a:t> Récapitulatif des dispositifs de financements existants </a:t>
            </a:r>
            <a:endParaRPr lang="fr-FR" sz="2667" dirty="0" smtClean="0"/>
          </a:p>
          <a:p>
            <a:pPr>
              <a:buClr>
                <a:srgbClr val="92D050"/>
              </a:buClr>
            </a:pPr>
            <a:r>
              <a:rPr lang="fr-FR" sz="2667" dirty="0" smtClean="0"/>
              <a:t> Echanges </a:t>
            </a:r>
          </a:p>
          <a:p>
            <a:pPr>
              <a:buClr>
                <a:srgbClr val="92D050"/>
              </a:buClr>
            </a:pPr>
            <a:endParaRPr lang="fr-FR" sz="2667" dirty="0" smtClean="0"/>
          </a:p>
          <a:p>
            <a:pPr>
              <a:buClr>
                <a:srgbClr val="92D050"/>
              </a:buClr>
            </a:pPr>
            <a:endParaRPr lang="fr-FR" dirty="0"/>
          </a:p>
          <a:p>
            <a:endParaRPr lang="fr-FR" dirty="0"/>
          </a:p>
          <a:p>
            <a:pPr lvl="1"/>
            <a:endParaRPr lang="fr-FR" dirty="0"/>
          </a:p>
        </p:txBody>
      </p:sp>
      <p:sp>
        <p:nvSpPr>
          <p:cNvPr id="22" name="Espace réservé du numéro de diapositive 21"/>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4" name="Espace réservé de la date 6"/>
          <p:cNvSpPr>
            <a:spLocks noGrp="1"/>
          </p:cNvSpPr>
          <p:nvPr>
            <p:ph type="dt" sz="half" idx="10"/>
          </p:nvPr>
        </p:nvSpPr>
        <p:spPr>
          <a:xfrm>
            <a:off x="10152000" y="6378000"/>
            <a:ext cx="1560000" cy="480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5" name="Espace réservé du pied de page 7"/>
          <p:cNvSpPr>
            <a:spLocks noGrp="1"/>
          </p:cNvSpPr>
          <p:nvPr>
            <p:ph type="ftr" sz="quarter" idx="11"/>
          </p:nvPr>
        </p:nvSpPr>
        <p:spPr>
          <a:xfrm>
            <a:off x="480000" y="6378000"/>
            <a:ext cx="7872000" cy="48000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Marianne"/>
                <a:ea typeface="+mn-ea"/>
                <a:cs typeface="+mn-cs"/>
              </a:rPr>
              <a:t>DGAL/BPAL</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6455" r="11594"/>
          <a:stretch/>
        </p:blipFill>
        <p:spPr>
          <a:xfrm>
            <a:off x="6988079" y="2159999"/>
            <a:ext cx="4728754" cy="3695700"/>
          </a:xfrm>
          <a:prstGeom prst="rect">
            <a:avLst/>
          </a:prstGeom>
        </p:spPr>
      </p:pic>
    </p:spTree>
    <p:extLst>
      <p:ext uri="{BB962C8B-B14F-4D97-AF65-F5344CB8AC3E}">
        <p14:creationId xmlns:p14="http://schemas.microsoft.com/office/powerpoint/2010/main" val="2268817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sldNum" idx="12"/>
          </p:nvPr>
        </p:nvSpPr>
        <p:spPr>
          <a:xfrm>
            <a:off x="11887200" y="6572404"/>
            <a:ext cx="304800" cy="285600"/>
          </a:xfrm>
          <a:prstGeom prst="rect">
            <a:avLst/>
          </a:prstGeom>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933" b="0" i="0" u="none" strike="noStrike" kern="0" cap="none" spc="0" normalizeH="0" baseline="0" noProof="0">
                <a:ln>
                  <a:noFill/>
                </a:ln>
                <a:solidFill>
                  <a:srgbClr val="595959"/>
                </a:solidFill>
                <a:effectLst/>
                <a:uLnTx/>
                <a:uFillTx/>
                <a:latin typeface="Montserrat Light"/>
                <a:sym typeface="Montserrat Light"/>
              </a:rPr>
              <a:pPr marL="0" marR="0" lvl="0" indent="0" algn="ctr" defTabSz="1219170" rtl="0" eaLnBrk="1" fontAlgn="auto" latinLnBrk="0" hangingPunct="1">
                <a:lnSpc>
                  <a:spcPct val="100000"/>
                </a:lnSpc>
                <a:spcBef>
                  <a:spcPts val="0"/>
                </a:spcBef>
                <a:spcAft>
                  <a:spcPts val="0"/>
                </a:spcAft>
                <a:buClr>
                  <a:srgbClr val="000000"/>
                </a:buClr>
                <a:buSzPts val="1000"/>
                <a:buFont typeface="Arial"/>
                <a:buNone/>
                <a:tabLst/>
                <a:defRPr/>
              </a:pPr>
              <a:t>30</a:t>
            </a:fld>
            <a:endParaRPr kumimoji="0" sz="933" b="0" i="0" u="none" strike="noStrike" kern="0" cap="none" spc="0" normalizeH="0" baseline="0" noProof="0">
              <a:ln>
                <a:noFill/>
              </a:ln>
              <a:solidFill>
                <a:srgbClr val="595959"/>
              </a:solidFill>
              <a:effectLst/>
              <a:uLnTx/>
              <a:uFillTx/>
              <a:latin typeface="Montserrat Light"/>
              <a:sym typeface="Montserrat Light"/>
            </a:endParaRPr>
          </a:p>
        </p:txBody>
      </p:sp>
      <p:pic>
        <p:nvPicPr>
          <p:cNvPr id="190" name="Google Shape;190;p22"/>
          <p:cNvPicPr preferRelativeResize="0"/>
          <p:nvPr/>
        </p:nvPicPr>
        <p:blipFill rotWithShape="1">
          <a:blip r:embed="rId3">
            <a:alphaModFix amt="15000"/>
          </a:blip>
          <a:srcRect l="70684"/>
          <a:stretch/>
        </p:blipFill>
        <p:spPr>
          <a:xfrm>
            <a:off x="4" y="1887067"/>
            <a:ext cx="996000" cy="3083867"/>
          </a:xfrm>
          <a:prstGeom prst="rect">
            <a:avLst/>
          </a:prstGeom>
          <a:noFill/>
          <a:ln>
            <a:noFill/>
          </a:ln>
        </p:spPr>
      </p:pic>
      <p:sp>
        <p:nvSpPr>
          <p:cNvPr id="191" name="Google Shape;191;p22"/>
          <p:cNvSpPr txBox="1">
            <a:spLocks noGrp="1"/>
          </p:cNvSpPr>
          <p:nvPr>
            <p:ph type="title" idx="4294967295"/>
          </p:nvPr>
        </p:nvSpPr>
        <p:spPr>
          <a:xfrm>
            <a:off x="1700300" y="2586584"/>
            <a:ext cx="5067200" cy="741701"/>
          </a:xfrm>
          <a:prstGeom prst="rect">
            <a:avLst/>
          </a:prstGeom>
        </p:spPr>
        <p:txBody>
          <a:bodyPr spcFirstLastPara="1" wrap="square" lIns="121900" tIns="121900" rIns="121900" bIns="121900" anchor="t" anchorCtr="0">
            <a:spAutoFit/>
          </a:bodyPr>
          <a:lstStyle/>
          <a:p>
            <a:r>
              <a:rPr lang="fr" b="1" dirty="0" smtClean="0">
                <a:solidFill>
                  <a:srgbClr val="00B0F0"/>
                </a:solidFill>
                <a:latin typeface="Marianne" panose="02000000000000000000" pitchFamily="50" charset="0"/>
              </a:rPr>
              <a:t>Questions et réponses</a:t>
            </a:r>
            <a:endParaRPr b="1" dirty="0">
              <a:solidFill>
                <a:srgbClr val="00B0F0"/>
              </a:solidFill>
              <a:latin typeface="Marianne" panose="02000000000000000000" pitchFamily="50" charset="0"/>
            </a:endParaRPr>
          </a:p>
        </p:txBody>
      </p:sp>
    </p:spTree>
    <p:extLst>
      <p:ext uri="{BB962C8B-B14F-4D97-AF65-F5344CB8AC3E}">
        <p14:creationId xmlns:p14="http://schemas.microsoft.com/office/powerpoint/2010/main" val="1773783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71918" y="990309"/>
            <a:ext cx="10448164" cy="5862580"/>
          </a:xfrm>
        </p:spPr>
      </p:pic>
      <p:sp>
        <p:nvSpPr>
          <p:cNvPr id="6" name="Titre 5"/>
          <p:cNvSpPr>
            <a:spLocks noGrp="1"/>
          </p:cNvSpPr>
          <p:nvPr>
            <p:ph type="title"/>
          </p:nvPr>
        </p:nvSpPr>
        <p:spPr>
          <a:xfrm>
            <a:off x="1097280" y="984000"/>
            <a:ext cx="10614719" cy="5395200"/>
          </a:xfrm>
          <a:ln>
            <a:solidFill>
              <a:schemeClr val="bg1"/>
            </a:solidFill>
          </a:ln>
        </p:spPr>
        <p:txBody>
          <a:bodyPr/>
          <a:lstStyle/>
          <a:p>
            <a:pPr marL="0" indent="0">
              <a:buNone/>
            </a:pPr>
            <a:r>
              <a:rPr lang="fr-FR" dirty="0">
                <a:solidFill>
                  <a:schemeClr val="bg1"/>
                </a:solidFill>
                <a:effectLst>
                  <a:outerShdw blurRad="38100" dist="38100" dir="2700000" algn="tl">
                    <a:srgbClr val="000000">
                      <a:alpha val="43137"/>
                    </a:srgbClr>
                  </a:outerShdw>
                </a:effectLst>
              </a:rPr>
              <a:t>3. Récapitulatif des dispositifs de financements existants </a:t>
            </a:r>
            <a:endParaRPr lang="fr-FR" dirty="0"/>
          </a:p>
        </p:txBody>
      </p:sp>
      <p:sp>
        <p:nvSpPr>
          <p:cNvPr id="11" name="Espace réservé du numéro de diapositive 10"/>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31</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9" name="Espace réservé du pied de page 7"/>
          <p:cNvSpPr>
            <a:spLocks noGrp="1"/>
          </p:cNvSpPr>
          <p:nvPr>
            <p:ph type="ftr" sz="quarter" idx="11"/>
          </p:nvPr>
        </p:nvSpPr>
        <p:spPr>
          <a:xfrm>
            <a:off x="480000" y="6378000"/>
            <a:ext cx="7872000" cy="48000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Marianne"/>
                <a:ea typeface="+mn-ea"/>
                <a:cs typeface="+mn-cs"/>
              </a:rPr>
              <a:t>DGAL/BPAL</a:t>
            </a:r>
          </a:p>
        </p:txBody>
      </p:sp>
      <p:sp>
        <p:nvSpPr>
          <p:cNvPr id="7" name="Espace réservé de la date 6"/>
          <p:cNvSpPr>
            <a:spLocks noGrp="1"/>
          </p:cNvSpPr>
          <p:nvPr>
            <p:ph type="dt" sz="half" idx="10"/>
          </p:nvPr>
        </p:nvSpPr>
        <p:spPr>
          <a:xfrm>
            <a:off x="10152000" y="6378000"/>
            <a:ext cx="1560000" cy="480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22/02/2024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424943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0000" y="1397161"/>
            <a:ext cx="11132879" cy="314074"/>
          </a:xfrm>
        </p:spPr>
        <p:txBody>
          <a:bodyPr/>
          <a:lstStyle/>
          <a:p>
            <a:r>
              <a:rPr lang="fr-FR" sz="2000" b="1" dirty="0" smtClean="0">
                <a:solidFill>
                  <a:schemeClr val="accent1">
                    <a:lumMod val="90000"/>
                    <a:lumOff val="10000"/>
                  </a:schemeClr>
                </a:solidFill>
              </a:rPr>
              <a:t>LES </a:t>
            </a:r>
            <a:r>
              <a:rPr lang="fr-FR" sz="2000" b="1" dirty="0">
                <a:solidFill>
                  <a:schemeClr val="accent1">
                    <a:lumMod val="90000"/>
                    <a:lumOff val="10000"/>
                  </a:schemeClr>
                </a:solidFill>
              </a:rPr>
              <a:t>FILIERES REP « responsabilité élargie du producteur </a:t>
            </a:r>
            <a:r>
              <a:rPr lang="fr-FR" sz="2000" b="1" dirty="0" smtClean="0">
                <a:solidFill>
                  <a:schemeClr val="accent1">
                    <a:lumMod val="90000"/>
                    <a:lumOff val="10000"/>
                  </a:schemeClr>
                </a:solidFill>
              </a:rPr>
              <a:t>»</a:t>
            </a: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2" name="ZoneTexte 1"/>
          <p:cNvSpPr txBox="1"/>
          <p:nvPr/>
        </p:nvSpPr>
        <p:spPr>
          <a:xfrm>
            <a:off x="480000" y="1810272"/>
            <a:ext cx="9408583" cy="50477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600" b="0" i="0" u="none" strike="noStrike" kern="1200" cap="none" spc="0" normalizeH="0" baseline="0" noProof="0" dirty="0" err="1">
                <a:ln>
                  <a:noFill/>
                </a:ln>
                <a:solidFill>
                  <a:srgbClr val="000000"/>
                </a:solidFill>
                <a:effectLst/>
                <a:uLnTx/>
                <a:uFillTx/>
                <a:latin typeface="Marianne"/>
                <a:ea typeface="+mn-ea"/>
                <a:cs typeface="+mn-cs"/>
              </a:rPr>
              <a:t>Obj</a:t>
            </a:r>
            <a:r>
              <a:rPr kumimoji="0" lang="fr-FR" sz="1600" b="0" i="0" u="none" strike="noStrike" kern="1200" cap="none" spc="0" normalizeH="0" baseline="0" noProof="0" dirty="0">
                <a:ln>
                  <a:noFill/>
                </a:ln>
                <a:solidFill>
                  <a:srgbClr val="000000"/>
                </a:solidFill>
                <a:effectLst/>
                <a:uLnTx/>
                <a:uFillTx/>
                <a:latin typeface="Marianne"/>
                <a:ea typeface="+mn-ea"/>
                <a:cs typeface="+mn-cs"/>
              </a:rPr>
              <a:t>. loi </a:t>
            </a:r>
            <a:r>
              <a:rPr kumimoji="0" lang="fr-FR" sz="1600" b="0" i="0" u="none" strike="noStrike" kern="1200" cap="none" spc="0" normalizeH="0" baseline="0" noProof="0" dirty="0" err="1">
                <a:ln>
                  <a:noFill/>
                </a:ln>
                <a:solidFill>
                  <a:srgbClr val="0070C0"/>
                </a:solidFill>
                <a:effectLst/>
                <a:uLnTx/>
                <a:uFillTx/>
                <a:latin typeface="Marianne"/>
                <a:ea typeface="+mn-ea"/>
                <a:cs typeface="+mn-cs"/>
              </a:rPr>
              <a:t>Agec</a:t>
            </a:r>
            <a:r>
              <a:rPr kumimoji="0" lang="fr-FR" sz="1600" b="0" i="0" u="none" strike="noStrike" kern="1200" cap="none" spc="0" normalizeH="0" baseline="0" noProof="0" dirty="0">
                <a:ln>
                  <a:noFill/>
                </a:ln>
                <a:solidFill>
                  <a:srgbClr val="0070C0"/>
                </a:solidFill>
                <a:effectLst/>
                <a:uLnTx/>
                <a:uFillTx/>
                <a:latin typeface="Marianne"/>
                <a:ea typeface="+mn-ea"/>
                <a:cs typeface="+mn-cs"/>
              </a:rPr>
              <a:t> : </a:t>
            </a:r>
            <a:r>
              <a:rPr kumimoji="0" lang="fr-FR" sz="1600" b="1" i="0" u="none" strike="noStrike" kern="1200" cap="none" spc="0" normalizeH="0" baseline="0" noProof="0" dirty="0">
                <a:ln>
                  <a:noFill/>
                </a:ln>
                <a:solidFill>
                  <a:srgbClr val="0070C0"/>
                </a:solidFill>
                <a:effectLst/>
                <a:uLnTx/>
                <a:uFillTx/>
                <a:latin typeface="Marianne"/>
                <a:ea typeface="+mn-ea"/>
                <a:cs typeface="+mn-cs"/>
              </a:rPr>
              <a:t>transformer les modes de production </a:t>
            </a:r>
            <a:r>
              <a:rPr kumimoji="0" lang="fr-FR" sz="1600" b="0" i="0" u="none" strike="noStrike" kern="1200" cap="none" spc="0" normalizeH="0" baseline="0" noProof="0" dirty="0">
                <a:ln>
                  <a:noFill/>
                </a:ln>
                <a:solidFill>
                  <a:srgbClr val="000000"/>
                </a:solidFill>
                <a:effectLst/>
                <a:uLnTx/>
                <a:uFillTx/>
                <a:latin typeface="Marianne"/>
                <a:ea typeface="+mn-ea"/>
                <a:cs typeface="+mn-cs"/>
              </a:rPr>
              <a:t>(économie linéaire -&gt; circulaire).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600" b="0" i="0" u="none" strike="noStrike" kern="1200" cap="none" spc="0" normalizeH="0" baseline="0" noProof="0" dirty="0" err="1">
                <a:ln>
                  <a:noFill/>
                </a:ln>
                <a:solidFill>
                  <a:srgbClr val="000000"/>
                </a:solidFill>
                <a:effectLst/>
                <a:uLnTx/>
                <a:uFillTx/>
                <a:latin typeface="Marianne"/>
                <a:ea typeface="+mn-ea"/>
                <a:cs typeface="+mn-cs"/>
              </a:rPr>
              <a:t>Obj</a:t>
            </a:r>
            <a:r>
              <a:rPr kumimoji="0" lang="fr-FR" sz="1600" b="0" i="0" u="none" strike="noStrike" kern="1200" cap="none" spc="0" normalizeH="0" baseline="0" noProof="0" dirty="0">
                <a:ln>
                  <a:noFill/>
                </a:ln>
                <a:solidFill>
                  <a:srgbClr val="000000"/>
                </a:solidFill>
                <a:effectLst/>
                <a:uLnTx/>
                <a:uFillTx/>
                <a:latin typeface="Marianne"/>
                <a:ea typeface="+mn-ea"/>
                <a:cs typeface="+mn-cs"/>
              </a:rPr>
              <a:t> : </a:t>
            </a:r>
            <a:r>
              <a:rPr kumimoji="0" lang="fr-FR" sz="1600" b="1" i="0" u="none" strike="noStrike" kern="1200" cap="none" spc="0" normalizeH="0" baseline="0" noProof="0" dirty="0">
                <a:ln>
                  <a:noFill/>
                </a:ln>
                <a:solidFill>
                  <a:srgbClr val="0070C0"/>
                </a:solidFill>
                <a:effectLst/>
                <a:uLnTx/>
                <a:uFillTx/>
                <a:latin typeface="Marianne"/>
                <a:ea typeface="+mn-ea"/>
                <a:cs typeface="+mn-cs"/>
              </a:rPr>
              <a:t>mieux produire </a:t>
            </a:r>
            <a:r>
              <a:rPr kumimoji="0" lang="fr-FR" sz="1600" b="0" i="0" u="none" strike="noStrike" kern="1200" cap="none" spc="0" normalizeH="0" baseline="0" noProof="0" dirty="0">
                <a:ln>
                  <a:noFill/>
                </a:ln>
                <a:solidFill>
                  <a:srgbClr val="000000"/>
                </a:solidFill>
                <a:effectLst/>
                <a:uLnTx/>
                <a:uFillTx/>
                <a:latin typeface="Marianne"/>
                <a:ea typeface="+mn-ea"/>
                <a:cs typeface="+mn-cs"/>
              </a:rPr>
              <a:t>en limitant la production de déchets et favorisant l’écoconception en vue du réemploi et du recyclage.  </a:t>
            </a:r>
            <a:endParaRPr kumimoji="0" lang="fr-FR" sz="16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Producteurs (personne physique ou morale qui met sur le marché des produits générateurs de déchets), sous l’égide des filières REP, ont ce rôle </a:t>
            </a:r>
            <a:r>
              <a:rPr kumimoji="0" lang="fr-FR" sz="1600" b="0" i="0" u="none" strike="noStrike" kern="1200" cap="none" spc="0" normalizeH="0" baseline="0" noProof="0" dirty="0">
                <a:ln>
                  <a:noFill/>
                </a:ln>
                <a:effectLst/>
                <a:uLnTx/>
                <a:uFillTx/>
                <a:latin typeface="Marianne"/>
                <a:ea typeface="+mn-ea"/>
                <a:cs typeface="+mn-cs"/>
              </a:rPr>
              <a:t>de</a:t>
            </a:r>
            <a:r>
              <a:rPr kumimoji="0" lang="fr-FR" sz="1600" b="0" i="0" u="none" strike="noStrike" kern="1200" cap="none" spc="0" normalizeH="0" baseline="0" noProof="0" dirty="0">
                <a:ln>
                  <a:noFill/>
                </a:ln>
                <a:solidFill>
                  <a:srgbClr val="C00000"/>
                </a:solidFill>
                <a:effectLst/>
                <a:uLnTx/>
                <a:uFillTx/>
                <a:latin typeface="Marianne"/>
                <a:ea typeface="+mn-ea"/>
                <a:cs typeface="+mn-cs"/>
              </a:rPr>
              <a:t> </a:t>
            </a:r>
            <a:r>
              <a:rPr kumimoji="0" lang="fr-FR" sz="1600" b="1" i="0" u="none" strike="noStrike" kern="1200" cap="none" spc="0" normalizeH="0" baseline="0" noProof="0" dirty="0">
                <a:ln>
                  <a:noFill/>
                </a:ln>
                <a:solidFill>
                  <a:srgbClr val="0070C0"/>
                </a:solidFill>
                <a:effectLst/>
                <a:uLnTx/>
                <a:uFillTx/>
                <a:latin typeface="Marianne"/>
                <a:ea typeface="+mn-ea"/>
                <a:cs typeface="+mn-cs"/>
              </a:rPr>
              <a:t>structuration des filières de l’économie circulaire</a:t>
            </a:r>
            <a:r>
              <a:rPr kumimoji="0" lang="fr-FR" sz="1600" b="0" i="0" u="none" strike="noStrike" kern="1200" cap="none" spc="0" normalizeH="0" baseline="0" noProof="0" dirty="0">
                <a:ln>
                  <a:noFill/>
                </a:ln>
                <a:solidFill>
                  <a:srgbClr val="0070C0"/>
                </a:solidFill>
                <a:effectLst/>
                <a:uLnTx/>
                <a:uFillTx/>
                <a:latin typeface="Marianne"/>
                <a:ea typeface="+mn-ea"/>
                <a:cs typeface="+mn-cs"/>
              </a:rPr>
              <a:t>. </a:t>
            </a: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Principe de la REP : le producteur doit </a:t>
            </a:r>
            <a:r>
              <a:rPr kumimoji="0" lang="fr-FR" sz="1600" b="1" i="0" u="none" strike="noStrike" kern="1200" cap="none" spc="0" normalizeH="0" baseline="0" noProof="0" dirty="0">
                <a:ln>
                  <a:noFill/>
                </a:ln>
                <a:solidFill>
                  <a:srgbClr val="0070C0"/>
                </a:solidFill>
                <a:effectLst/>
                <a:uLnTx/>
                <a:uFillTx/>
                <a:latin typeface="Marianne"/>
                <a:ea typeface="+mn-ea"/>
                <a:cs typeface="+mn-cs"/>
              </a:rPr>
              <a:t>prévenir et gérer les déchets issus de la fin de vie de ses </a:t>
            </a:r>
            <a:r>
              <a:rPr kumimoji="0" lang="fr-FR" sz="1600" b="1" i="0" u="none" strike="noStrike" kern="1200" cap="none" spc="0" normalizeH="0" baseline="0" noProof="0" dirty="0" smtClean="0">
                <a:ln>
                  <a:noFill/>
                </a:ln>
                <a:solidFill>
                  <a:srgbClr val="0070C0"/>
                </a:solidFill>
                <a:effectLst/>
                <a:uLnTx/>
                <a:uFillTx/>
                <a:latin typeface="Marianne"/>
                <a:ea typeface="+mn-ea"/>
                <a:cs typeface="+mn-cs"/>
              </a:rPr>
              <a:t>produits</a:t>
            </a:r>
            <a:r>
              <a:rPr kumimoji="0" lang="fr-FR" sz="1600" b="1" i="0" u="none" strike="noStrike" kern="1200" cap="none" spc="0" normalizeH="0" baseline="0" noProof="0" dirty="0">
                <a:ln>
                  <a:noFill/>
                </a:ln>
                <a:solidFill>
                  <a:srgbClr val="C00000"/>
                </a:solidFill>
                <a:effectLst/>
                <a:uLnTx/>
                <a:uFillTx/>
                <a:latin typeface="Marianne"/>
                <a:ea typeface="+mn-ea"/>
                <a:cs typeface="+mn-cs"/>
              </a:rPr>
              <a:t> </a:t>
            </a: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et est </a:t>
            </a:r>
            <a:r>
              <a:rPr kumimoji="0" lang="fr-FR" sz="1600" b="1" i="0" u="none" strike="noStrike" kern="1200" cap="none" spc="0" normalizeH="0" baseline="0" noProof="0" dirty="0">
                <a:ln>
                  <a:noFill/>
                </a:ln>
                <a:solidFill>
                  <a:srgbClr val="0070C0"/>
                </a:solidFill>
                <a:effectLst/>
                <a:uLnTx/>
                <a:uFillTx/>
                <a:latin typeface="Marianne"/>
                <a:ea typeface="+mn-ea"/>
                <a:cs typeface="+mn-cs"/>
              </a:rPr>
              <a:t>responsable de l’ensemble du cycle de vie </a:t>
            </a:r>
            <a:r>
              <a:rPr kumimoji="0" lang="fr-FR" sz="1600" b="0" i="0" u="none" strike="noStrike" kern="1200" cap="none" spc="0" normalizeH="0" baseline="0" noProof="0" dirty="0">
                <a:ln>
                  <a:noFill/>
                </a:ln>
                <a:solidFill>
                  <a:srgbClr val="000000"/>
                </a:solidFill>
                <a:effectLst/>
                <a:uLnTx/>
                <a:uFillTx/>
                <a:latin typeface="Marianne"/>
                <a:ea typeface="+mn-ea"/>
                <a:cs typeface="+mn-cs"/>
              </a:rPr>
              <a:t>des produits qu’il met sur le </a:t>
            </a: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marché (</a:t>
            </a:r>
            <a:r>
              <a:rPr kumimoji="0" lang="fr-FR" sz="1600" b="1" i="0" u="none" strike="noStrike" kern="1200" cap="none" spc="0" normalizeH="0" baseline="0" noProof="0" dirty="0" smtClean="0">
                <a:ln>
                  <a:noFill/>
                </a:ln>
                <a:solidFill>
                  <a:srgbClr val="0070C0"/>
                </a:solidFill>
                <a:effectLst/>
                <a:uLnTx/>
                <a:uFillTx/>
                <a:latin typeface="Marianne"/>
                <a:ea typeface="+mn-ea"/>
                <a:cs typeface="+mn-cs"/>
              </a:rPr>
              <a:t>principe pollueur-payeur</a:t>
            </a:r>
            <a:r>
              <a:rPr kumimoji="0" lang="fr-FR" sz="1600" i="0" u="none" strike="noStrike" kern="1200" cap="none" spc="0" normalizeH="0" baseline="0" noProof="0" dirty="0" smtClean="0">
                <a:ln>
                  <a:noFill/>
                </a:ln>
                <a:effectLst/>
                <a:uLnTx/>
                <a:uFillTx/>
                <a:latin typeface="Marianne"/>
                <a:ea typeface="+mn-ea"/>
                <a:cs typeface="+mn-cs"/>
              </a:rPr>
              <a:t>)</a:t>
            </a: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 </a:t>
            </a: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Le producteur peut :</a:t>
            </a:r>
          </a:p>
          <a:p>
            <a:pPr marL="621742" marR="0" lvl="1"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467" b="0" i="0" u="none" strike="noStrike" kern="1200" cap="none" spc="0" normalizeH="0" baseline="0" noProof="0" dirty="0">
                <a:ln>
                  <a:noFill/>
                </a:ln>
                <a:solidFill>
                  <a:srgbClr val="000000"/>
                </a:solidFill>
                <a:effectLst/>
                <a:uLnTx/>
                <a:uFillTx/>
                <a:latin typeface="Marianne"/>
                <a:ea typeface="+mn-ea"/>
                <a:cs typeface="+mn-cs"/>
              </a:rPr>
              <a:t>choisir de s’occuper lui-même de ses déchets au travers d’un </a:t>
            </a:r>
            <a:r>
              <a:rPr kumimoji="0" lang="fr-FR" sz="1467" b="1" i="0" u="none" strike="noStrike" kern="1200" cap="none" spc="0" normalizeH="0" baseline="0" noProof="0" dirty="0">
                <a:ln>
                  <a:noFill/>
                </a:ln>
                <a:solidFill>
                  <a:srgbClr val="0070C0"/>
                </a:solidFill>
                <a:effectLst/>
                <a:uLnTx/>
                <a:uFillTx/>
                <a:latin typeface="Marianne"/>
                <a:ea typeface="+mn-ea"/>
                <a:cs typeface="+mn-cs"/>
              </a:rPr>
              <a:t>système </a:t>
            </a:r>
            <a:r>
              <a:rPr kumimoji="0" lang="fr-FR" sz="1467" b="1" i="0" u="none" strike="noStrike" kern="1200" cap="none" spc="0" normalizeH="0" baseline="0" noProof="0" dirty="0" smtClean="0">
                <a:ln>
                  <a:noFill/>
                </a:ln>
                <a:solidFill>
                  <a:srgbClr val="0070C0"/>
                </a:solidFill>
                <a:effectLst/>
                <a:uLnTx/>
                <a:uFillTx/>
                <a:latin typeface="Marianne"/>
                <a:ea typeface="+mn-ea"/>
                <a:cs typeface="+mn-cs"/>
              </a:rPr>
              <a:t>individuel</a:t>
            </a:r>
            <a:endParaRPr kumimoji="0" lang="fr-FR" sz="1467" b="0" i="0" u="none" strike="noStrike" kern="1200" cap="none" spc="0" normalizeH="0" baseline="0" noProof="0" dirty="0">
              <a:ln>
                <a:noFill/>
              </a:ln>
              <a:solidFill>
                <a:srgbClr val="0070C0"/>
              </a:solidFill>
              <a:effectLst/>
              <a:uLnTx/>
              <a:uFillTx/>
              <a:latin typeface="Marianne"/>
              <a:ea typeface="+mn-ea"/>
              <a:cs typeface="+mn-cs"/>
            </a:endParaRPr>
          </a:p>
          <a:p>
            <a:pPr marL="621742" marR="0" lvl="1"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467" b="0" i="0" u="none" strike="noStrike" kern="1200" cap="none" spc="0" normalizeH="0" baseline="0" noProof="0" dirty="0">
                <a:ln>
                  <a:noFill/>
                </a:ln>
                <a:solidFill>
                  <a:srgbClr val="000000"/>
                </a:solidFill>
                <a:effectLst/>
                <a:uLnTx/>
                <a:uFillTx/>
                <a:latin typeface="Marianne"/>
                <a:ea typeface="+mn-ea"/>
                <a:cs typeface="+mn-cs"/>
              </a:rPr>
              <a:t>transférer cette tâche à un éco-organisme, auquel il versera un financement, l’</a:t>
            </a:r>
            <a:r>
              <a:rPr kumimoji="0" lang="fr-FR" sz="1467" b="1" i="0" u="none" strike="noStrike" kern="1200" cap="none" spc="0" normalizeH="0" baseline="0" noProof="0" dirty="0">
                <a:ln>
                  <a:noFill/>
                </a:ln>
                <a:solidFill>
                  <a:srgbClr val="0070C0"/>
                </a:solidFill>
                <a:effectLst/>
                <a:uLnTx/>
                <a:uFillTx/>
                <a:latin typeface="Marianne"/>
                <a:ea typeface="+mn-ea"/>
                <a:cs typeface="+mn-cs"/>
              </a:rPr>
              <a:t>éco-contribution</a:t>
            </a:r>
            <a:r>
              <a:rPr kumimoji="0" lang="fr-FR" sz="1467" b="0" i="0" u="none" strike="noStrike" kern="1200" cap="none" spc="0" normalizeH="0" baseline="0" noProof="0" dirty="0" smtClean="0">
                <a:ln>
                  <a:noFill/>
                </a:ln>
                <a:solidFill>
                  <a:srgbClr val="000000"/>
                </a:solidFill>
                <a:effectLst/>
                <a:uLnTx/>
                <a:uFillTx/>
                <a:latin typeface="Marianne"/>
                <a:ea typeface="+mn-ea"/>
                <a:cs typeface="+mn-cs"/>
              </a:rPr>
              <a:t>.</a:t>
            </a:r>
          </a:p>
          <a:p>
            <a:pPr marL="621742" marR="0" lvl="1"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endParaRPr kumimoji="0" lang="fr-FR" sz="1467"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
                <a:srgbClr val="002060"/>
              </a:buClr>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000000"/>
                </a:solidFill>
                <a:effectLst/>
                <a:uLnTx/>
                <a:uFillTx/>
                <a:latin typeface="Marianne"/>
                <a:ea typeface="+mn-ea"/>
                <a:cs typeface="+mn-cs"/>
              </a:rPr>
              <a:t>L</a:t>
            </a:r>
            <a:r>
              <a:rPr kumimoji="0" lang="fr-FR" sz="1600" b="0" i="0" u="none" strike="noStrike" kern="1200" cap="none" spc="0" normalizeH="0" baseline="0" noProof="0" dirty="0">
                <a:ln>
                  <a:noFill/>
                </a:ln>
                <a:solidFill>
                  <a:srgbClr val="000000"/>
                </a:solidFill>
                <a:effectLst/>
                <a:uLnTx/>
                <a:uFillTx/>
                <a:latin typeface="Marianne"/>
                <a:ea typeface="+mn-ea"/>
                <a:cs typeface="+mn-cs"/>
              </a:rPr>
              <a:t>’éco-organisme/système individuel doivent respecter un </a:t>
            </a:r>
            <a:r>
              <a:rPr kumimoji="0" lang="fr-FR" sz="1600" b="0" i="0" u="none" strike="noStrike" kern="1200" cap="none" spc="0" normalizeH="0" baseline="0" noProof="0" dirty="0" err="1">
                <a:ln>
                  <a:noFill/>
                </a:ln>
                <a:solidFill>
                  <a:srgbClr val="000000"/>
                </a:solidFill>
                <a:effectLst/>
                <a:uLnTx/>
                <a:uFillTx/>
                <a:latin typeface="Marianne"/>
                <a:ea typeface="+mn-ea"/>
                <a:cs typeface="+mn-cs"/>
              </a:rPr>
              <a:t>CdC</a:t>
            </a:r>
            <a:r>
              <a:rPr kumimoji="0" lang="fr-FR" sz="1600" b="0" i="0" u="none" strike="noStrike" kern="1200" cap="none" spc="0" normalizeH="0" baseline="0" noProof="0" dirty="0">
                <a:ln>
                  <a:noFill/>
                </a:ln>
                <a:solidFill>
                  <a:srgbClr val="000000"/>
                </a:solidFill>
                <a:effectLst/>
                <a:uLnTx/>
                <a:uFillTx/>
                <a:latin typeface="Marianne"/>
                <a:ea typeface="+mn-ea"/>
                <a:cs typeface="+mn-cs"/>
              </a:rPr>
              <a:t> imposé par l’État et être agréé pour organiser la gestion des déchets issus des produits en fin de vie (prévention de la création de déchets, collecte, transport, tri et valorisation des déchets, tout en favorisant le réemploi/réutilisation).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B0F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60479" r="15274"/>
          <a:stretch/>
        </p:blipFill>
        <p:spPr>
          <a:xfrm>
            <a:off x="10152000" y="2019278"/>
            <a:ext cx="1596777" cy="3695700"/>
          </a:xfrm>
          <a:prstGeom prst="rect">
            <a:avLst/>
          </a:prstGeom>
        </p:spPr>
      </p:pic>
    </p:spTree>
    <p:extLst>
      <p:ext uri="{BB962C8B-B14F-4D97-AF65-F5344CB8AC3E}">
        <p14:creationId xmlns:p14="http://schemas.microsoft.com/office/powerpoint/2010/main" val="120689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0000" y="1397161"/>
            <a:ext cx="11132879" cy="314074"/>
          </a:xfrm>
        </p:spPr>
        <p:txBody>
          <a:bodyPr/>
          <a:lstStyle/>
          <a:p>
            <a:r>
              <a:rPr lang="fr-FR" sz="2000" b="1" dirty="0" smtClean="0">
                <a:solidFill>
                  <a:schemeClr val="accent1">
                    <a:lumMod val="90000"/>
                    <a:lumOff val="10000"/>
                  </a:schemeClr>
                </a:solidFill>
              </a:rPr>
              <a:t>LES DEUX FILIERES </a:t>
            </a:r>
            <a:r>
              <a:rPr lang="fr-FR" sz="2000" b="1" dirty="0">
                <a:solidFill>
                  <a:schemeClr val="accent1">
                    <a:lumMod val="90000"/>
                    <a:lumOff val="10000"/>
                  </a:schemeClr>
                </a:solidFill>
              </a:rPr>
              <a:t>REP </a:t>
            </a:r>
            <a:r>
              <a:rPr lang="fr-FR" sz="2000" b="1" dirty="0" smtClean="0">
                <a:solidFill>
                  <a:schemeClr val="accent1">
                    <a:lumMod val="90000"/>
                    <a:lumOff val="10000"/>
                  </a:schemeClr>
                </a:solidFill>
              </a:rPr>
              <a:t>ASSOCIEES AUX EMBALLAGES DU SECTEUR </a:t>
            </a: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2" name="ZoneTexte 1"/>
          <p:cNvSpPr txBox="1"/>
          <p:nvPr/>
        </p:nvSpPr>
        <p:spPr>
          <a:xfrm>
            <a:off x="480000" y="1810272"/>
            <a:ext cx="94085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B0F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60479" r="15274"/>
          <a:stretch/>
        </p:blipFill>
        <p:spPr>
          <a:xfrm>
            <a:off x="4592177" y="2449919"/>
            <a:ext cx="1596777" cy="3695700"/>
          </a:xfrm>
          <a:prstGeom prst="rect">
            <a:avLst/>
          </a:prstGeom>
        </p:spPr>
      </p:pic>
      <p:sp>
        <p:nvSpPr>
          <p:cNvPr id="7" name="Rectangle 6"/>
          <p:cNvSpPr/>
          <p:nvPr/>
        </p:nvSpPr>
        <p:spPr>
          <a:xfrm>
            <a:off x="216583" y="1913534"/>
            <a:ext cx="942380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En fonction </a:t>
            </a:r>
            <a:r>
              <a:rPr kumimoji="0" lang="fr-FR" sz="1600" b="0" i="0" u="none" strike="noStrike" kern="1200" cap="none" spc="0" normalizeH="0" baseline="0" noProof="0" dirty="0">
                <a:ln>
                  <a:noFill/>
                </a:ln>
                <a:solidFill>
                  <a:srgbClr val="000000"/>
                </a:solidFill>
                <a:effectLst/>
                <a:uLnTx/>
                <a:uFillTx/>
                <a:latin typeface="Marianne"/>
                <a:ea typeface="+mn-ea"/>
                <a:cs typeface="+mn-cs"/>
              </a:rPr>
              <a:t>du type d’emballage considéré, il y a une filière REP associée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2060"/>
                </a:solidFill>
                <a:effectLst/>
                <a:uLnTx/>
                <a:uFillTx/>
                <a:latin typeface="Marianne"/>
                <a:ea typeface="+mn-ea"/>
                <a:cs typeface="+mn-cs"/>
              </a:rPr>
              <a:t> </a:t>
            </a:r>
          </a:p>
        </p:txBody>
      </p:sp>
      <p:sp>
        <p:nvSpPr>
          <p:cNvPr id="8" name="Rectangle 7"/>
          <p:cNvSpPr/>
          <p:nvPr/>
        </p:nvSpPr>
        <p:spPr>
          <a:xfrm>
            <a:off x="6046439" y="2175997"/>
            <a:ext cx="6096000" cy="427809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002060"/>
                </a:solidFill>
                <a:effectLst/>
                <a:uLnTx/>
                <a:uFillTx/>
                <a:latin typeface="Marianne"/>
                <a:ea typeface="+mn-ea"/>
                <a:cs typeface="+mn-cs"/>
              </a:rPr>
              <a:t>Cas </a:t>
            </a:r>
            <a:r>
              <a:rPr kumimoji="0" lang="fr-FR" sz="1600" b="1" i="0" u="none" strike="noStrike" kern="1200" cap="none" spc="0" normalizeH="0" baseline="0" noProof="0" dirty="0">
                <a:ln>
                  <a:noFill/>
                </a:ln>
                <a:solidFill>
                  <a:srgbClr val="002060"/>
                </a:solidFill>
                <a:effectLst/>
                <a:uLnTx/>
                <a:uFillTx/>
                <a:latin typeface="Marianne"/>
                <a:ea typeface="+mn-ea"/>
                <a:cs typeface="+mn-cs"/>
              </a:rPr>
              <a:t>des emballages de la </a:t>
            </a:r>
            <a:r>
              <a:rPr kumimoji="0" lang="fr-FR" sz="1600" b="1" i="0" u="none" strike="noStrike" kern="1200" cap="none" spc="0" normalizeH="0" baseline="0" noProof="0" dirty="0" smtClean="0">
                <a:ln>
                  <a:noFill/>
                </a:ln>
                <a:solidFill>
                  <a:srgbClr val="002060"/>
                </a:solidFill>
                <a:effectLst/>
                <a:uLnTx/>
                <a:uFillTx/>
                <a:latin typeface="Marianne"/>
                <a:ea typeface="+mn-ea"/>
                <a:cs typeface="+mn-cs"/>
              </a:rPr>
              <a:t>restauration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002060"/>
                </a:solidFill>
                <a:effectLst/>
                <a:uLnTx/>
                <a:uFillTx/>
                <a:latin typeface="Marianne"/>
                <a:ea typeface="+mn-ea"/>
                <a:cs typeface="+mn-cs"/>
              </a:rPr>
              <a:t>REP </a:t>
            </a:r>
            <a:r>
              <a:rPr kumimoji="0" lang="fr-FR" sz="1600" b="1" i="0" u="none" strike="noStrike" kern="1200" cap="none" spc="0" normalizeH="0" baseline="0" noProof="0" dirty="0">
                <a:ln>
                  <a:noFill/>
                </a:ln>
                <a:solidFill>
                  <a:srgbClr val="002060"/>
                </a:solidFill>
                <a:effectLst/>
                <a:uLnTx/>
                <a:uFillTx/>
                <a:latin typeface="Marianne"/>
                <a:ea typeface="+mn-ea"/>
                <a:cs typeface="+mn-cs"/>
              </a:rPr>
              <a:t>emballages de la restauration pour les emballages utilisés par les professionnels de la </a:t>
            </a:r>
            <a:r>
              <a:rPr kumimoji="0" lang="fr-FR" sz="1600" b="1" i="0" u="none" strike="noStrike" kern="1200" cap="none" spc="0" normalizeH="0" baseline="0" noProof="0" dirty="0" smtClean="0">
                <a:ln>
                  <a:noFill/>
                </a:ln>
                <a:solidFill>
                  <a:srgbClr val="002060"/>
                </a:solidFill>
                <a:effectLst/>
                <a:uLnTx/>
                <a:uFillTx/>
                <a:latin typeface="Marianne"/>
                <a:ea typeface="+mn-ea"/>
                <a:cs typeface="+mn-cs"/>
              </a:rPr>
              <a:t>restauration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Marianne"/>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smtClean="0">
                <a:ln>
                  <a:noFill/>
                </a:ln>
                <a:solidFill>
                  <a:srgbClr val="000000"/>
                </a:solidFill>
                <a:effectLst/>
                <a:uLnTx/>
                <a:uFillTx/>
                <a:latin typeface="Marianne"/>
                <a:ea typeface="+mn-ea"/>
                <a:cs typeface="+mn-cs"/>
              </a:rPr>
              <a:t>Eco-organisme agréé </a:t>
            </a:r>
            <a:r>
              <a:rPr kumimoji="0" lang="fr-FR" sz="1600" b="0" i="1" u="none" strike="noStrike" kern="1200" cap="none" spc="0" normalizeH="0" baseline="0" noProof="0" dirty="0">
                <a:ln>
                  <a:noFill/>
                </a:ln>
                <a:solidFill>
                  <a:srgbClr val="000000"/>
                </a:solidFill>
                <a:effectLst/>
                <a:uLnTx/>
                <a:uFillTx/>
                <a:latin typeface="Marianne"/>
                <a:ea typeface="+mn-ea"/>
                <a:cs typeface="+mn-cs"/>
              </a:rPr>
              <a:t>: </a:t>
            </a:r>
            <a:r>
              <a:rPr kumimoji="0" lang="fr-FR" sz="1600" b="0" i="1" u="none" strike="noStrike" kern="1200" cap="none" spc="0" normalizeH="0" baseline="0" noProof="0" dirty="0" smtClean="0">
                <a:ln>
                  <a:noFill/>
                </a:ln>
                <a:solidFill>
                  <a:srgbClr val="000000"/>
                </a:solidFill>
                <a:effectLst/>
                <a:uLnTx/>
                <a:uFillTx/>
                <a:latin typeface="Marianne"/>
                <a:ea typeface="+mn-ea"/>
                <a:cs typeface="+mn-cs"/>
              </a:rPr>
              <a:t>CITEO PRO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En </a:t>
            </a:r>
            <a:r>
              <a:rPr kumimoji="0" lang="fr-FR" sz="1600" b="0" i="0" u="none" strike="noStrike" kern="1200" cap="none" spc="0" normalizeH="0" baseline="0" noProof="0" dirty="0">
                <a:ln>
                  <a:noFill/>
                </a:ln>
                <a:solidFill>
                  <a:srgbClr val="000000"/>
                </a:solidFill>
                <a:effectLst/>
                <a:uLnTx/>
                <a:uFillTx/>
                <a:latin typeface="Marianne"/>
                <a:ea typeface="+mn-ea"/>
                <a:cs typeface="+mn-cs"/>
              </a:rPr>
              <a:t>tant que metteurs sur le marché d’emballages de la restauration, les acteurs de la restauration collective doivent déclarer à CITEO PRO et se soumettre aux </a:t>
            </a:r>
            <a:r>
              <a:rPr kumimoji="0" lang="fr-FR" sz="1600" b="0" i="0" u="none" strike="noStrike" kern="1200" cap="none" spc="0" normalizeH="0" baseline="0" noProof="0" dirty="0" err="1">
                <a:ln>
                  <a:noFill/>
                </a:ln>
                <a:solidFill>
                  <a:srgbClr val="000000"/>
                </a:solidFill>
                <a:effectLst/>
                <a:uLnTx/>
                <a:uFillTx/>
                <a:latin typeface="Marianne"/>
                <a:ea typeface="+mn-ea"/>
                <a:cs typeface="+mn-cs"/>
              </a:rPr>
              <a:t>écocontributions</a:t>
            </a:r>
            <a:r>
              <a:rPr kumimoji="0" lang="fr-FR" sz="1600" b="0" i="0" u="none" strike="noStrike" kern="1200" cap="none" spc="0" normalizeH="0" baseline="0" noProof="0" dirty="0">
                <a:ln>
                  <a:noFill/>
                </a:ln>
                <a:solidFill>
                  <a:srgbClr val="000000"/>
                </a:solidFill>
                <a:effectLst/>
                <a:uLnTx/>
                <a:uFillTx/>
                <a:latin typeface="Marianne"/>
                <a:ea typeface="+mn-ea"/>
                <a:cs typeface="+mn-cs"/>
              </a:rPr>
              <a:t> sur les mises en marché.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1" i="0" u="none" strike="noStrike" kern="1200" cap="none" spc="0" normalizeH="0" baseline="0" noProof="0" dirty="0">
                <a:ln>
                  <a:noFill/>
                </a:ln>
                <a:solidFill>
                  <a:srgbClr val="0070C0"/>
                </a:solidFill>
                <a:effectLst/>
                <a:uLnTx/>
                <a:uFillTx/>
                <a:latin typeface="Marianne" panose="02000000000000000000" pitchFamily="50" charset="0"/>
                <a:ea typeface="+mn-ea"/>
                <a:cs typeface="Times New Roman" panose="02020603050405020304" pitchFamily="18" charset="0"/>
              </a:rPr>
              <a:t>Seuls les emballages primaires grands formats de produits alimentaires spécifiquement utilisés en restauration seront concernés par cette nouvelle REP.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 REP au format » : c’est le poids/volume du produit qui définit s’il relève de la REP Emballages de la </a:t>
            </a: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restauration</a:t>
            </a:r>
            <a:r>
              <a:rPr kumimoji="0" lang="fr-FR" sz="1600" b="0" i="0" u="none" strike="noStrike" kern="1200" cap="none" spc="0" normalizeH="0" baseline="0" noProof="0" dirty="0">
                <a:ln>
                  <a:noFill/>
                </a:ln>
                <a:solidFill>
                  <a:srgbClr val="000000"/>
                </a:solidFill>
                <a:effectLst/>
                <a:uLnTx/>
                <a:uFillTx/>
                <a:latin typeface="Marianne"/>
                <a:ea typeface="+mn-ea"/>
                <a:cs typeface="+mn-cs"/>
              </a:rPr>
              <a:t> </a:t>
            </a: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(valeurs </a:t>
            </a:r>
            <a:r>
              <a:rPr kumimoji="0" lang="fr-FR" sz="1600" b="0" i="0" u="none" strike="noStrike" kern="1200" cap="none" spc="0" normalizeH="0" baseline="0" noProof="0" dirty="0">
                <a:ln>
                  <a:noFill/>
                </a:ln>
                <a:solidFill>
                  <a:srgbClr val="000000"/>
                </a:solidFill>
                <a:effectLst/>
                <a:uLnTx/>
                <a:uFillTx/>
                <a:latin typeface="Marianne"/>
                <a:ea typeface="+mn-ea"/>
                <a:cs typeface="+mn-cs"/>
              </a:rPr>
              <a:t>de l’annexe de l’arrêté du 20 juillet 2023). </a:t>
            </a:r>
            <a:endParaRPr kumimoji="0" lang="fr-FR" sz="12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endParaRPr>
          </a:p>
        </p:txBody>
      </p:sp>
      <p:sp>
        <p:nvSpPr>
          <p:cNvPr id="9" name="ZoneTexte 8"/>
          <p:cNvSpPr txBox="1"/>
          <p:nvPr/>
        </p:nvSpPr>
        <p:spPr>
          <a:xfrm>
            <a:off x="26590" y="2476158"/>
            <a:ext cx="456558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Marianne"/>
                <a:ea typeface="+mn-ea"/>
                <a:cs typeface="+mn-cs"/>
              </a:rPr>
              <a:t>Cas des emballages « mixtes alimentaires » </a:t>
            </a:r>
            <a:endParaRPr kumimoji="0" lang="fr-FR" sz="1600" b="1" i="0" u="none" strike="noStrike" kern="1200" cap="none" spc="0" normalizeH="0" baseline="0" noProof="0" dirty="0" smtClean="0">
              <a:ln>
                <a:noFill/>
              </a:ln>
              <a:solidFill>
                <a:srgbClr val="002060"/>
              </a:solidFill>
              <a:effectLst/>
              <a:uLnTx/>
              <a:uFillTx/>
              <a:latin typeface="Mariann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002060"/>
                </a:solidFill>
                <a:effectLst/>
                <a:uLnTx/>
                <a:uFillTx/>
                <a:latin typeface="Marianne"/>
                <a:ea typeface="+mn-ea"/>
                <a:cs typeface="+mn-cs"/>
              </a:rPr>
              <a:t>REP </a:t>
            </a:r>
            <a:r>
              <a:rPr kumimoji="0" lang="fr-FR" sz="1600" b="1" i="0" u="none" strike="noStrike" kern="1200" cap="none" spc="0" normalizeH="0" baseline="0" noProof="0" dirty="0">
                <a:ln>
                  <a:noFill/>
                </a:ln>
                <a:solidFill>
                  <a:srgbClr val="002060"/>
                </a:solidFill>
                <a:effectLst/>
                <a:uLnTx/>
                <a:uFillTx/>
                <a:latin typeface="Marianne"/>
                <a:ea typeface="+mn-ea"/>
                <a:cs typeface="+mn-cs"/>
              </a:rPr>
              <a:t>emballages </a:t>
            </a:r>
            <a:r>
              <a:rPr kumimoji="0" lang="fr-FR" sz="1600" b="1" i="0" u="none" strike="noStrike" kern="1200" cap="none" spc="0" normalizeH="0" baseline="0" noProof="0" dirty="0" smtClean="0">
                <a:ln>
                  <a:noFill/>
                </a:ln>
                <a:solidFill>
                  <a:srgbClr val="002060"/>
                </a:solidFill>
                <a:effectLst/>
                <a:uLnTx/>
                <a:uFillTx/>
                <a:latin typeface="Marianne"/>
                <a:ea typeface="+mn-ea"/>
                <a:cs typeface="+mn-cs"/>
              </a:rPr>
              <a:t>ménagers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smtClean="0">
              <a:ln>
                <a:noFill/>
              </a:ln>
              <a:solidFill>
                <a:srgbClr val="002060"/>
              </a:solidFill>
              <a:effectLst/>
              <a:uLnTx/>
              <a:uFillTx/>
              <a:latin typeface="Marianne"/>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smtClean="0">
                <a:ln>
                  <a:noFill/>
                </a:ln>
                <a:solidFill>
                  <a:srgbClr val="000000"/>
                </a:solidFill>
                <a:effectLst/>
                <a:uLnTx/>
                <a:uFillTx/>
                <a:latin typeface="Marianne"/>
                <a:ea typeface="+mn-ea"/>
                <a:cs typeface="+mn-cs"/>
              </a:rPr>
              <a:t>Eco-organismes </a:t>
            </a:r>
            <a:r>
              <a:rPr kumimoji="0" lang="fr-FR" sz="1600" b="0" i="1" u="none" strike="noStrike" kern="1200" cap="none" spc="0" normalizeH="0" baseline="0" noProof="0" dirty="0">
                <a:ln>
                  <a:noFill/>
                </a:ln>
                <a:solidFill>
                  <a:srgbClr val="000000"/>
                </a:solidFill>
                <a:effectLst/>
                <a:uLnTx/>
                <a:uFillTx/>
                <a:latin typeface="Marianne"/>
                <a:ea typeface="+mn-ea"/>
                <a:cs typeface="+mn-cs"/>
              </a:rPr>
              <a:t>agréés : Adelphe, CITEO, </a:t>
            </a:r>
            <a:r>
              <a:rPr kumimoji="0" lang="fr-FR" sz="1600" b="0" i="1" u="none" strike="noStrike" kern="1200" cap="none" spc="0" normalizeH="0" baseline="0" noProof="0" dirty="0" err="1">
                <a:ln>
                  <a:noFill/>
                </a:ln>
                <a:solidFill>
                  <a:srgbClr val="000000"/>
                </a:solidFill>
                <a:effectLst/>
                <a:uLnTx/>
                <a:uFillTx/>
                <a:latin typeface="Marianne"/>
                <a:ea typeface="+mn-ea"/>
                <a:cs typeface="+mn-cs"/>
              </a:rPr>
              <a:t>Léko</a:t>
            </a:r>
            <a:r>
              <a:rPr kumimoji="0" lang="fr-FR" sz="1600" b="0" i="1" u="none" strike="noStrike" kern="1200" cap="none" spc="0" normalizeH="0" baseline="0" noProof="0" dirty="0">
                <a:ln>
                  <a:noFill/>
                </a:ln>
                <a:solidFill>
                  <a:srgbClr val="000000"/>
                </a:solidFill>
                <a:effectLst/>
                <a:uLnTx/>
                <a:uFillTx/>
                <a:latin typeface="Marianne"/>
                <a:ea typeface="+mn-ea"/>
                <a:cs typeface="+mn-cs"/>
              </a:rPr>
              <a:t>. </a:t>
            </a:r>
            <a:endParaRPr kumimoji="0" lang="fr-FR" sz="1600" b="0" i="1" u="none" strike="noStrike" kern="1200" cap="none" spc="0" normalizeH="0" baseline="0" noProof="0" dirty="0" smtClean="0">
              <a:ln>
                <a:noFill/>
              </a:ln>
              <a:solidFill>
                <a:srgbClr val="000000"/>
              </a:solidFill>
              <a:effectLst/>
              <a:uLnTx/>
              <a:uFillTx/>
              <a:latin typeface="Marianne"/>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Marianne"/>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Marianne"/>
                <a:ea typeface="+mn-ea"/>
                <a:cs typeface="+mn-cs"/>
              </a:rPr>
              <a:t>En </a:t>
            </a:r>
            <a:r>
              <a:rPr kumimoji="0" lang="fr-FR" sz="1600" b="0" i="0" u="none" strike="noStrike" kern="1200" cap="none" spc="0" normalizeH="0" baseline="0" noProof="0" dirty="0">
                <a:ln>
                  <a:noFill/>
                </a:ln>
                <a:solidFill>
                  <a:srgbClr val="000000"/>
                </a:solidFill>
                <a:effectLst/>
                <a:uLnTx/>
                <a:uFillTx/>
                <a:latin typeface="Marianne"/>
                <a:ea typeface="+mn-ea"/>
                <a:cs typeface="+mn-cs"/>
              </a:rPr>
              <a:t>tant que metteurs sur le marché des emballages mixtes alimentaires, notamment dans le cadre du portage à domicile, les acteurs de la restauration collective doivent déclarer les emballages mis sur le marché à l’éco-organisme auquel ils ont adhéré et se soumettre aux </a:t>
            </a:r>
            <a:r>
              <a:rPr kumimoji="0" lang="fr-FR" sz="1600" b="0" i="0" u="none" strike="noStrike" kern="1200" cap="none" spc="0" normalizeH="0" baseline="0" noProof="0" dirty="0" err="1">
                <a:ln>
                  <a:noFill/>
                </a:ln>
                <a:solidFill>
                  <a:srgbClr val="000000"/>
                </a:solidFill>
                <a:effectLst/>
                <a:uLnTx/>
                <a:uFillTx/>
                <a:latin typeface="Marianne"/>
                <a:ea typeface="+mn-ea"/>
                <a:cs typeface="+mn-cs"/>
              </a:rPr>
              <a:t>écocontributions</a:t>
            </a:r>
            <a:r>
              <a:rPr kumimoji="0" lang="fr-FR" sz="1600" b="0" i="0" u="none" strike="noStrike" kern="1200" cap="none" spc="0" normalizeH="0" baseline="0" noProof="0" dirty="0">
                <a:ln>
                  <a:noFill/>
                </a:ln>
                <a:solidFill>
                  <a:srgbClr val="000000"/>
                </a:solidFill>
                <a:effectLst/>
                <a:uLnTx/>
                <a:uFillTx/>
                <a:latin typeface="Marianne"/>
                <a:ea typeface="+mn-ea"/>
                <a:cs typeface="+mn-cs"/>
              </a:rPr>
              <a:t> sur les mises en marché. </a:t>
            </a:r>
          </a:p>
        </p:txBody>
      </p:sp>
    </p:spTree>
    <p:extLst>
      <p:ext uri="{BB962C8B-B14F-4D97-AF65-F5344CB8AC3E}">
        <p14:creationId xmlns:p14="http://schemas.microsoft.com/office/powerpoint/2010/main" val="1028182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480000" y="1397161"/>
            <a:ext cx="11132879" cy="314074"/>
          </a:xfrm>
        </p:spPr>
        <p:txBody>
          <a:bodyPr/>
          <a:lstStyle/>
          <a:p>
            <a:r>
              <a:rPr lang="fr-FR" sz="2000" b="1" dirty="0" smtClean="0">
                <a:solidFill>
                  <a:schemeClr val="accent1">
                    <a:lumMod val="90000"/>
                    <a:lumOff val="10000"/>
                  </a:schemeClr>
                </a:solidFill>
              </a:rPr>
              <a:t>LES DEUX FILIERES </a:t>
            </a:r>
            <a:r>
              <a:rPr lang="fr-FR" sz="2000" b="1" dirty="0">
                <a:solidFill>
                  <a:schemeClr val="accent1">
                    <a:lumMod val="90000"/>
                    <a:lumOff val="10000"/>
                  </a:schemeClr>
                </a:solidFill>
              </a:rPr>
              <a:t>REP </a:t>
            </a:r>
            <a:r>
              <a:rPr lang="fr-FR" sz="2000" b="1" dirty="0" smtClean="0">
                <a:solidFill>
                  <a:schemeClr val="accent1">
                    <a:lumMod val="90000"/>
                    <a:lumOff val="10000"/>
                  </a:schemeClr>
                </a:solidFill>
              </a:rPr>
              <a:t>ASSOCIEES AUX EMBALLAGES DU SECTEUR </a:t>
            </a: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3" name="Espace réservé de la date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2" name="ZoneTexte 1"/>
          <p:cNvSpPr txBox="1"/>
          <p:nvPr/>
        </p:nvSpPr>
        <p:spPr>
          <a:xfrm>
            <a:off x="480000" y="1810272"/>
            <a:ext cx="94085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arianne"/>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B0F0"/>
              </a:solidFill>
              <a:effectLst/>
              <a:uLnTx/>
              <a:uFillTx/>
              <a:latin typeface="Marian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7" name="Rectangle 6"/>
          <p:cNvSpPr/>
          <p:nvPr/>
        </p:nvSpPr>
        <p:spPr>
          <a:xfrm>
            <a:off x="480000" y="1933379"/>
            <a:ext cx="11545839" cy="161486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60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Les </a:t>
            </a:r>
            <a:r>
              <a:rPr kumimoji="0" lang="fr-FR" sz="160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éco-organismes doivent dépenser 5% de leurs financements (</a:t>
            </a:r>
            <a:r>
              <a:rPr kumimoji="0" lang="fr-FR" sz="1600" i="0" u="none" strike="noStrike" kern="1200" cap="none" spc="0" normalizeH="0" baseline="0" noProof="0" dirty="0" err="1">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écocontributions</a:t>
            </a:r>
            <a:r>
              <a:rPr kumimoji="0" lang="fr-FR" sz="160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 payées </a:t>
            </a:r>
            <a:r>
              <a:rPr kumimoji="0" lang="fr-FR" sz="160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par </a:t>
            </a:r>
            <a:r>
              <a:rPr kumimoji="0" lang="fr-FR" sz="160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les acteurs de la restauration collective) pour le réemploi.  Les offres de financements réemploi 2024 sont différentes en fonction du cas de figure (restauration collective, portage à domicile) :  </a:t>
            </a:r>
            <a:endParaRPr kumimoji="0" lang="fr-FR" sz="160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fr-FR" sz="1600" b="1" dirty="0">
              <a:solidFill>
                <a:srgbClr val="000000"/>
              </a:solidFill>
              <a:latin typeface="Marianne" panose="02000000000000000000" pitchFamily="50"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055233310"/>
              </p:ext>
            </p:extLst>
          </p:nvPr>
        </p:nvGraphicFramePr>
        <p:xfrm>
          <a:off x="707994" y="2858070"/>
          <a:ext cx="10676890" cy="3413760"/>
        </p:xfrm>
        <a:graphic>
          <a:graphicData uri="http://schemas.openxmlformats.org/drawingml/2006/table">
            <a:tbl>
              <a:tblPr>
                <a:tableStyleId>{72833802-FEF1-4C79-8D5D-14CF1EAF98D9}</a:tableStyleId>
              </a:tblPr>
              <a:tblGrid>
                <a:gridCol w="1339850">
                  <a:extLst>
                    <a:ext uri="{9D8B030D-6E8A-4147-A177-3AD203B41FA5}">
                      <a16:colId xmlns:a16="http://schemas.microsoft.com/office/drawing/2014/main" val="325581642"/>
                    </a:ext>
                  </a:extLst>
                </a:gridCol>
                <a:gridCol w="5046345">
                  <a:extLst>
                    <a:ext uri="{9D8B030D-6E8A-4147-A177-3AD203B41FA5}">
                      <a16:colId xmlns:a16="http://schemas.microsoft.com/office/drawing/2014/main" val="388429726"/>
                    </a:ext>
                  </a:extLst>
                </a:gridCol>
                <a:gridCol w="4290695">
                  <a:extLst>
                    <a:ext uri="{9D8B030D-6E8A-4147-A177-3AD203B41FA5}">
                      <a16:colId xmlns:a16="http://schemas.microsoft.com/office/drawing/2014/main" val="955502093"/>
                    </a:ext>
                  </a:extLst>
                </a:gridCol>
              </a:tblGrid>
              <a:tr h="156845">
                <a:tc>
                  <a:txBody>
                    <a:bodyPr/>
                    <a:lstStyle/>
                    <a:p>
                      <a:r>
                        <a:rPr lang="fr-FR" sz="1400">
                          <a:effectLst/>
                        </a:rPr>
                        <a:t> </a:t>
                      </a:r>
                      <a:endParaRPr lang="fr-FR" sz="3200">
                        <a:effectLst/>
                        <a:latin typeface="+mn-lt"/>
                      </a:endParaRPr>
                    </a:p>
                  </a:txBody>
                  <a:tcPr marL="68580" marR="68580" marT="0" marB="0"/>
                </a:tc>
                <a:tc>
                  <a:txBody>
                    <a:bodyPr/>
                    <a:lstStyle/>
                    <a:p>
                      <a:pPr algn="ctr"/>
                      <a:r>
                        <a:rPr lang="fr-FR" sz="1400" b="1" dirty="0" smtClean="0">
                          <a:solidFill>
                            <a:srgbClr val="0070C0"/>
                          </a:solidFill>
                          <a:effectLst/>
                        </a:rPr>
                        <a:t>AMI RESTAURATION</a:t>
                      </a:r>
                      <a:endParaRPr lang="fr-FR" sz="3200" b="1" dirty="0">
                        <a:solidFill>
                          <a:srgbClr val="0070C0"/>
                        </a:solidFill>
                        <a:effectLst/>
                        <a:latin typeface="+mn-lt"/>
                      </a:endParaRPr>
                    </a:p>
                  </a:txBody>
                  <a:tcPr marL="68580" marR="68580" marT="0" marB="0"/>
                </a:tc>
                <a:tc>
                  <a:txBody>
                    <a:bodyPr/>
                    <a:lstStyle/>
                    <a:p>
                      <a:pPr algn="ctr"/>
                      <a:r>
                        <a:rPr lang="fr-FR" sz="1400" b="1" dirty="0" smtClean="0">
                          <a:solidFill>
                            <a:srgbClr val="0070C0"/>
                          </a:solidFill>
                          <a:effectLst/>
                        </a:rPr>
                        <a:t>AAP ENCORE PLUS DE RÉEMPLOI (EM)</a:t>
                      </a:r>
                      <a:endParaRPr lang="fr-FR" sz="3200" b="1" dirty="0">
                        <a:solidFill>
                          <a:srgbClr val="0070C0"/>
                        </a:solidFill>
                        <a:effectLst/>
                        <a:latin typeface="+mn-lt"/>
                      </a:endParaRPr>
                    </a:p>
                  </a:txBody>
                  <a:tcPr marL="68580" marR="68580" marT="0" marB="0"/>
                </a:tc>
                <a:extLst>
                  <a:ext uri="{0D108BD9-81ED-4DB2-BD59-A6C34878D82A}">
                    <a16:rowId xmlns:a16="http://schemas.microsoft.com/office/drawing/2014/main" val="1767248503"/>
                  </a:ext>
                </a:extLst>
              </a:tr>
              <a:tr h="312420">
                <a:tc>
                  <a:txBody>
                    <a:bodyPr/>
                    <a:lstStyle/>
                    <a:p>
                      <a:r>
                        <a:rPr lang="fr-FR" sz="1400" b="1" dirty="0" smtClean="0">
                          <a:solidFill>
                            <a:srgbClr val="0070C0"/>
                          </a:solidFill>
                          <a:effectLst/>
                        </a:rPr>
                        <a:t>PAGE </a:t>
                      </a:r>
                      <a:r>
                        <a:rPr lang="fr-FR" sz="1400" b="1" smtClean="0">
                          <a:solidFill>
                            <a:srgbClr val="0070C0"/>
                          </a:solidFill>
                          <a:effectLst/>
                        </a:rPr>
                        <a:t>INTERNET &amp; </a:t>
                      </a:r>
                      <a:r>
                        <a:rPr lang="fr-FR" sz="1400" b="1" dirty="0" err="1" smtClean="0">
                          <a:solidFill>
                            <a:srgbClr val="0070C0"/>
                          </a:solidFill>
                          <a:effectLst/>
                        </a:rPr>
                        <a:t>CdC</a:t>
                      </a:r>
                      <a:endParaRPr lang="fr-FR" sz="3200" b="1" dirty="0">
                        <a:solidFill>
                          <a:srgbClr val="0070C0"/>
                        </a:solidFill>
                        <a:effectLst/>
                        <a:latin typeface="+mn-lt"/>
                      </a:endParaRPr>
                    </a:p>
                  </a:txBody>
                  <a:tcPr marL="68580" marR="68580" marT="0" marB="0" anchor="ctr"/>
                </a:tc>
                <a:tc>
                  <a:txBody>
                    <a:bodyPr/>
                    <a:lstStyle/>
                    <a:p>
                      <a:pPr algn="just"/>
                      <a:r>
                        <a:rPr lang="fr-FR" sz="1400" dirty="0">
                          <a:effectLst/>
                          <a:hlinkClick r:id="rId3"/>
                        </a:rPr>
                        <a:t>https://www.citeo.com/restauration-ameliorer-la-collecte-et-developper-le-reemploi</a:t>
                      </a:r>
                      <a:endParaRPr lang="fr-FR" sz="3200" dirty="0">
                        <a:effectLst/>
                        <a:latin typeface="+mn-lt"/>
                      </a:endParaRPr>
                    </a:p>
                  </a:txBody>
                  <a:tcPr marL="68580" marR="68580" marT="0" marB="0" anchor="ctr"/>
                </a:tc>
                <a:tc>
                  <a:txBody>
                    <a:bodyPr/>
                    <a:lstStyle/>
                    <a:p>
                      <a:pPr algn="just"/>
                      <a:r>
                        <a:rPr lang="fr-FR" sz="1400" dirty="0">
                          <a:effectLst/>
                          <a:hlinkClick r:id="rId4"/>
                        </a:rPr>
                        <a:t>https://www.citeo.com/financer-le-developpement-du-reemploi-0</a:t>
                      </a:r>
                      <a:endParaRPr lang="fr-FR" sz="3200" dirty="0">
                        <a:effectLst/>
                        <a:latin typeface="+mn-lt"/>
                      </a:endParaRPr>
                    </a:p>
                  </a:txBody>
                  <a:tcPr marL="68580" marR="68580" marT="0" marB="0" anchor="ctr"/>
                </a:tc>
                <a:extLst>
                  <a:ext uri="{0D108BD9-81ED-4DB2-BD59-A6C34878D82A}">
                    <a16:rowId xmlns:a16="http://schemas.microsoft.com/office/drawing/2014/main" val="3496524995"/>
                  </a:ext>
                </a:extLst>
              </a:tr>
              <a:tr h="202565">
                <a:tc>
                  <a:txBody>
                    <a:bodyPr/>
                    <a:lstStyle/>
                    <a:p>
                      <a:r>
                        <a:rPr lang="fr-FR" sz="1400" b="1" dirty="0" smtClean="0">
                          <a:solidFill>
                            <a:srgbClr val="0070C0"/>
                          </a:solidFill>
                          <a:effectLst/>
                        </a:rPr>
                        <a:t>CIBLE</a:t>
                      </a:r>
                      <a:endParaRPr lang="fr-FR" sz="3200" b="1" dirty="0">
                        <a:solidFill>
                          <a:srgbClr val="0070C0"/>
                        </a:solidFill>
                        <a:effectLst/>
                        <a:latin typeface="+mn-lt"/>
                      </a:endParaRPr>
                    </a:p>
                  </a:txBody>
                  <a:tcPr marL="68580" marR="68580" marT="0" marB="0" anchor="ctr"/>
                </a:tc>
                <a:tc>
                  <a:txBody>
                    <a:bodyPr/>
                    <a:lstStyle/>
                    <a:p>
                      <a:pPr algn="just"/>
                      <a:r>
                        <a:rPr lang="fr-FR" sz="1400" dirty="0">
                          <a:effectLst/>
                        </a:rPr>
                        <a:t>Les collectivités signataires d’un contrat CAP avec </a:t>
                      </a:r>
                      <a:r>
                        <a:rPr lang="fr-FR" sz="1400" dirty="0" err="1">
                          <a:effectLst/>
                        </a:rPr>
                        <a:t>Citeo</a:t>
                      </a:r>
                      <a:r>
                        <a:rPr lang="fr-FR" sz="1400" dirty="0">
                          <a:effectLst/>
                        </a:rPr>
                        <a:t> ou Adelphe, ou adhérentes à un tel signataire.</a:t>
                      </a:r>
                      <a:endParaRPr lang="fr-FR" sz="3200" dirty="0">
                        <a:effectLst/>
                        <a:latin typeface="+mn-lt"/>
                      </a:endParaRPr>
                    </a:p>
                  </a:txBody>
                  <a:tcPr marL="68580" marR="68580" marT="0" marB="0" anchor="ctr"/>
                </a:tc>
                <a:tc>
                  <a:txBody>
                    <a:bodyPr/>
                    <a:lstStyle/>
                    <a:p>
                      <a:pPr algn="just"/>
                      <a:r>
                        <a:rPr lang="fr-FR" sz="1400" dirty="0">
                          <a:effectLst/>
                        </a:rPr>
                        <a:t>Les metteurs en marché clients de </a:t>
                      </a:r>
                      <a:r>
                        <a:rPr lang="fr-FR" sz="1400" dirty="0" err="1">
                          <a:effectLst/>
                        </a:rPr>
                        <a:t>Citeo</a:t>
                      </a:r>
                      <a:r>
                        <a:rPr lang="fr-FR" sz="1400" dirty="0">
                          <a:effectLst/>
                        </a:rPr>
                        <a:t> ou Adelphe</a:t>
                      </a:r>
                      <a:endParaRPr lang="fr-FR" sz="3200" dirty="0">
                        <a:effectLst/>
                        <a:latin typeface="+mn-lt"/>
                      </a:endParaRPr>
                    </a:p>
                  </a:txBody>
                  <a:tcPr marL="68580" marR="68580" marT="0" marB="0" anchor="ctr"/>
                </a:tc>
                <a:extLst>
                  <a:ext uri="{0D108BD9-81ED-4DB2-BD59-A6C34878D82A}">
                    <a16:rowId xmlns:a16="http://schemas.microsoft.com/office/drawing/2014/main" val="1701386320"/>
                  </a:ext>
                </a:extLst>
              </a:tr>
              <a:tr h="589280">
                <a:tc>
                  <a:txBody>
                    <a:bodyPr/>
                    <a:lstStyle/>
                    <a:p>
                      <a:pPr algn="l"/>
                      <a:r>
                        <a:rPr lang="fr-FR" sz="1200" b="1" dirty="0" smtClean="0">
                          <a:solidFill>
                            <a:srgbClr val="0070C0"/>
                          </a:solidFill>
                          <a:effectLst/>
                        </a:rPr>
                        <a:t>CONDITIONS D’ÉLIGIBILITÉ</a:t>
                      </a:r>
                      <a:endParaRPr lang="fr-FR" sz="2800" b="1" dirty="0">
                        <a:solidFill>
                          <a:srgbClr val="0070C0"/>
                        </a:solidFill>
                        <a:effectLst/>
                        <a:latin typeface="+mn-lt"/>
                      </a:endParaRPr>
                    </a:p>
                  </a:txBody>
                  <a:tcPr marL="68580" marR="68580" marT="0" marB="0" anchor="ctr"/>
                </a:tc>
                <a:tc>
                  <a:txBody>
                    <a:bodyPr/>
                    <a:lstStyle/>
                    <a:p>
                      <a:pPr algn="just"/>
                      <a:r>
                        <a:rPr lang="fr-FR" sz="1400" dirty="0">
                          <a:effectLst/>
                        </a:rPr>
                        <a:t>Fournir le code CAP (entre autres).</a:t>
                      </a:r>
                      <a:br>
                        <a:rPr lang="fr-FR" sz="1400" dirty="0">
                          <a:effectLst/>
                        </a:rPr>
                      </a:br>
                      <a:r>
                        <a:rPr lang="fr-FR" sz="1400" dirty="0">
                          <a:effectLst/>
                        </a:rPr>
                        <a:t>Ce code est disponible auprès des communes, ou bien des EPCI de collecte, ou bien du syndicat de collecte ou traitement du territoire</a:t>
                      </a:r>
                      <a:endParaRPr lang="fr-FR" sz="3200" dirty="0">
                        <a:effectLst/>
                        <a:latin typeface="+mn-lt"/>
                      </a:endParaRPr>
                    </a:p>
                  </a:txBody>
                  <a:tcPr marL="68580" marR="68580" marT="0" marB="0" anchor="ctr"/>
                </a:tc>
                <a:tc>
                  <a:txBody>
                    <a:bodyPr/>
                    <a:lstStyle/>
                    <a:p>
                      <a:pPr algn="just"/>
                      <a:r>
                        <a:rPr lang="fr-FR" sz="1400" dirty="0">
                          <a:effectLst/>
                        </a:rPr>
                        <a:t>Au moins 1000€ de contributions annuelles versées à </a:t>
                      </a:r>
                      <a:r>
                        <a:rPr lang="fr-FR" sz="1400" dirty="0" err="1">
                          <a:effectLst/>
                        </a:rPr>
                        <a:t>Citeo</a:t>
                      </a:r>
                      <a:r>
                        <a:rPr lang="fr-FR" sz="1400" dirty="0">
                          <a:effectLst/>
                        </a:rPr>
                        <a:t>, ou 10 000 UVC </a:t>
                      </a:r>
                      <a:r>
                        <a:rPr lang="fr-FR" sz="1400" dirty="0" err="1">
                          <a:effectLst/>
                        </a:rPr>
                        <a:t>réemployables</a:t>
                      </a:r>
                      <a:r>
                        <a:rPr lang="fr-FR" sz="1400" dirty="0">
                          <a:effectLst/>
                        </a:rPr>
                        <a:t> mises en marché en 2023</a:t>
                      </a:r>
                      <a:endParaRPr lang="fr-FR" sz="3200" dirty="0">
                        <a:effectLst/>
                        <a:latin typeface="+mn-lt"/>
                      </a:endParaRPr>
                    </a:p>
                  </a:txBody>
                  <a:tcPr marL="68580" marR="68580" marT="0" marB="0" anchor="ctr"/>
                </a:tc>
                <a:extLst>
                  <a:ext uri="{0D108BD9-81ED-4DB2-BD59-A6C34878D82A}">
                    <a16:rowId xmlns:a16="http://schemas.microsoft.com/office/drawing/2014/main" val="2451631571"/>
                  </a:ext>
                </a:extLst>
              </a:tr>
              <a:tr h="147955">
                <a:tc>
                  <a:txBody>
                    <a:bodyPr/>
                    <a:lstStyle/>
                    <a:p>
                      <a:pPr algn="l"/>
                      <a:r>
                        <a:rPr lang="fr-FR" sz="1400" b="1" dirty="0" smtClean="0">
                          <a:solidFill>
                            <a:srgbClr val="0070C0"/>
                          </a:solidFill>
                          <a:effectLst/>
                        </a:rPr>
                        <a:t>CALENDRIER</a:t>
                      </a:r>
                      <a:endParaRPr lang="fr-FR" sz="3200" b="1" dirty="0">
                        <a:solidFill>
                          <a:srgbClr val="0070C0"/>
                        </a:solidFill>
                        <a:effectLst/>
                        <a:latin typeface="+mn-lt"/>
                      </a:endParaRPr>
                    </a:p>
                  </a:txBody>
                  <a:tcPr marL="68580" marR="68580" marT="0" marB="0" anchor="ctr"/>
                </a:tc>
                <a:tc>
                  <a:txBody>
                    <a:bodyPr/>
                    <a:lstStyle/>
                    <a:p>
                      <a:pPr algn="just"/>
                      <a:r>
                        <a:rPr lang="fr-FR" sz="1400" dirty="0">
                          <a:effectLst/>
                        </a:rPr>
                        <a:t>Pré-inscriptions obligatoires avant le 1</a:t>
                      </a:r>
                      <a:r>
                        <a:rPr lang="fr-FR" sz="1400" baseline="30000" dirty="0">
                          <a:effectLst/>
                        </a:rPr>
                        <a:t>er</a:t>
                      </a:r>
                      <a:r>
                        <a:rPr lang="fr-FR" sz="1400" dirty="0">
                          <a:effectLst/>
                        </a:rPr>
                        <a:t> juillet 2024.</a:t>
                      </a:r>
                      <a:br>
                        <a:rPr lang="fr-FR" sz="1400" dirty="0">
                          <a:effectLst/>
                        </a:rPr>
                      </a:br>
                      <a:r>
                        <a:rPr lang="fr-FR" sz="1400" dirty="0">
                          <a:effectLst/>
                        </a:rPr>
                        <a:t>Dossier de candidature avant le 1</a:t>
                      </a:r>
                      <a:r>
                        <a:rPr lang="fr-FR" sz="1400" baseline="30000" dirty="0">
                          <a:effectLst/>
                        </a:rPr>
                        <a:t>er</a:t>
                      </a:r>
                      <a:r>
                        <a:rPr lang="fr-FR" sz="1400" dirty="0">
                          <a:effectLst/>
                        </a:rPr>
                        <a:t> octobre 2024.</a:t>
                      </a:r>
                      <a:endParaRPr lang="fr-FR" sz="3200" dirty="0">
                        <a:effectLst/>
                        <a:latin typeface="+mn-lt"/>
                      </a:endParaRPr>
                    </a:p>
                  </a:txBody>
                  <a:tcPr marL="68580" marR="68580" marT="0" marB="0" anchor="ctr"/>
                </a:tc>
                <a:tc>
                  <a:txBody>
                    <a:bodyPr/>
                    <a:lstStyle/>
                    <a:p>
                      <a:pPr algn="just"/>
                      <a:r>
                        <a:rPr lang="fr-FR" sz="1400" dirty="0">
                          <a:effectLst/>
                        </a:rPr>
                        <a:t>Dossier de candidature avant le 1</a:t>
                      </a:r>
                      <a:r>
                        <a:rPr lang="fr-FR" sz="1400" baseline="30000" dirty="0">
                          <a:effectLst/>
                        </a:rPr>
                        <a:t>er</a:t>
                      </a:r>
                      <a:r>
                        <a:rPr lang="fr-FR" sz="1400" dirty="0">
                          <a:effectLst/>
                        </a:rPr>
                        <a:t> novembre 2024.</a:t>
                      </a:r>
                      <a:endParaRPr lang="fr-FR" sz="3200" dirty="0">
                        <a:effectLst/>
                        <a:latin typeface="+mn-lt"/>
                      </a:endParaRPr>
                    </a:p>
                  </a:txBody>
                  <a:tcPr marL="68580" marR="68580" marT="0" marB="0" anchor="ctr"/>
                </a:tc>
                <a:extLst>
                  <a:ext uri="{0D108BD9-81ED-4DB2-BD59-A6C34878D82A}">
                    <a16:rowId xmlns:a16="http://schemas.microsoft.com/office/drawing/2014/main" val="1905448442"/>
                  </a:ext>
                </a:extLst>
              </a:tr>
              <a:tr h="520700">
                <a:tc>
                  <a:txBody>
                    <a:bodyPr/>
                    <a:lstStyle/>
                    <a:p>
                      <a:pPr algn="l"/>
                      <a:r>
                        <a:rPr lang="fr-FR" sz="1200" b="1" dirty="0" smtClean="0">
                          <a:solidFill>
                            <a:srgbClr val="0070C0"/>
                          </a:solidFill>
                          <a:effectLst/>
                        </a:rPr>
                        <a:t>LIEN POUR CANDIDATER</a:t>
                      </a:r>
                      <a:endParaRPr lang="fr-FR" sz="2800" b="1" dirty="0">
                        <a:solidFill>
                          <a:srgbClr val="0070C0"/>
                        </a:solidFill>
                        <a:effectLst/>
                        <a:latin typeface="+mn-lt"/>
                      </a:endParaRPr>
                    </a:p>
                  </a:txBody>
                  <a:tcPr marL="68580" marR="68580" marT="0" marB="0" anchor="ctr"/>
                </a:tc>
                <a:tc>
                  <a:txBody>
                    <a:bodyPr/>
                    <a:lstStyle/>
                    <a:p>
                      <a:pPr algn="just"/>
                      <a:r>
                        <a:rPr lang="fr-FR" sz="1400" dirty="0">
                          <a:effectLst/>
                          <a:hlinkClick r:id="rId5"/>
                        </a:rPr>
                        <a:t>https://candidature-aap.citeo.com/citeo3/form/AMIRestaurationPreInscription/formperma/zqNsi0mzlmOjHQyJnt1uJ7N3wyXGFTtA0sGRQcjrnsM</a:t>
                      </a:r>
                      <a:endParaRPr lang="fr-FR" sz="3200" dirty="0">
                        <a:effectLst/>
                        <a:latin typeface="+mn-lt"/>
                      </a:endParaRPr>
                    </a:p>
                  </a:txBody>
                  <a:tcPr marL="68580" marR="68580" marT="0" marB="0" anchor="ctr"/>
                </a:tc>
                <a:tc>
                  <a:txBody>
                    <a:bodyPr/>
                    <a:lstStyle/>
                    <a:p>
                      <a:pPr algn="just"/>
                      <a:r>
                        <a:rPr lang="fr-FR" sz="1400" dirty="0">
                          <a:effectLst/>
                          <a:hlinkClick r:id="rId4"/>
                        </a:rPr>
                        <a:t>https://www.citeo.com/financer-le-developpement-du-reemploi-0</a:t>
                      </a:r>
                      <a:endParaRPr lang="fr-FR" sz="3200" dirty="0">
                        <a:effectLst/>
                        <a:latin typeface="+mn-lt"/>
                      </a:endParaRPr>
                    </a:p>
                  </a:txBody>
                  <a:tcPr marL="68580" marR="68580" marT="0" marB="0" anchor="ctr"/>
                </a:tc>
                <a:extLst>
                  <a:ext uri="{0D108BD9-81ED-4DB2-BD59-A6C34878D82A}">
                    <a16:rowId xmlns:a16="http://schemas.microsoft.com/office/drawing/2014/main" val="83634402"/>
                  </a:ext>
                </a:extLst>
              </a:tr>
            </a:tbl>
          </a:graphicData>
        </a:graphic>
      </p:graphicFrame>
    </p:spTree>
    <p:extLst>
      <p:ext uri="{BB962C8B-B14F-4D97-AF65-F5344CB8AC3E}">
        <p14:creationId xmlns:p14="http://schemas.microsoft.com/office/powerpoint/2010/main" val="1710215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80000" y="990994"/>
            <a:ext cx="11232000" cy="960000"/>
          </a:xfrm>
        </p:spPr>
        <p:txBody>
          <a:bodyPr/>
          <a:lstStyle/>
          <a:p>
            <a:pPr algn="ctr"/>
            <a:r>
              <a:rPr lang="en-US" dirty="0" smtClean="0"/>
              <a:t>AAP ADEME –</a:t>
            </a:r>
            <a:r>
              <a:rPr lang="en-US" sz="2800" dirty="0" smtClean="0"/>
              <a:t>“</a:t>
            </a:r>
            <a:r>
              <a:rPr lang="en-US" sz="2800" dirty="0" err="1" smtClean="0"/>
              <a:t>Soutien</a:t>
            </a:r>
            <a:r>
              <a:rPr lang="en-US" sz="2800" dirty="0" smtClean="0"/>
              <a:t> à </a:t>
            </a:r>
            <a:r>
              <a:rPr lang="en-US" sz="2800" dirty="0" err="1" smtClean="0"/>
              <a:t>l’innovation</a:t>
            </a:r>
            <a:r>
              <a:rPr lang="en-US" sz="2800" dirty="0" smtClean="0"/>
              <a:t> sur les </a:t>
            </a:r>
            <a:r>
              <a:rPr lang="en-US" sz="2800" dirty="0" err="1" smtClean="0"/>
              <a:t>contenants</a:t>
            </a:r>
            <a:r>
              <a:rPr lang="en-US" sz="2800" dirty="0" smtClean="0"/>
              <a:t> </a:t>
            </a:r>
            <a:r>
              <a:rPr lang="en-US" sz="2800" dirty="0" err="1" smtClean="0"/>
              <a:t>alimentaires</a:t>
            </a:r>
            <a:r>
              <a:rPr lang="en-US" sz="2800" dirty="0" smtClean="0"/>
              <a:t> </a:t>
            </a:r>
            <a:r>
              <a:rPr lang="en-US" sz="2800" dirty="0" err="1" smtClean="0"/>
              <a:t>réemployables</a:t>
            </a:r>
            <a:r>
              <a:rPr lang="en-US" sz="2800" dirty="0" smtClean="0"/>
              <a:t> pour la restauration collective”</a:t>
            </a:r>
            <a:r>
              <a:rPr lang="en-US" dirty="0" smtClean="0"/>
              <a:t/>
            </a:r>
            <a:br>
              <a:rPr lang="en-US" dirty="0" smtClean="0"/>
            </a:br>
            <a:r>
              <a:rPr lang="en-US" dirty="0"/>
              <a:t/>
            </a:r>
            <a:br>
              <a:rPr lang="en-US" dirty="0"/>
            </a:br>
            <a:endParaRPr lang="fr-FR" sz="1800" dirty="0">
              <a:solidFill>
                <a:srgbClr val="000000"/>
              </a:solidFill>
              <a:latin typeface="+mn-lt"/>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35</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5" name="Espace réservé de la date 6"/>
          <p:cNvSpPr>
            <a:spLocks noGrp="1"/>
          </p:cNvSpPr>
          <p:nvPr>
            <p:ph type="dt" sz="half" idx="10"/>
          </p:nvPr>
        </p:nvSpPr>
        <p:spPr>
          <a:xfrm>
            <a:off x="10152000" y="6378000"/>
            <a:ext cx="1560000" cy="480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13/06/2024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6" name="Espace réservé du pied de page 7"/>
          <p:cNvSpPr>
            <a:spLocks noGrp="1"/>
          </p:cNvSpPr>
          <p:nvPr>
            <p:ph type="ftr" sz="quarter" idx="11"/>
          </p:nvPr>
        </p:nvSpPr>
        <p:spPr>
          <a:xfrm>
            <a:off x="480000" y="6378000"/>
            <a:ext cx="7872000" cy="48000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Marianne"/>
                <a:ea typeface="+mn-ea"/>
                <a:cs typeface="+mn-cs"/>
              </a:rPr>
              <a:t>DGAL/BPAL</a:t>
            </a:r>
          </a:p>
        </p:txBody>
      </p:sp>
      <p:sp>
        <p:nvSpPr>
          <p:cNvPr id="2" name="ZoneTexte 1"/>
          <p:cNvSpPr txBox="1"/>
          <p:nvPr/>
        </p:nvSpPr>
        <p:spPr>
          <a:xfrm>
            <a:off x="480000" y="2863126"/>
            <a:ext cx="10834629" cy="4124206"/>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AAP sur </a:t>
            </a:r>
            <a:r>
              <a:rPr kumimoji="0" lang="fr-FR" sz="2400" b="0" i="0" u="none" strike="noStrike" kern="1200" cap="none" spc="0" normalizeH="0" baseline="0" noProof="0" dirty="0">
                <a:ln>
                  <a:noFill/>
                </a:ln>
                <a:solidFill>
                  <a:srgbClr val="000000"/>
                </a:solidFill>
                <a:effectLst/>
                <a:uLnTx/>
                <a:uFillTx/>
                <a:latin typeface="Marianne"/>
                <a:ea typeface="+mn-ea"/>
                <a:cs typeface="+mn-cs"/>
              </a:rPr>
              <a:t>l’</a:t>
            </a:r>
            <a:r>
              <a:rPr kumimoji="0" lang="fr-FR" sz="2400" b="1" i="0" u="none" strike="noStrike" kern="1200" cap="none" spc="0" normalizeH="0" baseline="0" noProof="0" dirty="0">
                <a:ln>
                  <a:noFill/>
                </a:ln>
                <a:solidFill>
                  <a:srgbClr val="00B050"/>
                </a:solidFill>
                <a:effectLst/>
                <a:uLnTx/>
                <a:uFillTx/>
                <a:latin typeface="Marianne"/>
                <a:ea typeface="+mn-ea"/>
                <a:cs typeface="+mn-cs"/>
              </a:rPr>
              <a:t>adaptation de l’offre de contenants </a:t>
            </a:r>
            <a:r>
              <a:rPr kumimoji="0" lang="fr-FR" sz="2400" b="1" i="0" u="none" strike="noStrike" kern="1200" cap="none" spc="0" normalizeH="0" baseline="0" noProof="0" dirty="0" err="1">
                <a:ln>
                  <a:noFill/>
                </a:ln>
                <a:solidFill>
                  <a:srgbClr val="00B050"/>
                </a:solidFill>
                <a:effectLst/>
                <a:uLnTx/>
                <a:uFillTx/>
                <a:latin typeface="Marianne"/>
                <a:ea typeface="+mn-ea"/>
                <a:cs typeface="+mn-cs"/>
              </a:rPr>
              <a:t>réemployables</a:t>
            </a:r>
            <a:r>
              <a:rPr kumimoji="0" lang="fr-FR" sz="2400" b="1" i="0" u="none" strike="noStrike" kern="1200" cap="none" spc="0" normalizeH="0" baseline="0" noProof="0" dirty="0">
                <a:ln>
                  <a:noFill/>
                </a:ln>
                <a:solidFill>
                  <a:srgbClr val="00B050"/>
                </a:solidFill>
                <a:effectLst/>
                <a:uLnTx/>
                <a:uFillTx/>
                <a:latin typeface="Marianne"/>
                <a:ea typeface="+mn-ea"/>
                <a:cs typeface="+mn-cs"/>
              </a:rPr>
              <a:t> </a:t>
            </a: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utilisés par </a:t>
            </a:r>
            <a:r>
              <a:rPr kumimoji="0" lang="fr-FR" sz="2400" b="0" i="0" u="none" strike="noStrike" kern="1200" cap="none" spc="0" normalizeH="0" baseline="0" noProof="0" dirty="0">
                <a:ln>
                  <a:noFill/>
                </a:ln>
                <a:solidFill>
                  <a:srgbClr val="000000"/>
                </a:solidFill>
                <a:effectLst/>
                <a:uLnTx/>
                <a:uFillTx/>
                <a:latin typeface="Marianne"/>
                <a:ea typeface="+mn-ea"/>
                <a:cs typeface="+mn-cs"/>
              </a:rPr>
              <a:t>la </a:t>
            </a:r>
            <a:r>
              <a:rPr kumimoji="0" lang="fr-FR" sz="2400" b="1" i="0" u="none" strike="noStrike" kern="1200" cap="none" spc="0" normalizeH="0" baseline="0" noProof="0" dirty="0">
                <a:ln>
                  <a:noFill/>
                </a:ln>
                <a:solidFill>
                  <a:srgbClr val="00B050"/>
                </a:solidFill>
                <a:effectLst/>
                <a:uLnTx/>
                <a:uFillTx/>
                <a:latin typeface="Marianne"/>
                <a:ea typeface="+mn-ea"/>
                <a:cs typeface="+mn-cs"/>
              </a:rPr>
              <a:t>restauration </a:t>
            </a:r>
            <a:r>
              <a:rPr kumimoji="0" lang="fr-FR" sz="2400" b="1" i="0" u="none" strike="noStrike" kern="1200" cap="none" spc="0" normalizeH="0" baseline="0" noProof="0" dirty="0" smtClean="0">
                <a:ln>
                  <a:noFill/>
                </a:ln>
                <a:solidFill>
                  <a:srgbClr val="00B050"/>
                </a:solidFill>
                <a:effectLst/>
                <a:uLnTx/>
                <a:uFillTx/>
                <a:latin typeface="Marianne"/>
                <a:ea typeface="+mn-ea"/>
                <a:cs typeface="+mn-cs"/>
              </a:rPr>
              <a:t>collective</a:t>
            </a: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a:t>
            </a:r>
          </a:p>
          <a:p>
            <a:pPr marL="342900" marR="0" lvl="0" indent="-342900" algn="just"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Dates </a:t>
            </a:r>
            <a:r>
              <a:rPr kumimoji="0" lang="fr-FR" sz="2400" b="0" i="0" u="none" strike="noStrike" kern="1200" cap="none" spc="0" normalizeH="0" baseline="0" noProof="0" dirty="0">
                <a:ln>
                  <a:noFill/>
                </a:ln>
                <a:solidFill>
                  <a:srgbClr val="000000"/>
                </a:solidFill>
                <a:effectLst/>
                <a:uLnTx/>
                <a:uFillTx/>
                <a:latin typeface="Marianne"/>
                <a:ea typeface="+mn-ea"/>
                <a:cs typeface="+mn-cs"/>
              </a:rPr>
              <a:t>pour déposer un dossier : du </a:t>
            </a:r>
            <a:r>
              <a:rPr kumimoji="0" lang="fr-FR" sz="2400" b="1" i="0" u="none" strike="noStrike" kern="1200" cap="none" spc="0" normalizeH="0" baseline="0" noProof="0" dirty="0">
                <a:ln>
                  <a:noFill/>
                </a:ln>
                <a:solidFill>
                  <a:srgbClr val="00B050"/>
                </a:solidFill>
                <a:effectLst/>
                <a:uLnTx/>
                <a:uFillTx/>
                <a:latin typeface="Marianne"/>
                <a:ea typeface="+mn-ea"/>
                <a:cs typeface="+mn-cs"/>
              </a:rPr>
              <a:t>24 juin au 24 </a:t>
            </a:r>
            <a:r>
              <a:rPr kumimoji="0" lang="fr-FR" sz="2400" b="1" i="0" u="none" strike="noStrike" kern="1200" cap="none" spc="0" normalizeH="0" baseline="0" noProof="0" dirty="0" smtClean="0">
                <a:ln>
                  <a:noFill/>
                </a:ln>
                <a:solidFill>
                  <a:srgbClr val="00B050"/>
                </a:solidFill>
                <a:effectLst/>
                <a:uLnTx/>
                <a:uFillTx/>
                <a:latin typeface="Marianne"/>
                <a:ea typeface="+mn-ea"/>
                <a:cs typeface="+mn-cs"/>
              </a:rPr>
              <a:t>octobre</a:t>
            </a:r>
          </a:p>
          <a:p>
            <a:pPr marL="342900" marR="0" lvl="0" indent="-342900" algn="just"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Cibles </a:t>
            </a:r>
            <a:r>
              <a:rPr kumimoji="0" lang="fr-FR" sz="2400" b="0" i="0" u="none" strike="noStrike" kern="1200" cap="none" spc="0" normalizeH="0" baseline="0" noProof="0" dirty="0">
                <a:ln>
                  <a:noFill/>
                </a:ln>
                <a:solidFill>
                  <a:srgbClr val="000000"/>
                </a:solidFill>
                <a:effectLst/>
                <a:uLnTx/>
                <a:uFillTx/>
                <a:latin typeface="Marianne"/>
                <a:ea typeface="+mn-ea"/>
                <a:cs typeface="+mn-cs"/>
              </a:rPr>
              <a:t>: Entreprises - Fabricants d’emballages et de contenants</a:t>
            </a:r>
          </a:p>
          <a:p>
            <a:pPr marL="342900" marR="0" lvl="0" indent="-342900" algn="just" defTabSz="914400" rtl="0" eaLnBrk="1" fontAlgn="auto" latinLnBrk="0" hangingPunct="1">
              <a:lnSpc>
                <a:spcPct val="100000"/>
              </a:lnSpc>
              <a:spcBef>
                <a:spcPts val="0"/>
              </a:spcBef>
              <a:spcAft>
                <a:spcPts val="600"/>
              </a:spcAft>
              <a:buClr>
                <a:srgbClr val="00B050"/>
              </a:buClr>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Types </a:t>
            </a:r>
            <a:r>
              <a:rPr kumimoji="0" lang="fr-FR" sz="2400" b="0" i="0" u="none" strike="noStrike" kern="1200" cap="none" spc="0" normalizeH="0" baseline="0" noProof="0" dirty="0">
                <a:ln>
                  <a:noFill/>
                </a:ln>
                <a:solidFill>
                  <a:srgbClr val="000000"/>
                </a:solidFill>
                <a:effectLst/>
                <a:uLnTx/>
                <a:uFillTx/>
                <a:latin typeface="Marianne"/>
                <a:ea typeface="+mn-ea"/>
                <a:cs typeface="+mn-cs"/>
              </a:rPr>
              <a:t>de financements : aides aux études de faisabilité et tests, aides aux </a:t>
            </a:r>
            <a:r>
              <a:rPr kumimoji="0" lang="fr-FR" sz="2400" b="0" i="0" u="none" strike="noStrike" kern="1200" cap="none" spc="0" normalizeH="0" baseline="0" noProof="0" dirty="0" smtClean="0">
                <a:ln>
                  <a:noFill/>
                </a:ln>
                <a:solidFill>
                  <a:srgbClr val="000000"/>
                </a:solidFill>
                <a:effectLst/>
                <a:uLnTx/>
                <a:uFillTx/>
                <a:latin typeface="Marianne"/>
                <a:ea typeface="+mn-ea"/>
                <a:cs typeface="+mn-cs"/>
              </a:rPr>
              <a:t>expérimentations</a:t>
            </a:r>
            <a:endParaRPr kumimoji="0" lang="fr-FR" sz="2400" b="0" i="0" u="none" strike="noStrike" kern="1200" cap="none" spc="0" normalizeH="0" baseline="0" noProof="0" dirty="0">
              <a:ln>
                <a:noFill/>
              </a:ln>
              <a:solidFill>
                <a:srgbClr val="000000"/>
              </a:solidFill>
              <a:effectLst/>
              <a:uLnTx/>
              <a:uFillTx/>
              <a:latin typeface="Marianne"/>
              <a:ea typeface="+mn-ea"/>
              <a:cs typeface="+mn-cs"/>
            </a:endParaRPr>
          </a:p>
          <a:p>
            <a:pPr marL="342900" marR="0" lvl="0"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rgbClr val="000000"/>
                </a:solidFill>
                <a:effectLst/>
                <a:uLnTx/>
                <a:uFillTx/>
                <a:latin typeface="Marianne"/>
                <a:ea typeface="+mn-ea"/>
                <a:cs typeface="+mn-cs"/>
                <a:hlinkClick r:id="rId2"/>
              </a:rPr>
              <a:t>https</a:t>
            </a:r>
            <a:r>
              <a:rPr kumimoji="0" lang="fr-FR" sz="2400" b="0" i="0" u="none" strike="noStrike" kern="1200" cap="none" spc="0" normalizeH="0" baseline="0" noProof="0">
                <a:ln>
                  <a:noFill/>
                </a:ln>
                <a:solidFill>
                  <a:srgbClr val="000000"/>
                </a:solidFill>
                <a:effectLst/>
                <a:uLnTx/>
                <a:uFillTx/>
                <a:latin typeface="Marianne"/>
                <a:ea typeface="+mn-ea"/>
                <a:cs typeface="+mn-cs"/>
                <a:hlinkClick r:id="rId2"/>
              </a:rPr>
              <a:t>://</a:t>
            </a:r>
            <a:r>
              <a:rPr kumimoji="0" lang="fr-FR" sz="2400" b="0" i="0" u="none" strike="noStrike" kern="1200" cap="none" spc="0" normalizeH="0" baseline="0" noProof="0" smtClean="0">
                <a:ln>
                  <a:noFill/>
                </a:ln>
                <a:solidFill>
                  <a:srgbClr val="000000"/>
                </a:solidFill>
                <a:effectLst/>
                <a:uLnTx/>
                <a:uFillTx/>
                <a:latin typeface="Marianne"/>
                <a:ea typeface="+mn-ea"/>
                <a:cs typeface="+mn-cs"/>
                <a:hlinkClick r:id="rId2"/>
              </a:rPr>
              <a:t>agirpourlatransition.ademe.fr/entreprises/aides-financieres/2024/aides-reemploi-emballages-contenants</a:t>
            </a:r>
            <a:r>
              <a:rPr kumimoji="0" lang="fr-FR" sz="2400" b="0" i="0" u="none" strike="noStrike" kern="1200" cap="none" spc="0" normalizeH="0" baseline="0" noProof="0" smtClean="0">
                <a:ln>
                  <a:noFill/>
                </a:ln>
                <a:solidFill>
                  <a:srgbClr val="000000"/>
                </a:solidFill>
                <a:effectLst/>
                <a:uLnTx/>
                <a:uFillTx/>
                <a:latin typeface="Marianne"/>
                <a:ea typeface="+mn-ea"/>
                <a:cs typeface="+mn-cs"/>
              </a:rPr>
              <a:t> </a:t>
            </a:r>
            <a:endParaRPr kumimoji="0" lang="fr-FR" sz="2400" b="0" i="0" u="none" strike="noStrike" kern="1200" cap="none" spc="0" normalizeH="0" baseline="0" noProof="0" dirty="0" smtClean="0">
              <a:ln>
                <a:noFill/>
              </a:ln>
              <a:solidFill>
                <a:srgbClr val="000000"/>
              </a:solidFill>
              <a:effectLst/>
              <a:uLnTx/>
              <a:uFillTx/>
              <a:latin typeface="Marianne"/>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1395542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sldNum" idx="12"/>
          </p:nvPr>
        </p:nvSpPr>
        <p:spPr>
          <a:xfrm>
            <a:off x="11887200" y="6572404"/>
            <a:ext cx="304800" cy="285600"/>
          </a:xfrm>
          <a:prstGeom prst="rect">
            <a:avLst/>
          </a:prstGeom>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 sz="933" b="0" i="0" u="none" strike="noStrike" kern="0" cap="none" spc="0" normalizeH="0" baseline="0" noProof="0">
                <a:ln>
                  <a:noFill/>
                </a:ln>
                <a:solidFill>
                  <a:srgbClr val="595959"/>
                </a:solidFill>
                <a:effectLst/>
                <a:uLnTx/>
                <a:uFillTx/>
                <a:latin typeface="Montserrat Light"/>
                <a:sym typeface="Montserrat Light"/>
              </a:rPr>
              <a:pPr marL="0" marR="0" lvl="0" indent="0" algn="ctr" defTabSz="1219170" rtl="0" eaLnBrk="1" fontAlgn="auto" latinLnBrk="0" hangingPunct="1">
                <a:lnSpc>
                  <a:spcPct val="100000"/>
                </a:lnSpc>
                <a:spcBef>
                  <a:spcPts val="0"/>
                </a:spcBef>
                <a:spcAft>
                  <a:spcPts val="0"/>
                </a:spcAft>
                <a:buClr>
                  <a:srgbClr val="000000"/>
                </a:buClr>
                <a:buSzPts val="1000"/>
                <a:buFont typeface="Arial"/>
                <a:buNone/>
                <a:tabLst/>
                <a:defRPr/>
              </a:pPr>
              <a:t>36</a:t>
            </a:fld>
            <a:endParaRPr kumimoji="0" sz="933" b="0" i="0" u="none" strike="noStrike" kern="0" cap="none" spc="0" normalizeH="0" baseline="0" noProof="0">
              <a:ln>
                <a:noFill/>
              </a:ln>
              <a:solidFill>
                <a:srgbClr val="595959"/>
              </a:solidFill>
              <a:effectLst/>
              <a:uLnTx/>
              <a:uFillTx/>
              <a:latin typeface="Montserrat Light"/>
              <a:sym typeface="Montserrat Light"/>
            </a:endParaRPr>
          </a:p>
        </p:txBody>
      </p:sp>
      <p:pic>
        <p:nvPicPr>
          <p:cNvPr id="190" name="Google Shape;190;p22"/>
          <p:cNvPicPr preferRelativeResize="0"/>
          <p:nvPr/>
        </p:nvPicPr>
        <p:blipFill rotWithShape="1">
          <a:blip r:embed="rId3">
            <a:alphaModFix amt="15000"/>
          </a:blip>
          <a:srcRect l="70684"/>
          <a:stretch/>
        </p:blipFill>
        <p:spPr>
          <a:xfrm>
            <a:off x="4" y="1887067"/>
            <a:ext cx="996000" cy="3083867"/>
          </a:xfrm>
          <a:prstGeom prst="rect">
            <a:avLst/>
          </a:prstGeom>
          <a:noFill/>
          <a:ln>
            <a:noFill/>
          </a:ln>
        </p:spPr>
      </p:pic>
      <p:sp>
        <p:nvSpPr>
          <p:cNvPr id="191" name="Google Shape;191;p22"/>
          <p:cNvSpPr txBox="1">
            <a:spLocks noGrp="1"/>
          </p:cNvSpPr>
          <p:nvPr>
            <p:ph type="title" idx="4294967295"/>
          </p:nvPr>
        </p:nvSpPr>
        <p:spPr>
          <a:xfrm>
            <a:off x="1700300" y="2586584"/>
            <a:ext cx="5067200" cy="741701"/>
          </a:xfrm>
          <a:prstGeom prst="rect">
            <a:avLst/>
          </a:prstGeom>
        </p:spPr>
        <p:txBody>
          <a:bodyPr spcFirstLastPara="1" wrap="square" lIns="121900" tIns="121900" rIns="121900" bIns="121900" anchor="t" anchorCtr="0">
            <a:spAutoFit/>
          </a:bodyPr>
          <a:lstStyle/>
          <a:p>
            <a:r>
              <a:rPr lang="fr" b="1" dirty="0" smtClean="0">
                <a:solidFill>
                  <a:srgbClr val="00B0F0"/>
                </a:solidFill>
                <a:latin typeface="Marianne" panose="02000000000000000000" pitchFamily="50" charset="0"/>
              </a:rPr>
              <a:t>Questions et réponses</a:t>
            </a:r>
            <a:endParaRPr b="1" dirty="0">
              <a:solidFill>
                <a:srgbClr val="00B0F0"/>
              </a:solidFill>
              <a:latin typeface="Marianne" panose="02000000000000000000" pitchFamily="50" charset="0"/>
            </a:endParaRPr>
          </a:p>
        </p:txBody>
      </p:sp>
    </p:spTree>
    <p:extLst>
      <p:ext uri="{BB962C8B-B14F-4D97-AF65-F5344CB8AC3E}">
        <p14:creationId xmlns:p14="http://schemas.microsoft.com/office/powerpoint/2010/main" val="546763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QUID DES FILMS ÉTIRABLES, OPERCULES, BANDEROLAGES ?</a:t>
            </a:r>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354600" y="2342053"/>
            <a:ext cx="11472652" cy="2031325"/>
          </a:xfrm>
          <a:prstGeom prst="rect">
            <a:avLst/>
          </a:prstGeom>
        </p:spPr>
        <p:txBody>
          <a:bodyPr wrap="square">
            <a:spAutoFit/>
          </a:bodyPr>
          <a:lstStyle/>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L’utilisation </a:t>
            </a:r>
            <a:r>
              <a:rPr kumimoji="0" lang="fr-FR" sz="1800" b="0" i="0" u="none" strike="noStrike" kern="1200" cap="none" spc="0" normalizeH="0" baseline="0" noProof="0" dirty="0">
                <a:ln>
                  <a:noFill/>
                </a:ln>
                <a:solidFill>
                  <a:srgbClr val="000000"/>
                </a:solidFill>
                <a:effectLst/>
                <a:uLnTx/>
                <a:uFillTx/>
                <a:latin typeface="Marianne"/>
                <a:ea typeface="+mn-ea"/>
                <a:cs typeface="+mn-cs"/>
              </a:rPr>
              <a:t>des joints en silicone, comme cela peut être fait des joints des couvercles et des bocaux, ainsi que les opercules films plastiques ou systèmes de </a:t>
            </a:r>
            <a:r>
              <a:rPr kumimoji="0" lang="fr-FR" sz="1800" b="0" i="0" u="none" strike="noStrike" kern="1200" cap="none" spc="0" normalizeH="0" baseline="0" noProof="0" dirty="0" err="1">
                <a:ln>
                  <a:noFill/>
                </a:ln>
                <a:solidFill>
                  <a:srgbClr val="000000"/>
                </a:solidFill>
                <a:effectLst/>
                <a:uLnTx/>
                <a:uFillTx/>
                <a:latin typeface="Marianne"/>
                <a:ea typeface="+mn-ea"/>
                <a:cs typeface="+mn-cs"/>
              </a:rPr>
              <a:t>banderolage</a:t>
            </a:r>
            <a:r>
              <a:rPr kumimoji="0" lang="fr-FR" sz="1800" b="0" i="0" u="none" strike="noStrike" kern="1200" cap="none" spc="0" normalizeH="0" baseline="0" noProof="0" dirty="0">
                <a:ln>
                  <a:noFill/>
                </a:ln>
                <a:solidFill>
                  <a:srgbClr val="000000"/>
                </a:solidFill>
                <a:effectLst/>
                <a:uLnTx/>
                <a:uFillTx/>
                <a:latin typeface="Marianne"/>
                <a:ea typeface="+mn-ea"/>
                <a:cs typeface="+mn-cs"/>
              </a:rPr>
              <a:t>  à des fins de fermeture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peut </a:t>
            </a:r>
            <a:r>
              <a:rPr kumimoji="0" lang="fr-FR" sz="1800" b="0" i="0" u="none" strike="noStrike" kern="1200" cap="none" spc="0" normalizeH="0" baseline="0" noProof="0" dirty="0">
                <a:ln>
                  <a:noFill/>
                </a:ln>
                <a:solidFill>
                  <a:srgbClr val="000000"/>
                </a:solidFill>
                <a:effectLst/>
                <a:uLnTx/>
                <a:uFillTx/>
                <a:latin typeface="Marianne"/>
                <a:ea typeface="+mn-ea"/>
                <a:cs typeface="+mn-cs"/>
              </a:rPr>
              <a:t>être acceptée dans le cadre des dispositions sur l’interdiction de l’utilisation des plastiques en restauration scolaire (loi </a:t>
            </a:r>
            <a:r>
              <a:rPr kumimoji="0" lang="fr-FR" sz="1800" b="0" i="0" u="none" strike="noStrike" kern="1200" cap="none" spc="0" normalizeH="0" baseline="0" noProof="0" dirty="0" err="1">
                <a:ln>
                  <a:noFill/>
                </a:ln>
                <a:solidFill>
                  <a:srgbClr val="000000"/>
                </a:solidFill>
                <a:effectLst/>
                <a:uLnTx/>
                <a:uFillTx/>
                <a:latin typeface="Marianne"/>
                <a:ea typeface="+mn-ea"/>
                <a:cs typeface="+mn-cs"/>
              </a:rPr>
              <a:t>EGAlim</a:t>
            </a:r>
            <a:r>
              <a:rPr kumimoji="0" lang="fr-FR" sz="1800" b="0" i="0" u="none" strike="noStrike" kern="1200" cap="none" spc="0" normalizeH="0" baseline="0" noProof="0" dirty="0">
                <a:ln>
                  <a:noFill/>
                </a:ln>
                <a:solidFill>
                  <a:srgbClr val="000000"/>
                </a:solidFill>
                <a:effectLst/>
                <a:uLnTx/>
                <a:uFillTx/>
                <a:latin typeface="Marianne"/>
                <a:ea typeface="+mn-ea"/>
                <a:cs typeface="+mn-cs"/>
              </a:rPr>
              <a:t>) ou sur l’interdiction de l’utilisation de la vaisselle plastique à usage unique pour le portage à domicile (loi AGEC). Toutefois, les pratiques mises en œuvre doivent permettre de limiter la migration des substances préoccupantes vers les aliments</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86502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71917" y="984000"/>
            <a:ext cx="10840081" cy="5875199"/>
          </a:xfrm>
        </p:spPr>
      </p:pic>
      <p:sp>
        <p:nvSpPr>
          <p:cNvPr id="6" name="Titre 5"/>
          <p:cNvSpPr>
            <a:spLocks noGrp="1"/>
          </p:cNvSpPr>
          <p:nvPr>
            <p:ph type="title"/>
          </p:nvPr>
        </p:nvSpPr>
        <p:spPr>
          <a:xfrm>
            <a:off x="1097280" y="984000"/>
            <a:ext cx="10614719" cy="5395200"/>
          </a:xfrm>
          <a:ln>
            <a:solidFill>
              <a:schemeClr val="bg1"/>
            </a:solidFill>
          </a:ln>
        </p:spPr>
        <p:txBody>
          <a:bodyPr/>
          <a:lstStyle/>
          <a:p>
            <a:pPr marL="0" indent="0">
              <a:buNone/>
            </a:pPr>
            <a:r>
              <a:rPr lang="fr-FR" dirty="0">
                <a:solidFill>
                  <a:schemeClr val="bg1"/>
                </a:solidFill>
                <a:effectLst>
                  <a:outerShdw blurRad="38100" dist="38100" dir="2700000" algn="tl">
                    <a:srgbClr val="000000">
                      <a:alpha val="43137"/>
                    </a:srgbClr>
                  </a:outerShdw>
                </a:effectLst>
              </a:rPr>
              <a:t>1</a:t>
            </a:r>
            <a:r>
              <a:rPr lang="fr-FR" dirty="0" smtClean="0">
                <a:solidFill>
                  <a:schemeClr val="bg1"/>
                </a:solidFill>
                <a:effectLst>
                  <a:outerShdw blurRad="38100" dist="38100" dir="2700000" algn="tl">
                    <a:srgbClr val="000000">
                      <a:alpha val="43137"/>
                    </a:srgbClr>
                  </a:outerShdw>
                </a:effectLst>
              </a:rPr>
              <a:t>. </a:t>
            </a:r>
            <a:r>
              <a:rPr lang="fr-FR" dirty="0">
                <a:solidFill>
                  <a:schemeClr val="bg1"/>
                </a:solidFill>
                <a:effectLst>
                  <a:outerShdw blurRad="38100" dist="38100" dir="2700000" algn="tl">
                    <a:srgbClr val="000000">
                      <a:alpha val="43137"/>
                    </a:srgbClr>
                  </a:outerShdw>
                </a:effectLst>
              </a:rPr>
              <a:t>Décryptage de la réglementation </a:t>
            </a:r>
            <a:endParaRPr lang="fr-FR" dirty="0"/>
          </a:p>
        </p:txBody>
      </p:sp>
      <p:sp>
        <p:nvSpPr>
          <p:cNvPr id="11" name="Espace réservé du numéro de diapositive 10"/>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a:ln>
                  <a:noFill/>
                </a:ln>
                <a:solidFill>
                  <a:srgbClr val="000000"/>
                </a:solidFill>
                <a:effectLst/>
                <a:uLnTx/>
                <a:uFillTx/>
                <a:latin typeface="Marianne"/>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8" name="Espace réservé de la date 6"/>
          <p:cNvSpPr>
            <a:spLocks noGrp="1"/>
          </p:cNvSpPr>
          <p:nvPr>
            <p:ph type="dt" sz="half" idx="10"/>
          </p:nvPr>
        </p:nvSpPr>
        <p:spPr>
          <a:xfrm>
            <a:off x="10152000" y="6378000"/>
            <a:ext cx="1560000" cy="48000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9" name="Espace réservé du pied de page 7"/>
          <p:cNvSpPr>
            <a:spLocks noGrp="1"/>
          </p:cNvSpPr>
          <p:nvPr>
            <p:ph type="ftr" sz="quarter" idx="11"/>
          </p:nvPr>
        </p:nvSpPr>
        <p:spPr>
          <a:xfrm>
            <a:off x="480000" y="6378000"/>
            <a:ext cx="7872000" cy="480000"/>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Marianne"/>
                <a:ea typeface="+mn-ea"/>
                <a:cs typeface="+mn-cs"/>
              </a:rPr>
              <a:t>DGAL/BPAL</a:t>
            </a:r>
          </a:p>
        </p:txBody>
      </p:sp>
    </p:spTree>
    <p:extLst>
      <p:ext uri="{BB962C8B-B14F-4D97-AF65-F5344CB8AC3E}">
        <p14:creationId xmlns:p14="http://schemas.microsoft.com/office/powerpoint/2010/main" val="316092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LE PLASTIQUE ET SES ENJEUX</a:t>
            </a:r>
            <a:endParaRPr lang="fr-FR" sz="1600" dirty="0" smtClean="0"/>
          </a:p>
          <a:p>
            <a:endParaRPr lang="fr-FR" sz="1800" b="1" dirty="0" smtClean="0">
              <a:solidFill>
                <a:srgbClr val="00B0F0"/>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sp>
        <p:nvSpPr>
          <p:cNvPr id="12" name="Google Shape;145;p18"/>
          <p:cNvSpPr/>
          <p:nvPr/>
        </p:nvSpPr>
        <p:spPr>
          <a:xfrm>
            <a:off x="235131" y="3895355"/>
            <a:ext cx="4767382" cy="825900"/>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0000"/>
                </a:solidFill>
                <a:effectLst/>
                <a:uLnTx/>
                <a:uFillTx/>
                <a:latin typeface="Montserrat Medium"/>
                <a:ea typeface="Montserrat Medium"/>
                <a:cs typeface="Montserrat Medium"/>
                <a:sym typeface="Montserrat Medium"/>
              </a:rPr>
              <a:t>15 tonnes/minute </a:t>
            </a:r>
            <a:r>
              <a:rPr kumimoji="0" lang="fr-FR" sz="1800" b="0" i="0" u="none" strike="noStrike" kern="1200" cap="none" spc="0" normalizeH="0" baseline="0" noProof="0" dirty="0" smtClean="0">
                <a:ln>
                  <a:noFill/>
                </a:ln>
                <a:solidFill>
                  <a:srgbClr val="000000"/>
                </a:solidFill>
                <a:effectLst/>
                <a:uLnTx/>
                <a:uFillTx/>
                <a:latin typeface="Montserrat Medium"/>
                <a:ea typeface="Montserrat Medium"/>
                <a:cs typeface="Montserrat Medium"/>
                <a:sym typeface="Montserrat Medium"/>
              </a:rPr>
              <a:t>rejetées dans l’océan</a:t>
            </a:r>
            <a:endParaRPr kumimoji="0" sz="1800" b="0" i="0" u="none" strike="noStrike" kern="1200" cap="none" spc="0" normalizeH="0" baseline="0" noProof="0" dirty="0">
              <a:ln>
                <a:noFill/>
              </a:ln>
              <a:solidFill>
                <a:srgbClr val="000000"/>
              </a:solidFill>
              <a:effectLst/>
              <a:uLnTx/>
              <a:uFillTx/>
              <a:latin typeface="Montserrat Medium"/>
              <a:ea typeface="Montserrat Medium"/>
              <a:cs typeface="Montserrat Medium"/>
              <a:sym typeface="Montserrat Medium"/>
            </a:endParaRPr>
          </a:p>
        </p:txBody>
      </p:sp>
      <p:sp>
        <p:nvSpPr>
          <p:cNvPr id="13" name="Google Shape;148;p18"/>
          <p:cNvSpPr/>
          <p:nvPr/>
        </p:nvSpPr>
        <p:spPr>
          <a:xfrm>
            <a:off x="182880" y="2165492"/>
            <a:ext cx="4871885" cy="1516908"/>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rgbClr val="000000"/>
                </a:solidFill>
                <a:effectLst/>
                <a:uLnTx/>
                <a:uFillTx/>
                <a:ea typeface="Montserrat Medium"/>
                <a:cs typeface="Montserrat Medium"/>
                <a:sym typeface="Montserrat Medium"/>
              </a:rPr>
              <a:t>460 Mt </a:t>
            </a:r>
            <a:r>
              <a:rPr kumimoji="0" lang="fr-FR" sz="1800" b="0" i="0" u="none" strike="noStrike" kern="1200" cap="none" spc="0" normalizeH="0" baseline="0" noProof="0" dirty="0" smtClean="0">
                <a:ln>
                  <a:noFill/>
                </a:ln>
                <a:solidFill>
                  <a:srgbClr val="000000"/>
                </a:solidFill>
                <a:effectLst/>
                <a:uLnTx/>
                <a:uFillTx/>
                <a:ea typeface="Montserrat Medium"/>
                <a:cs typeface="Montserrat Medium"/>
                <a:sym typeface="Montserrat Medium"/>
              </a:rPr>
              <a:t>de plastiques/an produites dans le monde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rPr>
              <a:t>80% </a:t>
            </a:r>
            <a:r>
              <a:rPr kumimoji="0" lang="fr-FR" sz="1800" b="0" i="0" u="none" strike="noStrike" kern="1200" cap="none" spc="0" normalizeH="0" baseline="0" noProof="0" dirty="0">
                <a:ln>
                  <a:noFill/>
                </a:ln>
                <a:solidFill>
                  <a:srgbClr val="000000"/>
                </a:solidFill>
                <a:effectLst/>
                <a:uLnTx/>
                <a:uFillTx/>
              </a:rPr>
              <a:t>finiront en déchets dans l’année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Montserrat Medium"/>
              <a:ea typeface="Montserrat Medium"/>
              <a:cs typeface="Montserrat Medium"/>
              <a:sym typeface="Montserrat Medium"/>
            </a:endParaRPr>
          </a:p>
        </p:txBody>
      </p:sp>
      <p:sp>
        <p:nvSpPr>
          <p:cNvPr id="14" name="Accolade fermante 13"/>
          <p:cNvSpPr/>
          <p:nvPr/>
        </p:nvSpPr>
        <p:spPr>
          <a:xfrm>
            <a:off x="5116041" y="2143249"/>
            <a:ext cx="901415" cy="2617534"/>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Marianne"/>
              <a:ea typeface="+mn-ea"/>
              <a:cs typeface="+mn-cs"/>
            </a:endParaRPr>
          </a:p>
        </p:txBody>
      </p:sp>
      <p:sp>
        <p:nvSpPr>
          <p:cNvPr id="15" name="Google Shape;154;p18"/>
          <p:cNvSpPr txBox="1">
            <a:spLocks noGrp="1"/>
          </p:cNvSpPr>
          <p:nvPr>
            <p:ph type="body" idx="4294967295"/>
          </p:nvPr>
        </p:nvSpPr>
        <p:spPr>
          <a:xfrm>
            <a:off x="6078733" y="2463995"/>
            <a:ext cx="5731242" cy="1844310"/>
          </a:xfrm>
          <a:prstGeom prst="rect">
            <a:avLst/>
          </a:prstGeom>
        </p:spPr>
        <p:txBody>
          <a:bodyPr spcFirstLastPara="1" wrap="square" lIns="91425" tIns="91425" rIns="91425" bIns="91425" anchor="ctr" anchorCtr="0">
            <a:noAutofit/>
          </a:bodyPr>
          <a:lstStyle/>
          <a:p>
            <a:pPr marL="285750" indent="-285750">
              <a:spcBef>
                <a:spcPts val="500"/>
              </a:spcBef>
              <a:buFont typeface="Wingdings" panose="05000000000000000000" pitchFamily="2" charset="2"/>
              <a:buChar char="Ø"/>
            </a:pPr>
            <a:r>
              <a:rPr lang="fr" sz="1600" b="1" dirty="0" smtClean="0">
                <a:solidFill>
                  <a:srgbClr val="00B0F0"/>
                </a:solidFill>
                <a:highlight>
                  <a:srgbClr val="FFFFFF"/>
                </a:highlight>
                <a:latin typeface="+mj-lt"/>
                <a:ea typeface="Montserrat"/>
                <a:cs typeface="Montserrat"/>
                <a:sym typeface="Montserrat"/>
              </a:rPr>
              <a:t>IMPACTS ENVIRONNEMENTAUX </a:t>
            </a:r>
          </a:p>
          <a:p>
            <a:pPr marL="0" indent="0">
              <a:spcBef>
                <a:spcPts val="500"/>
              </a:spcBef>
              <a:buNone/>
            </a:pPr>
            <a:r>
              <a:rPr lang="fr" i="1" dirty="0" smtClean="0">
                <a:solidFill>
                  <a:srgbClr val="000000"/>
                </a:solidFill>
                <a:highlight>
                  <a:srgbClr val="FFFFFF"/>
                </a:highlight>
                <a:latin typeface="+mj-lt"/>
                <a:ea typeface="Montserrat"/>
                <a:cs typeface="Montserrat"/>
                <a:sym typeface="Montserrat"/>
              </a:rPr>
              <a:t>(fabrication des polymères, pollution des écosystèmes)</a:t>
            </a:r>
          </a:p>
          <a:p>
            <a:pPr marL="285750" indent="-285750">
              <a:spcBef>
                <a:spcPts val="500"/>
              </a:spcBef>
              <a:buFont typeface="Wingdings" panose="05000000000000000000" pitchFamily="2" charset="2"/>
              <a:buChar char="Ø"/>
            </a:pPr>
            <a:endParaRPr lang="fr" b="1" dirty="0">
              <a:solidFill>
                <a:srgbClr val="00B0F0"/>
              </a:solidFill>
              <a:highlight>
                <a:srgbClr val="FFFFFF"/>
              </a:highlight>
              <a:latin typeface="+mj-lt"/>
              <a:ea typeface="Montserrat"/>
              <a:cs typeface="Montserrat"/>
              <a:sym typeface="Montserrat"/>
            </a:endParaRPr>
          </a:p>
          <a:p>
            <a:pPr marL="285750" indent="-285750">
              <a:spcBef>
                <a:spcPts val="500"/>
              </a:spcBef>
              <a:buFont typeface="Wingdings" panose="05000000000000000000" pitchFamily="2" charset="2"/>
              <a:buChar char="Ø"/>
            </a:pPr>
            <a:r>
              <a:rPr lang="fr" sz="1600" b="1" dirty="0" smtClean="0">
                <a:solidFill>
                  <a:srgbClr val="00B0F0"/>
                </a:solidFill>
                <a:highlight>
                  <a:srgbClr val="FFFFFF"/>
                </a:highlight>
                <a:latin typeface="+mj-lt"/>
                <a:ea typeface="Montserrat"/>
                <a:cs typeface="Montserrat"/>
                <a:sym typeface="Montserrat"/>
              </a:rPr>
              <a:t>IMPACTS SANITAIRES </a:t>
            </a:r>
          </a:p>
          <a:p>
            <a:pPr marL="0" indent="0">
              <a:spcBef>
                <a:spcPts val="500"/>
              </a:spcBef>
              <a:buNone/>
            </a:pPr>
            <a:r>
              <a:rPr lang="fr" i="1" dirty="0" smtClean="0">
                <a:solidFill>
                  <a:srgbClr val="000000"/>
                </a:solidFill>
                <a:highlight>
                  <a:srgbClr val="FFFFFF"/>
                </a:highlight>
                <a:latin typeface="+mj-lt"/>
                <a:ea typeface="Montserrat"/>
                <a:cs typeface="Montserrat"/>
                <a:sym typeface="Montserrat"/>
              </a:rPr>
              <a:t>(perturbateurs endocriniens, substances persistantes)</a:t>
            </a:r>
            <a:endParaRPr i="1" dirty="0">
              <a:solidFill>
                <a:srgbClr val="000000"/>
              </a:solidFill>
              <a:latin typeface="+mj-lt"/>
              <a:ea typeface="Montserrat"/>
              <a:cs typeface="Montserrat"/>
              <a:sym typeface="Montserrat"/>
            </a:endParaRPr>
          </a:p>
        </p:txBody>
      </p:sp>
      <p:sp>
        <p:nvSpPr>
          <p:cNvPr id="16" name="Google Shape;154;p18"/>
          <p:cNvSpPr txBox="1">
            <a:spLocks noGrp="1"/>
          </p:cNvSpPr>
          <p:nvPr>
            <p:ph type="body" idx="4294967295"/>
          </p:nvPr>
        </p:nvSpPr>
        <p:spPr>
          <a:xfrm>
            <a:off x="480000" y="5050678"/>
            <a:ext cx="3554556" cy="1215274"/>
          </a:xfrm>
          <a:prstGeom prst="rect">
            <a:avLst/>
          </a:prstGeom>
          <a:solidFill>
            <a:srgbClr val="00B0F0"/>
          </a:solidFill>
        </p:spPr>
        <p:txBody>
          <a:bodyPr spcFirstLastPara="1" wrap="square" lIns="91425" tIns="91425" rIns="91425" bIns="91425" anchor="ctr" anchorCtr="0">
            <a:noAutofit/>
          </a:bodyPr>
          <a:lstStyle/>
          <a:p>
            <a:pPr lvl="0">
              <a:spcBef>
                <a:spcPts val="500"/>
              </a:spcBef>
            </a:pPr>
            <a:r>
              <a:rPr lang="fr-FR" sz="1600" dirty="0">
                <a:latin typeface="+mj-lt"/>
                <a:ea typeface="Montserrat"/>
                <a:cs typeface="Montserrat"/>
                <a:sym typeface="Montserrat"/>
              </a:rPr>
              <a:t>OBJ : Atteindre la fin de la mise sur le marché d'emballages en plastique à usage unique d'ici à </a:t>
            </a:r>
            <a:r>
              <a:rPr lang="fr-FR" sz="1600" dirty="0" smtClean="0">
                <a:latin typeface="+mj-lt"/>
                <a:ea typeface="Montserrat"/>
                <a:cs typeface="Montserrat"/>
                <a:sym typeface="Montserrat"/>
              </a:rPr>
              <a:t>2040</a:t>
            </a:r>
            <a:endParaRPr lang="fr-FR" sz="1600" dirty="0">
              <a:latin typeface="+mj-lt"/>
              <a:ea typeface="Montserrat"/>
              <a:cs typeface="Montserrat"/>
              <a:sym typeface="Montserrat"/>
            </a:endParaRPr>
          </a:p>
        </p:txBody>
      </p:sp>
      <p:sp>
        <p:nvSpPr>
          <p:cNvPr id="17" name="Rectangle 16"/>
          <p:cNvSpPr/>
          <p:nvPr/>
        </p:nvSpPr>
        <p:spPr>
          <a:xfrm>
            <a:off x="4831532" y="5832880"/>
            <a:ext cx="643297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Stratégie nationale 3R (réduction/réemploi/recyclage) </a:t>
            </a:r>
            <a:r>
              <a:rPr kumimoji="0" lang="fr-FR" sz="1600" b="0" i="0" u="none" strike="noStrike" kern="1200" cap="none" spc="0" normalizeH="0" baseline="0" noProof="0" dirty="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des emballages en plastique à usage </a:t>
            </a:r>
            <a:r>
              <a:rPr kumimoji="0" lang="fr-FR" sz="1600" b="0" i="0" u="none" strike="noStrike" kern="1200" cap="none" spc="0" normalizeH="0" baseline="0" noProof="0" dirty="0" smtClean="0">
                <a:ln>
                  <a:noFill/>
                </a:ln>
                <a:solidFill>
                  <a:srgbClr val="000000"/>
                </a:solidFill>
                <a:effectLst/>
                <a:uLnTx/>
                <a:uFillTx/>
                <a:latin typeface="Marianne" panose="02000000000000000000" pitchFamily="50" charset="0"/>
                <a:ea typeface="Calibri" panose="020F0502020204030204" pitchFamily="34" charset="0"/>
                <a:cs typeface="Times New Roman" panose="02020603050405020304" pitchFamily="18" charset="0"/>
              </a:rPr>
              <a:t>unique</a:t>
            </a:r>
            <a:endParaRPr kumimoji="0" lang="fr-FR" sz="2000" b="0" i="0" u="none" strike="noStrike" kern="1200" cap="none" spc="0" normalizeH="0" baseline="0" noProof="0" dirty="0">
              <a:ln>
                <a:noFill/>
              </a:ln>
              <a:solidFill>
                <a:srgbClr val="000000"/>
              </a:solidFill>
              <a:effectLst/>
              <a:uLnTx/>
              <a:uFillTx/>
              <a:latin typeface="Marianne"/>
              <a:ea typeface="+mn-ea"/>
              <a:cs typeface="+mn-cs"/>
            </a:endParaRPr>
          </a:p>
        </p:txBody>
      </p:sp>
      <p:sp>
        <p:nvSpPr>
          <p:cNvPr id="18" name="Rectangle 17"/>
          <p:cNvSpPr/>
          <p:nvPr/>
        </p:nvSpPr>
        <p:spPr>
          <a:xfrm>
            <a:off x="4524879" y="4959060"/>
            <a:ext cx="749532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Marianne" panose="02000000000000000000" pitchFamily="50" charset="0"/>
                <a:ea typeface="+mn-ea"/>
                <a:cs typeface="+mn-cs"/>
              </a:rPr>
              <a:t>O</a:t>
            </a:r>
            <a:r>
              <a:rPr kumimoji="0" lang="fr-FR" sz="1600" b="0" i="0" u="none" strike="noStrike" kern="1200" cap="none" spc="0" normalizeH="0" baseline="0" noProof="0" dirty="0" smtClean="0">
                <a:ln>
                  <a:noFill/>
                </a:ln>
                <a:solidFill>
                  <a:srgbClr val="000000"/>
                </a:solidFill>
                <a:effectLst/>
                <a:uLnTx/>
                <a:uFillTx/>
                <a:latin typeface="Marianne" panose="02000000000000000000" pitchFamily="50" charset="0"/>
                <a:ea typeface="+mn-ea"/>
                <a:cs typeface="+mn-cs"/>
              </a:rPr>
              <a:t>bjectifs </a:t>
            </a:r>
            <a:r>
              <a:rPr kumimoji="0" lang="fr-FR" sz="1600" b="0" i="0" u="none" strike="noStrike" kern="1200" cap="none" spc="0" normalizeH="0" baseline="0" noProof="0" dirty="0">
                <a:ln>
                  <a:noFill/>
                </a:ln>
                <a:solidFill>
                  <a:srgbClr val="000000"/>
                </a:solidFill>
                <a:effectLst/>
                <a:uLnTx/>
                <a:uFillTx/>
                <a:latin typeface="Marianne" panose="02000000000000000000" pitchFamily="50" charset="0"/>
                <a:ea typeface="+mn-ea"/>
                <a:cs typeface="+mn-cs"/>
              </a:rPr>
              <a:t>quinquennaux de réduction, réemploi et </a:t>
            </a:r>
            <a:r>
              <a:rPr kumimoji="0" lang="fr-FR" sz="1600" b="0" i="0" u="none" strike="noStrike" kern="1200" cap="none" spc="0" normalizeH="0" baseline="0" noProof="0" dirty="0" smtClean="0">
                <a:ln>
                  <a:noFill/>
                </a:ln>
                <a:solidFill>
                  <a:srgbClr val="000000"/>
                </a:solidFill>
                <a:effectLst/>
                <a:uLnTx/>
                <a:uFillTx/>
                <a:latin typeface="Marianne" panose="02000000000000000000" pitchFamily="50" charset="0"/>
                <a:ea typeface="+mn-ea"/>
                <a:cs typeface="+mn-cs"/>
              </a:rPr>
              <a:t>recyclage, </a:t>
            </a:r>
            <a:r>
              <a:rPr kumimoji="0" lang="fr-FR" sz="1600" b="0" i="0" u="none" strike="noStrike" kern="1200" cap="none" spc="0" normalizeH="0" baseline="0" noProof="0" dirty="0">
                <a:ln>
                  <a:noFill/>
                </a:ln>
                <a:solidFill>
                  <a:srgbClr val="000000"/>
                </a:solidFill>
                <a:effectLst/>
                <a:uLnTx/>
                <a:uFillTx/>
                <a:latin typeface="Marianne" panose="02000000000000000000" pitchFamily="50" charset="0"/>
                <a:ea typeface="+mn-ea"/>
                <a:cs typeface="+mn-cs"/>
              </a:rPr>
              <a:t>ayant abouti à un premier décret quinquennal (dit « décret 3R ») </a:t>
            </a:r>
          </a:p>
        </p:txBody>
      </p:sp>
      <p:sp>
        <p:nvSpPr>
          <p:cNvPr id="19" name="Flèche droite 18"/>
          <p:cNvSpPr/>
          <p:nvPr/>
        </p:nvSpPr>
        <p:spPr>
          <a:xfrm rot="19276446">
            <a:off x="4091636" y="5306228"/>
            <a:ext cx="387362" cy="32628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
        <p:nvSpPr>
          <p:cNvPr id="20" name="Flèche droite 19"/>
          <p:cNvSpPr/>
          <p:nvPr/>
        </p:nvSpPr>
        <p:spPr>
          <a:xfrm rot="5400000">
            <a:off x="7603715" y="5452964"/>
            <a:ext cx="275303" cy="37907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arianne"/>
              <a:ea typeface="+mn-ea"/>
              <a:cs typeface="+mn-cs"/>
            </a:endParaRPr>
          </a:p>
        </p:txBody>
      </p:sp>
    </p:spTree>
    <p:extLst>
      <p:ext uri="{BB962C8B-B14F-4D97-AF65-F5344CB8AC3E}">
        <p14:creationId xmlns:p14="http://schemas.microsoft.com/office/powerpoint/2010/main" val="532375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LES DISPOSITIONS REGLEMENTAIRES CIBLANT LE SECTEUR DE LA RESTAURATION COLLECTIVE DANS LE CADRE DE LA STRATEGIE 3R </a:t>
            </a:r>
            <a:endParaRPr lang="fr-FR" sz="2000" b="1" dirty="0">
              <a:solidFill>
                <a:srgbClr val="002060"/>
              </a:solidFill>
            </a:endParaRPr>
          </a:p>
          <a:p>
            <a:endParaRPr lang="fr-FR" sz="1600" dirty="0"/>
          </a:p>
          <a:p>
            <a:endParaRPr lang="fr-FR" sz="1800" b="1" dirty="0" smtClean="0">
              <a:solidFill>
                <a:srgbClr val="00B0F0"/>
              </a:solidFill>
            </a:endParaRPr>
          </a:p>
          <a:p>
            <a:endParaRPr lang="fr-FR" sz="1800" b="1" dirty="0" smtClean="0">
              <a:solidFill>
                <a:srgbClr val="00B0F0"/>
              </a:solidFill>
            </a:endParaRPr>
          </a:p>
          <a:p>
            <a:pPr marL="612000" lvl="3" indent="0">
              <a:buNone/>
            </a:pPr>
            <a:endParaRPr lang="fr-FR" sz="1600" b="1" dirty="0"/>
          </a:p>
          <a:p>
            <a:pPr marL="612000" lvl="3" indent="0">
              <a:buNone/>
            </a:pPr>
            <a:endParaRPr lang="fr-FR" sz="1100" b="1" dirty="0" smtClean="0">
              <a:solidFill>
                <a:schemeClr val="accent1">
                  <a:lumMod val="90000"/>
                  <a:lumOff val="10000"/>
                </a:schemeClr>
              </a:solidFill>
            </a:endParaRPr>
          </a:p>
          <a:p>
            <a:pPr marL="285750" lvl="0" indent="-285750">
              <a:spcAft>
                <a:spcPts val="0"/>
              </a:spcAft>
              <a:buFont typeface="Wingdings" panose="05000000000000000000" pitchFamily="2" charset="2"/>
              <a:buChar char="Ø"/>
              <a:defRPr/>
            </a:pPr>
            <a:r>
              <a:rPr lang="fr-FR" sz="1800" dirty="0"/>
              <a:t>Concerne tous les contenants en plastique utilisés en restauration, y compris la vaisselle , </a:t>
            </a:r>
            <a:r>
              <a:rPr lang="fr-FR" sz="1800" b="1" dirty="0">
                <a:solidFill>
                  <a:srgbClr val="0070C0"/>
                </a:solidFill>
              </a:rPr>
              <a:t>qu’ils soient à usage unique ou </a:t>
            </a:r>
            <a:r>
              <a:rPr lang="fr-FR" sz="1800" b="1" dirty="0" err="1">
                <a:solidFill>
                  <a:srgbClr val="0070C0"/>
                </a:solidFill>
              </a:rPr>
              <a:t>réemployables</a:t>
            </a:r>
            <a:r>
              <a:rPr lang="fr-FR" sz="1800" b="1" dirty="0">
                <a:solidFill>
                  <a:srgbClr val="C00000"/>
                </a:solidFill>
              </a:rPr>
              <a:t>. </a:t>
            </a:r>
          </a:p>
          <a:p>
            <a:pPr marL="285750" lvl="0" indent="-285750">
              <a:spcAft>
                <a:spcPts val="0"/>
              </a:spcAft>
              <a:buFont typeface="Wingdings" panose="05000000000000000000" pitchFamily="2" charset="2"/>
              <a:buChar char="Ø"/>
              <a:defRPr/>
            </a:pPr>
            <a:endParaRPr lang="fr-FR" sz="1800" dirty="0">
              <a:solidFill>
                <a:srgbClr val="0070C0"/>
              </a:solidFill>
            </a:endParaRPr>
          </a:p>
          <a:p>
            <a:pPr marL="285750" lvl="0" indent="-285750">
              <a:spcAft>
                <a:spcPts val="0"/>
              </a:spcAft>
              <a:buFont typeface="Wingdings" panose="05000000000000000000" pitchFamily="2" charset="2"/>
              <a:buChar char="Ø"/>
              <a:defRPr/>
            </a:pPr>
            <a:r>
              <a:rPr lang="fr-FR" sz="1800" b="1" dirty="0">
                <a:solidFill>
                  <a:srgbClr val="0070C0"/>
                </a:solidFill>
              </a:rPr>
              <a:t>Ne concerne pas le conditionnement et le transport </a:t>
            </a:r>
            <a:r>
              <a:rPr lang="fr-FR" sz="1800" dirty="0"/>
              <a:t>des denrées. </a:t>
            </a: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354600" y="2342053"/>
            <a:ext cx="11472652" cy="1477328"/>
          </a:xfrm>
          <a:prstGeom prst="rect">
            <a:avLst/>
          </a:prstGeom>
        </p:spPr>
        <p:txBody>
          <a:bodyPr wrap="square">
            <a:spAutoFit/>
          </a:bodyPr>
          <a:lstStyle/>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Loi </a:t>
            </a:r>
            <a:r>
              <a:rPr kumimoji="0" lang="fr-FR" sz="1800" b="1" i="0" u="none" strike="noStrike" kern="1200" cap="none" spc="0" normalizeH="0" baseline="0" noProof="0" dirty="0" err="1">
                <a:ln>
                  <a:noFill/>
                </a:ln>
                <a:solidFill>
                  <a:srgbClr val="002060"/>
                </a:solidFill>
                <a:effectLst/>
                <a:uLnTx/>
                <a:uFillTx/>
                <a:latin typeface="Marianne"/>
                <a:ea typeface="+mn-ea"/>
                <a:cs typeface="+mn-cs"/>
              </a:rPr>
              <a:t>EGALim</a:t>
            </a:r>
            <a:r>
              <a:rPr kumimoji="0" lang="fr-FR" sz="1800" b="1" i="0" u="none" strike="noStrike" kern="1200" cap="none" spc="0" normalizeH="0" baseline="0" noProof="0" dirty="0">
                <a:ln>
                  <a:noFill/>
                </a:ln>
                <a:solidFill>
                  <a:srgbClr val="002060"/>
                </a:solidFill>
                <a:effectLst/>
                <a:uLnTx/>
                <a:uFillTx/>
                <a:latin typeface="Marianne"/>
                <a:ea typeface="+mn-ea"/>
                <a:cs typeface="+mn-cs"/>
              </a:rPr>
              <a:t> (art. 28) </a:t>
            </a:r>
            <a:r>
              <a:rPr kumimoji="0" lang="fr-FR" sz="1800" b="0" i="0" u="none" strike="noStrike" kern="1200" cap="none" spc="0" normalizeH="0" baseline="0" noProof="0" dirty="0">
                <a:ln>
                  <a:noFill/>
                </a:ln>
                <a:solidFill>
                  <a:srgbClr val="000000"/>
                </a:solidFill>
                <a:effectLst/>
                <a:uLnTx/>
                <a:uFillTx/>
                <a:latin typeface="Marianne"/>
                <a:ea typeface="+mn-ea"/>
                <a:cs typeface="+mn-cs"/>
              </a:rPr>
              <a:t>:</a:t>
            </a:r>
            <a:r>
              <a:rPr kumimoji="0" lang="fr-FR" sz="1800" b="1" i="0" u="none" strike="noStrike" kern="1200" cap="none" spc="0" normalizeH="0" baseline="0" noProof="0" dirty="0">
                <a:ln>
                  <a:noFill/>
                </a:ln>
                <a:solidFill>
                  <a:srgbClr val="002060"/>
                </a:solidFill>
                <a:effectLst/>
                <a:uLnTx/>
                <a:uFillTx/>
                <a:latin typeface="Marianne"/>
                <a:ea typeface="+mn-ea"/>
                <a:cs typeface="+mn-cs"/>
              </a:rPr>
              <a:t> interdiction</a:t>
            </a:r>
            <a:r>
              <a:rPr kumimoji="0" lang="fr-FR" sz="1800" b="0" i="0" u="none" strike="noStrike" kern="1200" cap="none" spc="0" normalizeH="0" baseline="0" noProof="0" dirty="0">
                <a:ln>
                  <a:noFill/>
                </a:ln>
                <a:solidFill>
                  <a:srgbClr val="000000"/>
                </a:solidFill>
                <a:effectLst/>
                <a:uLnTx/>
                <a:uFillTx/>
                <a:latin typeface="Marianne"/>
                <a:ea typeface="+mn-ea"/>
                <a:cs typeface="+mn-cs"/>
              </a:rPr>
              <a:t> d’utiliser des </a:t>
            </a:r>
            <a:r>
              <a:rPr kumimoji="0" lang="fr-FR" sz="1800" b="1" i="0" u="none" strike="noStrike" kern="1200" cap="none" spc="0" normalizeH="0" baseline="0" noProof="0" dirty="0">
                <a:ln>
                  <a:noFill/>
                </a:ln>
                <a:solidFill>
                  <a:srgbClr val="002060"/>
                </a:solidFill>
                <a:effectLst/>
                <a:uLnTx/>
                <a:uFillTx/>
                <a:latin typeface="Marianne"/>
                <a:ea typeface="+mn-ea"/>
                <a:cs typeface="+mn-cs"/>
              </a:rPr>
              <a:t>contenants en plastique </a:t>
            </a:r>
            <a:r>
              <a:rPr kumimoji="0" lang="fr-FR" sz="1800" b="0" i="0" u="none" strike="noStrike" kern="1200" cap="none" spc="0" normalizeH="0" baseline="0" noProof="0" dirty="0">
                <a:ln>
                  <a:noFill/>
                </a:ln>
                <a:solidFill>
                  <a:srgbClr val="000000"/>
                </a:solidFill>
                <a:effectLst/>
                <a:uLnTx/>
                <a:uFillTx/>
                <a:latin typeface="Marianne"/>
                <a:ea typeface="+mn-ea"/>
                <a:cs typeface="+mn-cs"/>
              </a:rPr>
              <a:t>pour la </a:t>
            </a:r>
            <a:r>
              <a:rPr kumimoji="0" lang="fr-FR" sz="1800" b="1" i="0" u="none" strike="noStrike" kern="1200" cap="none" spc="0" normalizeH="0" baseline="0" noProof="0" dirty="0">
                <a:ln>
                  <a:noFill/>
                </a:ln>
                <a:solidFill>
                  <a:srgbClr val="002060"/>
                </a:solidFill>
                <a:effectLst/>
                <a:uLnTx/>
                <a:uFillTx/>
                <a:latin typeface="Marianne"/>
                <a:ea typeface="+mn-ea"/>
                <a:cs typeface="+mn-cs"/>
              </a:rPr>
              <a:t>cuisson</a:t>
            </a:r>
            <a:r>
              <a:rPr kumimoji="0" lang="fr-FR" sz="1800" b="0" i="0" u="none" strike="noStrike" kern="1200" cap="none" spc="0" normalizeH="0" baseline="0" noProof="0" dirty="0">
                <a:ln>
                  <a:noFill/>
                </a:ln>
                <a:solidFill>
                  <a:srgbClr val="000000"/>
                </a:solidFill>
                <a:effectLst/>
                <a:uLnTx/>
                <a:uFillTx/>
                <a:latin typeface="Marianne"/>
                <a:ea typeface="+mn-ea"/>
                <a:cs typeface="+mn-cs"/>
              </a:rPr>
              <a:t>, le </a:t>
            </a:r>
            <a:r>
              <a:rPr kumimoji="0" lang="fr-FR" sz="1800" b="1" i="0" u="none" strike="noStrike" kern="1200" cap="none" spc="0" normalizeH="0" baseline="0" noProof="0" dirty="0">
                <a:ln>
                  <a:noFill/>
                </a:ln>
                <a:solidFill>
                  <a:srgbClr val="002060"/>
                </a:solidFill>
                <a:effectLst/>
                <a:uLnTx/>
                <a:uFillTx/>
                <a:latin typeface="Marianne"/>
                <a:ea typeface="+mn-ea"/>
                <a:cs typeface="+mn-cs"/>
              </a:rPr>
              <a:t>réchauffage</a:t>
            </a:r>
            <a:r>
              <a:rPr kumimoji="0" lang="fr-FR" sz="1800" b="0" i="0" u="none" strike="noStrike" kern="1200" cap="none" spc="0" normalizeH="0" baseline="0" noProof="0" dirty="0">
                <a:ln>
                  <a:noFill/>
                </a:ln>
                <a:solidFill>
                  <a:srgbClr val="000000"/>
                </a:solidFill>
                <a:effectLst/>
                <a:uLnTx/>
                <a:uFillTx/>
                <a:latin typeface="Marianne"/>
                <a:ea typeface="+mn-ea"/>
                <a:cs typeface="+mn-cs"/>
              </a:rPr>
              <a:t> et le </a:t>
            </a:r>
            <a:r>
              <a:rPr kumimoji="0" lang="fr-FR" sz="1800" b="1" i="0" u="none" strike="noStrike" kern="1200" cap="none" spc="0" normalizeH="0" baseline="0" noProof="0" dirty="0">
                <a:ln>
                  <a:noFill/>
                </a:ln>
                <a:solidFill>
                  <a:srgbClr val="002060"/>
                </a:solidFill>
                <a:effectLst/>
                <a:uLnTx/>
                <a:uFillTx/>
                <a:latin typeface="Marianne"/>
                <a:ea typeface="+mn-ea"/>
                <a:cs typeface="+mn-cs"/>
              </a:rPr>
              <a:t>service</a:t>
            </a:r>
            <a:r>
              <a:rPr kumimoji="0" lang="fr-FR" sz="1800" b="0" i="0" u="none" strike="noStrike" kern="1200" cap="none" spc="0" normalizeH="0" baseline="0" noProof="0" dirty="0">
                <a:ln>
                  <a:noFill/>
                </a:ln>
                <a:solidFill>
                  <a:srgbClr val="000000"/>
                </a:solidFill>
                <a:effectLst/>
                <a:uLnTx/>
                <a:uFillTx/>
                <a:latin typeface="Marianne"/>
                <a:ea typeface="+mn-ea"/>
                <a:cs typeface="+mn-cs"/>
              </a:rPr>
              <a:t> en </a:t>
            </a:r>
            <a:r>
              <a:rPr kumimoji="0" lang="fr-FR" sz="1800" b="1" i="0" u="none" strike="noStrike" kern="1200" cap="none" spc="0" normalizeH="0" baseline="0" noProof="0" dirty="0">
                <a:ln>
                  <a:noFill/>
                </a:ln>
                <a:solidFill>
                  <a:srgbClr val="002060"/>
                </a:solidFill>
                <a:effectLst/>
                <a:uLnTx/>
                <a:uFillTx/>
                <a:latin typeface="Marianne"/>
                <a:ea typeface="+mn-ea"/>
                <a:cs typeface="+mn-cs"/>
              </a:rPr>
              <a:t>restauration scolaire</a:t>
            </a:r>
            <a:r>
              <a:rPr kumimoji="0" lang="fr-FR" sz="1800" b="0" i="0" u="none" strike="noStrike" kern="1200" cap="none" spc="0" normalizeH="0" baseline="0" noProof="0" dirty="0">
                <a:ln>
                  <a:noFill/>
                </a:ln>
                <a:solidFill>
                  <a:srgbClr val="000000"/>
                </a:solidFill>
                <a:effectLst/>
                <a:uLnTx/>
                <a:uFillTx/>
                <a:latin typeface="Marianne"/>
                <a:ea typeface="+mn-ea"/>
                <a:cs typeface="+mn-cs"/>
              </a:rPr>
              <a:t>, </a:t>
            </a:r>
            <a:r>
              <a:rPr kumimoji="0" lang="fr-FR" sz="1800" b="1" i="0" u="none" strike="noStrike" kern="1200" cap="none" spc="0" normalizeH="0" baseline="0" noProof="0" dirty="0">
                <a:ln>
                  <a:noFill/>
                </a:ln>
                <a:solidFill>
                  <a:srgbClr val="002060"/>
                </a:solidFill>
                <a:effectLst/>
                <a:uLnTx/>
                <a:uFillTx/>
                <a:latin typeface="Marianne"/>
                <a:ea typeface="+mn-ea"/>
                <a:cs typeface="+mn-cs"/>
              </a:rPr>
              <a:t>universitaire </a:t>
            </a:r>
            <a:r>
              <a:rPr kumimoji="0" lang="fr-FR" sz="1800" b="0" i="0" u="none" strike="noStrike" kern="1200" cap="none" spc="0" normalizeH="0" baseline="0" noProof="0" dirty="0">
                <a:ln>
                  <a:noFill/>
                </a:ln>
                <a:solidFill>
                  <a:srgbClr val="000000"/>
                </a:solidFill>
                <a:effectLst/>
                <a:uLnTx/>
                <a:uFillTx/>
                <a:latin typeface="Marianne"/>
                <a:ea typeface="+mn-ea"/>
                <a:cs typeface="+mn-cs"/>
              </a:rPr>
              <a:t>et </a:t>
            </a:r>
            <a:r>
              <a:rPr kumimoji="0" lang="fr-FR" sz="1800" b="1" i="0" u="none" strike="noStrike" kern="1200" cap="none" spc="0" normalizeH="0" baseline="0" noProof="0" dirty="0">
                <a:ln>
                  <a:noFill/>
                </a:ln>
                <a:solidFill>
                  <a:srgbClr val="002060"/>
                </a:solidFill>
                <a:effectLst/>
                <a:uLnTx/>
                <a:uFillTx/>
                <a:latin typeface="Marianne"/>
                <a:ea typeface="+mn-ea"/>
                <a:cs typeface="+mn-cs"/>
              </a:rPr>
              <a:t>accueillant des enfants de moins de 6 ans</a:t>
            </a:r>
            <a:r>
              <a:rPr kumimoji="0" lang="fr-FR" sz="1800" b="0" i="0" u="none" strike="noStrike" kern="1200" cap="none" spc="0" normalizeH="0" baseline="0" noProof="0" dirty="0">
                <a:ln>
                  <a:noFill/>
                </a:ln>
                <a:solidFill>
                  <a:srgbClr val="000000"/>
                </a:solidFill>
                <a:effectLst/>
                <a:uLnTx/>
                <a:uFillTx/>
                <a:latin typeface="Marianne"/>
                <a:ea typeface="+mn-ea"/>
                <a:cs typeface="+mn-cs"/>
              </a:rPr>
              <a:t> - extension de la cible par la loi AGEC (art. 77) aux services de </a:t>
            </a:r>
            <a:r>
              <a:rPr kumimoji="0" lang="fr-FR" sz="1800" b="1" i="0" u="none" strike="noStrike" kern="1200" cap="none" spc="0" normalizeH="0" baseline="0" noProof="0" dirty="0">
                <a:ln>
                  <a:noFill/>
                </a:ln>
                <a:solidFill>
                  <a:srgbClr val="002060"/>
                </a:solidFill>
                <a:effectLst/>
                <a:uLnTx/>
                <a:uFillTx/>
                <a:latin typeface="Marianne"/>
                <a:ea typeface="+mn-ea"/>
                <a:cs typeface="+mn-cs"/>
              </a:rPr>
              <a:t>pédiatrie </a:t>
            </a:r>
            <a:r>
              <a:rPr kumimoji="0" lang="fr-FR" sz="1800" b="0" i="0" u="none" strike="noStrike" kern="1200" cap="none" spc="0" normalizeH="0" baseline="0" noProof="0" dirty="0">
                <a:ln>
                  <a:noFill/>
                </a:ln>
                <a:solidFill>
                  <a:srgbClr val="000000"/>
                </a:solidFill>
                <a:effectLst/>
                <a:uLnTx/>
                <a:uFillTx/>
                <a:latin typeface="Marianne"/>
                <a:ea typeface="+mn-ea"/>
                <a:cs typeface="+mn-cs"/>
              </a:rPr>
              <a:t>et de </a:t>
            </a:r>
            <a:r>
              <a:rPr kumimoji="0" lang="fr-FR" sz="1800" b="1" i="0" u="none" strike="noStrike" kern="1200" cap="none" spc="0" normalizeH="0" baseline="0" noProof="0" dirty="0">
                <a:ln>
                  <a:noFill/>
                </a:ln>
                <a:solidFill>
                  <a:srgbClr val="002060"/>
                </a:solidFill>
                <a:effectLst/>
                <a:uLnTx/>
                <a:uFillTx/>
                <a:latin typeface="Marianne"/>
                <a:ea typeface="+mn-ea"/>
                <a:cs typeface="+mn-cs"/>
              </a:rPr>
              <a:t>maternité</a:t>
            </a:r>
            <a:r>
              <a:rPr kumimoji="0" lang="fr-FR" sz="1800" b="0" i="0" u="none" strike="noStrike" kern="1200" cap="none" spc="0" normalizeH="0" baseline="0" noProof="0" dirty="0">
                <a:ln>
                  <a:noFill/>
                </a:ln>
                <a:solidFill>
                  <a:srgbClr val="000000"/>
                </a:solidFill>
                <a:effectLst/>
                <a:uLnTx/>
                <a:uFillTx/>
                <a:latin typeface="Marianne"/>
                <a:ea typeface="+mn-ea"/>
                <a:cs typeface="+mn-cs"/>
              </a:rPr>
              <a:t> (2025)</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1200" cap="none" spc="0" normalizeH="0" baseline="0" noProof="0" dirty="0" smtClean="0">
              <a:ln>
                <a:noFill/>
              </a:ln>
              <a:solidFill>
                <a:srgbClr val="00B05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36038" b="19072"/>
          <a:stretch/>
        </p:blipFill>
        <p:spPr>
          <a:xfrm>
            <a:off x="-33761" y="4650377"/>
            <a:ext cx="6572250" cy="1658983"/>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11487" t="31725" b="23008"/>
          <a:stretch/>
        </p:blipFill>
        <p:spPr>
          <a:xfrm>
            <a:off x="6374674" y="4650377"/>
            <a:ext cx="5817326" cy="1672962"/>
          </a:xfrm>
          <a:prstGeom prst="rect">
            <a:avLst/>
          </a:prstGeom>
        </p:spPr>
      </p:pic>
    </p:spTree>
    <p:extLst>
      <p:ext uri="{BB962C8B-B14F-4D97-AF65-F5344CB8AC3E}">
        <p14:creationId xmlns:p14="http://schemas.microsoft.com/office/powerpoint/2010/main" val="1449552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LES DISPOSITIONS REGLEMENTAIRES CIBLANT LE SECTEUR DE LA RESTAURATION COLLECTIVE DANS LE CADRE DE LA STRATEGIE 3R </a:t>
            </a:r>
            <a:endParaRPr lang="fr-FR" sz="2000" b="1" dirty="0">
              <a:solidFill>
                <a:srgbClr val="002060"/>
              </a:solidFill>
            </a:endParaRPr>
          </a:p>
          <a:p>
            <a:endParaRPr lang="fr-FR" sz="1600" dirty="0"/>
          </a:p>
          <a:p>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354600" y="2342053"/>
            <a:ext cx="7227300" cy="3693319"/>
          </a:xfrm>
          <a:prstGeom prst="rect">
            <a:avLst/>
          </a:prstGeom>
        </p:spPr>
        <p:txBody>
          <a:bodyPr wrap="square">
            <a:spAutoFit/>
          </a:bodyPr>
          <a:lstStyle/>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Loi AGEC (art. 77) </a:t>
            </a:r>
            <a:r>
              <a:rPr kumimoji="0" lang="fr-FR" sz="1800" b="0" i="0" u="none" strike="noStrike" kern="1200" cap="none" spc="0" normalizeH="0" baseline="0" noProof="0" dirty="0">
                <a:ln>
                  <a:noFill/>
                </a:ln>
                <a:solidFill>
                  <a:srgbClr val="000000"/>
                </a:solidFill>
                <a:effectLst/>
                <a:uLnTx/>
                <a:uFillTx/>
                <a:latin typeface="Marianne"/>
                <a:ea typeface="+mn-ea"/>
                <a:cs typeface="+mn-cs"/>
              </a:rPr>
              <a:t>:</a:t>
            </a:r>
            <a:r>
              <a:rPr kumimoji="0" lang="fr-FR" sz="1800" b="1" i="0" u="none" strike="noStrike" kern="1200" cap="none" spc="0" normalizeH="0" baseline="0" noProof="0" dirty="0">
                <a:ln>
                  <a:noFill/>
                </a:ln>
                <a:solidFill>
                  <a:srgbClr val="00B050"/>
                </a:solidFill>
                <a:effectLst/>
                <a:uLnTx/>
                <a:uFillTx/>
                <a:latin typeface="Marianne"/>
                <a:ea typeface="+mn-ea"/>
                <a:cs typeface="+mn-cs"/>
              </a:rPr>
              <a:t> </a:t>
            </a:r>
            <a:r>
              <a:rPr kumimoji="0" lang="fr-FR" sz="1800" b="1" i="0" u="none" strike="noStrike" kern="1200" cap="none" spc="0" normalizeH="0" baseline="0" noProof="0" dirty="0">
                <a:ln>
                  <a:noFill/>
                </a:ln>
                <a:solidFill>
                  <a:srgbClr val="002060"/>
                </a:solidFill>
                <a:effectLst/>
                <a:uLnTx/>
                <a:uFillTx/>
                <a:latin typeface="Marianne"/>
                <a:ea typeface="+mn-ea"/>
                <a:cs typeface="+mn-cs"/>
              </a:rPr>
              <a:t>interdiction</a:t>
            </a:r>
            <a:r>
              <a:rPr kumimoji="0" lang="fr-FR" sz="1800" b="0" i="0" u="none" strike="noStrike" kern="1200" cap="none" spc="0" normalizeH="0" baseline="0" noProof="0" dirty="0">
                <a:ln>
                  <a:noFill/>
                </a:ln>
                <a:solidFill>
                  <a:srgbClr val="000000"/>
                </a:solidFill>
                <a:effectLst/>
                <a:uLnTx/>
                <a:uFillTx/>
                <a:latin typeface="Marianne"/>
                <a:ea typeface="+mn-ea"/>
                <a:cs typeface="+mn-cs"/>
              </a:rPr>
              <a:t> d’utiliser des </a:t>
            </a:r>
            <a:r>
              <a:rPr kumimoji="0" lang="fr-FR" sz="1800" b="1" i="0" u="none" strike="noStrike" kern="1200" cap="none" spc="0" normalizeH="0" baseline="0" noProof="0" dirty="0">
                <a:ln>
                  <a:noFill/>
                </a:ln>
                <a:solidFill>
                  <a:srgbClr val="002060"/>
                </a:solidFill>
                <a:effectLst/>
                <a:uLnTx/>
                <a:uFillTx/>
                <a:latin typeface="Marianne"/>
                <a:ea typeface="+mn-ea"/>
                <a:cs typeface="+mn-cs"/>
              </a:rPr>
              <a:t>contenants jetables à usage unique </a:t>
            </a:r>
            <a:r>
              <a:rPr kumimoji="0" lang="fr-FR" sz="1800" b="0" i="0" u="none" strike="noStrike" kern="1200" cap="none" spc="0" normalizeH="0" baseline="0" noProof="0" dirty="0">
                <a:ln>
                  <a:noFill/>
                </a:ln>
                <a:solidFill>
                  <a:srgbClr val="000000"/>
                </a:solidFill>
                <a:effectLst/>
                <a:uLnTx/>
                <a:uFillTx/>
                <a:latin typeface="Marianne"/>
                <a:ea typeface="+mn-ea"/>
                <a:cs typeface="+mn-cs"/>
              </a:rPr>
              <a:t>pour les </a:t>
            </a:r>
            <a:r>
              <a:rPr kumimoji="0" lang="fr-FR" sz="1800" b="1" i="0" u="none" strike="noStrike" kern="1200" cap="none" spc="0" normalizeH="0" baseline="0" noProof="0" dirty="0">
                <a:ln>
                  <a:noFill/>
                </a:ln>
                <a:solidFill>
                  <a:srgbClr val="002060"/>
                </a:solidFill>
                <a:effectLst/>
                <a:uLnTx/>
                <a:uFillTx/>
                <a:latin typeface="Marianne"/>
                <a:ea typeface="+mn-ea"/>
                <a:cs typeface="+mn-cs"/>
              </a:rPr>
              <a:t>services de portage à domicile </a:t>
            </a:r>
            <a:r>
              <a:rPr kumimoji="0" lang="fr-FR" sz="1800" b="0" i="0" u="none" strike="noStrike" kern="1200" cap="none" spc="0" normalizeH="0" baseline="0" noProof="0" dirty="0">
                <a:ln>
                  <a:noFill/>
                </a:ln>
                <a:solidFill>
                  <a:srgbClr val="000000"/>
                </a:solidFill>
                <a:effectLst/>
                <a:uLnTx/>
                <a:uFillTx/>
                <a:latin typeface="Marianne"/>
                <a:ea typeface="+mn-ea"/>
                <a:cs typeface="+mn-cs"/>
              </a:rPr>
              <a:t>proposant un abonnement à des prestations de repas préparés livrés au moins quatre fois par semaine (2022) </a:t>
            </a:r>
            <a:endParaRPr kumimoji="0" lang="fr-FR" sz="1867" b="0" i="0" u="none" strike="noStrike" kern="1200" cap="none" spc="0" normalizeH="0" baseline="0" noProof="0" dirty="0">
              <a:ln>
                <a:noFill/>
              </a:ln>
              <a:solidFill>
                <a:srgbClr val="00000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1" i="0" u="none" strike="noStrike" kern="1200" cap="none" spc="0" normalizeH="0" baseline="0" noProof="0" dirty="0" smtClean="0">
              <a:ln>
                <a:noFill/>
              </a:ln>
              <a:solidFill>
                <a:srgbClr val="00206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2023 </a:t>
            </a:r>
            <a:r>
              <a:rPr kumimoji="0" lang="fr-FR" sz="1800" b="1" i="0" u="none" strike="noStrike" kern="1200" cap="none" spc="0" normalizeH="0" baseline="0" noProof="0" dirty="0">
                <a:ln>
                  <a:noFill/>
                </a:ln>
                <a:solidFill>
                  <a:srgbClr val="002060"/>
                </a:solidFill>
                <a:effectLst/>
                <a:uLnTx/>
                <a:uFillTx/>
                <a:latin typeface="Marianne"/>
                <a:ea typeface="+mn-ea"/>
                <a:cs typeface="+mn-cs"/>
              </a:rPr>
              <a:t>: Interdiction de la vaisselle jetable </a:t>
            </a:r>
            <a:r>
              <a:rPr kumimoji="0" lang="fr-FR" sz="1800" b="0" i="0" u="none" strike="noStrike" kern="1200" cap="none" spc="0" normalizeH="0" baseline="0" noProof="0" dirty="0">
                <a:ln>
                  <a:noFill/>
                </a:ln>
                <a:solidFill>
                  <a:srgbClr val="000000"/>
                </a:solidFill>
                <a:effectLst/>
                <a:uLnTx/>
                <a:uFillTx/>
                <a:latin typeface="Marianne"/>
                <a:ea typeface="+mn-ea"/>
                <a:cs typeface="+mn-cs"/>
              </a:rPr>
              <a:t>pour les repas consommés </a:t>
            </a:r>
            <a:r>
              <a:rPr kumimoji="0" lang="fr-FR" sz="1800" b="1" i="0" u="none" strike="noStrike" kern="1200" cap="none" spc="0" normalizeH="0" baseline="0" noProof="0" dirty="0">
                <a:ln>
                  <a:noFill/>
                </a:ln>
                <a:solidFill>
                  <a:srgbClr val="002060"/>
                </a:solidFill>
                <a:effectLst/>
                <a:uLnTx/>
                <a:uFillTx/>
                <a:latin typeface="Marianne"/>
                <a:ea typeface="+mn-ea"/>
                <a:cs typeface="+mn-cs"/>
              </a:rPr>
              <a:t>sur place </a:t>
            </a:r>
            <a:r>
              <a:rPr kumimoji="0" lang="fr-FR" sz="1800" b="0" i="0" u="none" strike="noStrike" kern="1200" cap="none" spc="0" normalizeH="0" baseline="0" noProof="0" dirty="0">
                <a:ln>
                  <a:noFill/>
                </a:ln>
                <a:solidFill>
                  <a:srgbClr val="000000"/>
                </a:solidFill>
                <a:effectLst/>
                <a:uLnTx/>
                <a:uFillTx/>
                <a:latin typeface="Marianne"/>
                <a:ea typeface="+mn-ea"/>
                <a:cs typeface="+mn-cs"/>
              </a:rPr>
              <a:t>dans les restaurants servant plus de 20 couverts simultanément</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2025 :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Les </a:t>
            </a:r>
            <a:r>
              <a:rPr kumimoji="0" lang="fr-FR" sz="1800" b="0" i="0" u="none" strike="noStrike" kern="1200" cap="none" spc="0" normalizeH="0" baseline="0" noProof="0" dirty="0">
                <a:ln>
                  <a:noFill/>
                </a:ln>
                <a:solidFill>
                  <a:srgbClr val="000000"/>
                </a:solidFill>
                <a:effectLst/>
                <a:uLnTx/>
                <a:uFillTx/>
                <a:latin typeface="Marianne"/>
                <a:ea typeface="+mn-ea"/>
                <a:cs typeface="+mn-cs"/>
              </a:rPr>
              <a:t>services de restauration collective ayant de la </a:t>
            </a:r>
            <a:r>
              <a:rPr kumimoji="0" lang="fr-FR" sz="1800" b="1" i="0" u="none" strike="noStrike" kern="1200" cap="none" spc="0" normalizeH="0" baseline="0" noProof="0" dirty="0">
                <a:ln>
                  <a:noFill/>
                </a:ln>
                <a:solidFill>
                  <a:srgbClr val="002060"/>
                </a:solidFill>
                <a:effectLst/>
                <a:uLnTx/>
                <a:uFillTx/>
                <a:latin typeface="Marianne"/>
                <a:ea typeface="+mn-ea"/>
                <a:cs typeface="+mn-cs"/>
              </a:rPr>
              <a:t>vente à emporter </a:t>
            </a:r>
            <a:r>
              <a:rPr kumimoji="0" lang="fr-FR" sz="1800" b="0" i="0" u="none" strike="noStrike" kern="1200" cap="none" spc="0" normalizeH="0" baseline="0" noProof="0" dirty="0">
                <a:ln>
                  <a:noFill/>
                </a:ln>
                <a:solidFill>
                  <a:srgbClr val="000000"/>
                </a:solidFill>
                <a:effectLst/>
                <a:uLnTx/>
                <a:uFillTx/>
                <a:latin typeface="Marianne"/>
                <a:ea typeface="+mn-ea"/>
                <a:cs typeface="+mn-cs"/>
              </a:rPr>
              <a:t>doivent servir les consommateurs dans un </a:t>
            </a:r>
            <a:r>
              <a:rPr kumimoji="0" lang="fr-FR" sz="1800" b="1" i="0" u="none" strike="noStrike" kern="1200" cap="none" spc="0" normalizeH="0" baseline="0" noProof="0" dirty="0">
                <a:ln>
                  <a:noFill/>
                </a:ln>
                <a:solidFill>
                  <a:srgbClr val="002060"/>
                </a:solidFill>
                <a:effectLst/>
                <a:uLnTx/>
                <a:uFillTx/>
                <a:latin typeface="Marianne"/>
                <a:ea typeface="+mn-ea"/>
                <a:cs typeface="+mn-cs"/>
              </a:rPr>
              <a:t>contenant </a:t>
            </a:r>
            <a:r>
              <a:rPr kumimoji="0" lang="fr-FR" sz="1800" b="1" i="0" u="none" strike="noStrike" kern="1200" cap="none" spc="0" normalizeH="0" baseline="0" noProof="0" dirty="0" err="1">
                <a:ln>
                  <a:noFill/>
                </a:ln>
                <a:solidFill>
                  <a:srgbClr val="002060"/>
                </a:solidFill>
                <a:effectLst/>
                <a:uLnTx/>
                <a:uFillTx/>
                <a:latin typeface="Marianne"/>
                <a:ea typeface="+mn-ea"/>
                <a:cs typeface="+mn-cs"/>
              </a:rPr>
              <a:t>réemployable</a:t>
            </a:r>
            <a:r>
              <a:rPr kumimoji="0" lang="fr-FR" sz="1800" b="1" i="0" u="none" strike="noStrike" kern="1200" cap="none" spc="0" normalizeH="0" baseline="0" noProof="0" dirty="0">
                <a:ln>
                  <a:noFill/>
                </a:ln>
                <a:solidFill>
                  <a:srgbClr val="002060"/>
                </a:solidFill>
                <a:effectLst/>
                <a:uLnTx/>
                <a:uFillTx/>
                <a:latin typeface="Marianne"/>
                <a:ea typeface="+mn-ea"/>
                <a:cs typeface="+mn-cs"/>
              </a:rPr>
              <a:t>-réutilisable </a:t>
            </a:r>
            <a:r>
              <a:rPr kumimoji="0" lang="fr-FR" sz="1800" b="0" i="0" u="none" strike="noStrike" kern="1200" cap="none" spc="0" normalizeH="0" baseline="0" noProof="0" dirty="0">
                <a:ln>
                  <a:noFill/>
                </a:ln>
                <a:solidFill>
                  <a:srgbClr val="000000"/>
                </a:solidFill>
                <a:effectLst/>
                <a:uLnTx/>
                <a:uFillTx/>
                <a:latin typeface="Marianne"/>
                <a:ea typeface="+mn-ea"/>
                <a:cs typeface="+mn-cs"/>
              </a:rPr>
              <a:t>ou composé de </a:t>
            </a:r>
            <a:r>
              <a:rPr kumimoji="0" lang="fr-FR" sz="1800" b="1" i="0" u="none" strike="noStrike" kern="1200" cap="none" spc="0" normalizeH="0" baseline="0" noProof="0" dirty="0">
                <a:ln>
                  <a:noFill/>
                </a:ln>
                <a:solidFill>
                  <a:srgbClr val="002060"/>
                </a:solidFill>
                <a:effectLst/>
                <a:uLnTx/>
                <a:uFillTx/>
                <a:latin typeface="Marianne"/>
                <a:ea typeface="+mn-ea"/>
                <a:cs typeface="+mn-cs"/>
              </a:rPr>
              <a:t>matières recyclables</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a:t>
            </a: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42125"/>
          <a:stretch/>
        </p:blipFill>
        <p:spPr>
          <a:xfrm>
            <a:off x="7581900" y="2310483"/>
            <a:ext cx="3803700" cy="3695700"/>
          </a:xfrm>
          <a:prstGeom prst="rect">
            <a:avLst/>
          </a:prstGeom>
        </p:spPr>
      </p:pic>
    </p:spTree>
    <p:extLst>
      <p:ext uri="{BB962C8B-B14F-4D97-AF65-F5344CB8AC3E}">
        <p14:creationId xmlns:p14="http://schemas.microsoft.com/office/powerpoint/2010/main" val="4204020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1800" b="1" dirty="0" smtClean="0">
                <a:solidFill>
                  <a:srgbClr val="002060"/>
                </a:solidFill>
              </a:rPr>
              <a:t>DES DIFFICULTÉS DE MISE EN ŒUVRE IMPORTANTES PAS TOUJOURS ÉVIDENTES À IDENTIFIER </a:t>
            </a:r>
            <a:endParaRPr lang="fr-FR" dirty="0" smtClean="0"/>
          </a:p>
          <a:p>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graphicFrame>
        <p:nvGraphicFramePr>
          <p:cNvPr id="7" name="Diagramme 6"/>
          <p:cNvGraphicFramePr/>
          <p:nvPr>
            <p:extLst/>
          </p:nvPr>
        </p:nvGraphicFramePr>
        <p:xfrm>
          <a:off x="88751" y="1887929"/>
          <a:ext cx="12477750" cy="4490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30435" r="28116"/>
          <a:stretch/>
        </p:blipFill>
        <p:spPr>
          <a:xfrm>
            <a:off x="8610600" y="2140296"/>
            <a:ext cx="2724150" cy="3695700"/>
          </a:xfrm>
          <a:prstGeom prst="rect">
            <a:avLst/>
          </a:prstGeom>
        </p:spPr>
      </p:pic>
    </p:spTree>
    <p:extLst>
      <p:ext uri="{BB962C8B-B14F-4D97-AF65-F5344CB8AC3E}">
        <p14:creationId xmlns:p14="http://schemas.microsoft.com/office/powerpoint/2010/main" val="681494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smtClean="0">
                <a:ln>
                  <a:noFill/>
                </a:ln>
                <a:solidFill>
                  <a:srgbClr val="000000"/>
                </a:solidFill>
                <a:effectLst/>
                <a:uLnTx/>
                <a:uFillTx/>
                <a:latin typeface="Marianne"/>
                <a:ea typeface="+mn-ea"/>
                <a:cs typeface="+mn-cs"/>
              </a:rPr>
              <a:t>DGAL/SDATAA/BPAL</a:t>
            </a:r>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Mariann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0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11" name="Espace réservé du contenu 1"/>
          <p:cNvSpPr>
            <a:spLocks noGrp="1"/>
          </p:cNvSpPr>
          <p:nvPr>
            <p:ph sz="quarter" idx="14"/>
          </p:nvPr>
        </p:nvSpPr>
        <p:spPr>
          <a:xfrm>
            <a:off x="828000" y="1262719"/>
            <a:ext cx="10999252" cy="4884709"/>
          </a:xfrm>
        </p:spPr>
        <p:txBody>
          <a:bodyPr/>
          <a:lstStyle/>
          <a:p>
            <a:r>
              <a:rPr lang="fr-FR" sz="2000" b="1" dirty="0" smtClean="0">
                <a:solidFill>
                  <a:srgbClr val="002060"/>
                </a:solidFill>
              </a:rPr>
              <a:t>LE PLASTIQUE EST PRÉSENT LÀ OÙ L’ON NE L’ATTEND PAS </a:t>
            </a:r>
          </a:p>
          <a:p>
            <a:endParaRPr lang="fr-FR" sz="1600" dirty="0"/>
          </a:p>
          <a:p>
            <a:endParaRPr lang="fr-FR" sz="1800" b="1" dirty="0" smtClean="0">
              <a:solidFill>
                <a:srgbClr val="00B0F0"/>
              </a:solidFill>
            </a:endParaRPr>
          </a:p>
          <a:p>
            <a:endParaRPr lang="fr-FR" sz="1800" b="1" dirty="0" smtClean="0">
              <a:solidFill>
                <a:srgbClr val="00B0F0"/>
              </a:solidFill>
            </a:endParaRPr>
          </a:p>
          <a:p>
            <a:endParaRPr lang="fr-FR" sz="1600" b="1" dirty="0" smtClean="0"/>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marL="783450" lvl="3" indent="-171450">
              <a:buFont typeface="Wingdings" panose="05000000000000000000" pitchFamily="2" charset="2"/>
              <a:buChar char="ü"/>
            </a:pPr>
            <a:endParaRPr lang="fr-FR" sz="1100" b="1" dirty="0" smtClean="0">
              <a:solidFill>
                <a:schemeClr val="accent1">
                  <a:lumMod val="90000"/>
                  <a:lumOff val="10000"/>
                </a:schemeClr>
              </a:solidFill>
            </a:endParaRPr>
          </a:p>
          <a:p>
            <a:pPr marL="783450" lvl="3" indent="-171450">
              <a:buFont typeface="Wingdings" panose="05000000000000000000" pitchFamily="2" charset="2"/>
              <a:buChar char="ü"/>
            </a:pPr>
            <a:endParaRPr lang="fr-FR" sz="1100" b="1" dirty="0">
              <a:solidFill>
                <a:schemeClr val="accent1">
                  <a:lumMod val="90000"/>
                  <a:lumOff val="10000"/>
                </a:schemeClr>
              </a:solidFill>
            </a:endParaRPr>
          </a:p>
          <a:p>
            <a:pPr lvl="3" indent="0">
              <a:buNone/>
            </a:pPr>
            <a:endParaRPr lang="fr-FR" sz="1800" b="1" dirty="0" smtClean="0">
              <a:solidFill>
                <a:schemeClr val="accent1">
                  <a:lumMod val="90000"/>
                  <a:lumOff val="10000"/>
                </a:schemeClr>
              </a:solidFill>
            </a:endParaRPr>
          </a:p>
        </p:txBody>
      </p:sp>
      <p:sp>
        <p:nvSpPr>
          <p:cNvPr id="10" name="Rectangle 9"/>
          <p:cNvSpPr/>
          <p:nvPr/>
        </p:nvSpPr>
        <p:spPr>
          <a:xfrm>
            <a:off x="354600" y="2139326"/>
            <a:ext cx="5643647" cy="3970318"/>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2060"/>
                </a:solidFill>
                <a:effectLst/>
                <a:uLnTx/>
                <a:uFillTx/>
                <a:latin typeface="Marianne"/>
                <a:ea typeface="+mn-ea"/>
                <a:cs typeface="+mn-cs"/>
              </a:rPr>
              <a:t>Plastique (D.541-330)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Matériau </a:t>
            </a:r>
            <a:r>
              <a:rPr kumimoji="0" lang="fr-FR" sz="1800" b="0" i="0" u="none" strike="noStrike" kern="1200" cap="none" spc="0" normalizeH="0" baseline="0" noProof="0" dirty="0">
                <a:ln>
                  <a:noFill/>
                </a:ln>
                <a:solidFill>
                  <a:srgbClr val="000000"/>
                </a:solidFill>
                <a:effectLst/>
                <a:uLnTx/>
                <a:uFillTx/>
                <a:latin typeface="Marianne"/>
                <a:ea typeface="+mn-ea"/>
                <a:cs typeface="+mn-cs"/>
              </a:rPr>
              <a:t>constitué d'un </a:t>
            </a: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polymère</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r>
              <a:rPr kumimoji="0" lang="fr-FR" sz="1800" b="0" i="0" u="none" strike="noStrike" kern="1200" cap="none" spc="0" normalizeH="0" baseline="0" noProof="0" dirty="0">
                <a:ln>
                  <a:noFill/>
                </a:ln>
                <a:solidFill>
                  <a:srgbClr val="000000"/>
                </a:solidFill>
                <a:effectLst/>
                <a:uLnTx/>
                <a:uFillTx/>
                <a:latin typeface="Marianne"/>
                <a:ea typeface="+mn-ea"/>
                <a:cs typeface="+mn-cs"/>
              </a:rPr>
              <a:t>avec présence possible d’additifs et autres substances. </a:t>
            </a: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Comprend les </a:t>
            </a:r>
            <a:r>
              <a:rPr kumimoji="0" lang="fr-FR" sz="1800" b="1" i="0" u="none" strike="noStrike" kern="1200" cap="none" spc="0" normalizeH="0" baseline="0" noProof="0" dirty="0">
                <a:ln>
                  <a:noFill/>
                </a:ln>
                <a:solidFill>
                  <a:srgbClr val="0070C0"/>
                </a:solidFill>
                <a:effectLst/>
                <a:uLnTx/>
                <a:uFillTx/>
                <a:latin typeface="Marianne"/>
                <a:ea typeface="+mn-ea"/>
                <a:cs typeface="+mn-cs"/>
              </a:rPr>
              <a:t>polymères naturels </a:t>
            </a:r>
            <a:r>
              <a:rPr kumimoji="0" lang="fr-FR" sz="1800" b="0" i="0" u="none" strike="noStrike" kern="1200" cap="none" spc="0" normalizeH="0" baseline="0" noProof="0" dirty="0">
                <a:ln>
                  <a:noFill/>
                </a:ln>
                <a:solidFill>
                  <a:srgbClr val="000000"/>
                </a:solidFill>
                <a:effectLst/>
                <a:uLnTx/>
                <a:uFillTx/>
                <a:latin typeface="Marianne"/>
                <a:ea typeface="+mn-ea"/>
                <a:cs typeface="+mn-cs"/>
              </a:rPr>
              <a:t>sauf ceux à l’</a:t>
            </a:r>
            <a:r>
              <a:rPr kumimoji="0" lang="fr-FR" sz="1800" b="1" i="0" u="none" strike="noStrike" kern="1200" cap="none" spc="0" normalizeH="0" baseline="0" noProof="0" dirty="0">
                <a:ln>
                  <a:noFill/>
                </a:ln>
                <a:solidFill>
                  <a:srgbClr val="002060"/>
                </a:solidFill>
                <a:effectLst/>
                <a:uLnTx/>
                <a:uFillTx/>
                <a:latin typeface="Marianne"/>
                <a:ea typeface="+mn-ea"/>
                <a:cs typeface="+mn-cs"/>
              </a:rPr>
              <a:t>état brut non modifiés </a:t>
            </a:r>
            <a:r>
              <a:rPr kumimoji="0" lang="fr-FR" sz="1800" b="0" i="0" u="none" strike="noStrike" kern="1200" cap="none" spc="0" normalizeH="0" baseline="0" noProof="0" dirty="0">
                <a:ln>
                  <a:noFill/>
                </a:ln>
                <a:solidFill>
                  <a:srgbClr val="000000"/>
                </a:solidFill>
                <a:effectLst/>
                <a:uLnTx/>
                <a:uFillTx/>
                <a:latin typeface="Marianne"/>
                <a:ea typeface="+mn-ea"/>
                <a:cs typeface="+mn-cs"/>
              </a:rPr>
              <a:t>(cellulose, viscose…) ainsi que les peintures, encres et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adhésifs.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E1000F">
                  <a:lumMod val="75000"/>
                </a:srgbClr>
              </a:solidFill>
              <a:effectLst/>
              <a:uLnTx/>
              <a:uFillTx/>
              <a:latin typeface="Marianne"/>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Marianne"/>
                <a:ea typeface="+mn-ea"/>
                <a:cs typeface="+mn-cs"/>
              </a:rPr>
              <a:t>Produits </a:t>
            </a:r>
            <a:r>
              <a:rPr kumimoji="0" lang="fr-FR" sz="1800" b="1" i="0" u="none" strike="noStrike" kern="1200" cap="none" spc="0" normalizeH="0" baseline="0" noProof="0" dirty="0">
                <a:ln>
                  <a:noFill/>
                </a:ln>
                <a:solidFill>
                  <a:srgbClr val="002060"/>
                </a:solidFill>
                <a:effectLst/>
                <a:uLnTx/>
                <a:uFillTx/>
                <a:latin typeface="Marianne"/>
                <a:ea typeface="+mn-ea"/>
                <a:cs typeface="+mn-cs"/>
              </a:rPr>
              <a:t>en plastique :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fabriqués </a:t>
            </a:r>
            <a:r>
              <a:rPr kumimoji="0" lang="fr-FR" sz="1800" b="1" i="0" u="none" strike="noStrike" kern="1200" cap="none" spc="0" normalizeH="0" baseline="0" noProof="0" dirty="0">
                <a:ln>
                  <a:noFill/>
                </a:ln>
                <a:solidFill>
                  <a:srgbClr val="0070C0"/>
                </a:solidFill>
                <a:effectLst/>
                <a:uLnTx/>
                <a:uFillTx/>
                <a:latin typeface="Marianne"/>
                <a:ea typeface="+mn-ea"/>
                <a:cs typeface="+mn-cs"/>
              </a:rPr>
              <a:t>entièrement ou partiellement </a:t>
            </a:r>
            <a:r>
              <a:rPr kumimoji="0" lang="fr-FR" sz="1800" b="0" i="0" u="none" strike="noStrike" kern="1200" cap="none" spc="0" normalizeH="0" baseline="0" noProof="0" dirty="0">
                <a:ln>
                  <a:noFill/>
                </a:ln>
                <a:solidFill>
                  <a:srgbClr val="000000"/>
                </a:solidFill>
                <a:effectLst/>
                <a:uLnTx/>
                <a:uFillTx/>
                <a:latin typeface="Marianne"/>
                <a:ea typeface="+mn-ea"/>
                <a:cs typeface="+mn-cs"/>
              </a:rPr>
              <a:t>à partir de plastique. </a:t>
            </a:r>
            <a:endParaRPr kumimoji="0" lang="fr-FR" sz="1800" b="0" i="0" u="none" strike="noStrike" kern="1200" cap="none" spc="0" normalizeH="0" baseline="0" noProof="0" dirty="0" smtClean="0">
              <a:ln>
                <a:noFill/>
              </a:ln>
              <a:solidFill>
                <a:srgbClr val="000000"/>
              </a:solidFill>
              <a:effectLst/>
              <a:uLnTx/>
              <a:uFillTx/>
              <a:latin typeface="Marianne"/>
              <a:ea typeface="+mn-ea"/>
              <a:cs typeface="+mn-cs"/>
            </a:endParaRPr>
          </a:p>
          <a:p>
            <a:pPr marL="285750" marR="0" lvl="0" indent="-285750" algn="l" defTabSz="1219170" rtl="0" eaLnBrk="1" fontAlgn="auto" latinLnBrk="0" hangingPunct="1">
              <a:lnSpc>
                <a:spcPct val="100000"/>
              </a:lnSpc>
              <a:spcBef>
                <a:spcPts val="0"/>
              </a:spcBef>
              <a:spcAft>
                <a:spcPts val="0"/>
              </a:spcAft>
              <a:buClr>
                <a:srgbClr val="0070C0"/>
              </a:buClr>
              <a:buSzTx/>
              <a:buFont typeface="Wingdings" panose="05000000000000000000" pitchFamily="2" charset="2"/>
              <a:buChar char="ü"/>
              <a:tabLst/>
              <a:defRPr/>
            </a:pP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Ex : la présence </a:t>
            </a:r>
            <a:r>
              <a:rPr kumimoji="0" lang="fr-FR" sz="1800" b="0" i="0" u="none" strike="noStrike" kern="1200" cap="none" spc="0" normalizeH="0" baseline="0" noProof="0" dirty="0">
                <a:ln>
                  <a:noFill/>
                </a:ln>
                <a:solidFill>
                  <a:srgbClr val="000000"/>
                </a:solidFill>
                <a:effectLst/>
                <a:uLnTx/>
                <a:uFillTx/>
                <a:latin typeface="Marianne"/>
                <a:ea typeface="+mn-ea"/>
                <a:cs typeface="+mn-cs"/>
              </a:rPr>
              <a:t>d’un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vernis/couche </a:t>
            </a:r>
            <a:r>
              <a:rPr kumimoji="0" lang="fr-FR" sz="1800" b="1" i="0" u="none" strike="noStrike" kern="1200" cap="none" spc="0" normalizeH="0" baseline="0" noProof="0" dirty="0">
                <a:ln>
                  <a:noFill/>
                </a:ln>
                <a:solidFill>
                  <a:srgbClr val="0070C0"/>
                </a:solidFill>
                <a:effectLst/>
                <a:uLnTx/>
                <a:uFillTx/>
                <a:latin typeface="Marianne"/>
                <a:ea typeface="+mn-ea"/>
                <a:cs typeface="+mn-cs"/>
              </a:rPr>
              <a:t>plastique </a:t>
            </a:r>
            <a:r>
              <a:rPr kumimoji="0" lang="fr-FR" sz="1800" b="0" i="0" u="none" strike="noStrike" kern="1200" cap="none" spc="0" normalizeH="0" baseline="0" noProof="0" dirty="0">
                <a:ln>
                  <a:noFill/>
                </a:ln>
                <a:solidFill>
                  <a:srgbClr val="000000"/>
                </a:solidFill>
                <a:effectLst/>
                <a:uLnTx/>
                <a:uFillTx/>
                <a:latin typeface="Marianne"/>
                <a:ea typeface="+mn-ea"/>
                <a:cs typeface="+mn-cs"/>
              </a:rPr>
              <a:t>permettant l’étanchéité d’une barquette en </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carton/cellulose </a:t>
            </a:r>
            <a:r>
              <a:rPr kumimoji="0" lang="fr-FR" sz="1800" b="1" i="0" u="none" strike="noStrike" kern="1200" cap="none" spc="0" normalizeH="0" baseline="0" noProof="0" dirty="0">
                <a:ln>
                  <a:noFill/>
                </a:ln>
                <a:solidFill>
                  <a:srgbClr val="0070C0"/>
                </a:solidFill>
                <a:effectLst/>
                <a:uLnTx/>
                <a:uFillTx/>
                <a:latin typeface="Marianne"/>
                <a:ea typeface="+mn-ea"/>
                <a:cs typeface="+mn-cs"/>
              </a:rPr>
              <a:t>amène à considérer ce produit comme </a:t>
            </a:r>
            <a:r>
              <a:rPr kumimoji="0" lang="fr-FR" sz="1800" b="1" i="0" u="none" strike="noStrike" kern="1200" cap="none" spc="0" normalizeH="0" baseline="0" noProof="0" dirty="0" smtClean="0">
                <a:ln>
                  <a:noFill/>
                </a:ln>
                <a:solidFill>
                  <a:srgbClr val="0070C0"/>
                </a:solidFill>
                <a:effectLst/>
                <a:uLnTx/>
                <a:uFillTx/>
                <a:latin typeface="Marianne"/>
                <a:ea typeface="+mn-ea"/>
                <a:cs typeface="+mn-cs"/>
              </a:rPr>
              <a:t>du plastique</a:t>
            </a:r>
            <a:r>
              <a:rPr kumimoji="0" lang="fr-FR" sz="1800" b="0" i="0" u="none" strike="noStrike" kern="1200" cap="none" spc="0" normalizeH="0" baseline="0" noProof="0" dirty="0" smtClean="0">
                <a:ln>
                  <a:noFill/>
                </a:ln>
                <a:solidFill>
                  <a:srgbClr val="000000"/>
                </a:solidFill>
                <a:effectLst/>
                <a:uLnTx/>
                <a:uFillTx/>
                <a:latin typeface="Marianne"/>
                <a:ea typeface="+mn-ea"/>
                <a:cs typeface="+mn-cs"/>
              </a:rPr>
              <a:t>. </a:t>
            </a:r>
            <a:endParaRPr kumimoji="0" lang="fr-FR" sz="18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2060"/>
              </a:solidFill>
              <a:effectLst/>
              <a:uLnTx/>
              <a:uFillTx/>
              <a:latin typeface="Marianne"/>
              <a:ea typeface="+mn-ea"/>
              <a:cs typeface="+mn-cs"/>
            </a:endParaRPr>
          </a:p>
        </p:txBody>
      </p:sp>
      <p:sp>
        <p:nvSpPr>
          <p:cNvPr id="2" name="Espace réservé de la date 1"/>
          <p:cNvSpPr>
            <a:spLocks noGrp="1"/>
          </p:cNvSpPr>
          <p:nvPr>
            <p:ph type="dt" sz="half" idx="10"/>
          </p:nvPr>
        </p:nvSpPr>
        <p:spPr>
          <a:xfrm>
            <a:off x="10152000" y="6315996"/>
            <a:ext cx="1560000" cy="4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dirty="0" smtClean="0">
                <a:ln>
                  <a:noFill/>
                </a:ln>
                <a:solidFill>
                  <a:srgbClr val="000000"/>
                </a:solidFill>
                <a:effectLst/>
                <a:uLnTx/>
                <a:uFillTx/>
                <a:latin typeface="Marianne"/>
                <a:ea typeface="+mn-ea"/>
                <a:cs typeface="+mn-cs"/>
              </a:rPr>
              <a:t>28/06/2024</a:t>
            </a:r>
            <a:endParaRPr kumimoji="0" lang="fr-FR" sz="1000" b="1" i="0" u="none" strike="noStrike" kern="1200" cap="all" spc="0" normalizeH="0" baseline="0" noProof="0" dirty="0">
              <a:ln>
                <a:noFill/>
              </a:ln>
              <a:solidFill>
                <a:srgbClr val="000000"/>
              </a:solidFill>
              <a:effectLst/>
              <a:uLnTx/>
              <a:uFillTx/>
              <a:latin typeface="Marianne"/>
              <a:ea typeface="+mn-ea"/>
              <a:cs typeface="+mn-cs"/>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r="22278"/>
          <a:stretch/>
        </p:blipFill>
        <p:spPr>
          <a:xfrm>
            <a:off x="6647541" y="2309586"/>
            <a:ext cx="4530416" cy="3277758"/>
          </a:xfrm>
          <a:prstGeom prst="rect">
            <a:avLst/>
          </a:prstGeom>
        </p:spPr>
      </p:pic>
    </p:spTree>
    <p:extLst>
      <p:ext uri="{BB962C8B-B14F-4D97-AF65-F5344CB8AC3E}">
        <p14:creationId xmlns:p14="http://schemas.microsoft.com/office/powerpoint/2010/main" val="2555958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21A80C86-B502-454D-9D85-26DC22072A7D}" vid="{F7297A3B-967B-0241-96F6-B5DDD796BCF9}"/>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21A80C86-B502-454D-9D85-26DC22072A7D}" vid="{F7297A3B-967B-0241-96F6-B5DDD796BCF9}"/>
    </a:ext>
  </a:extLst>
</a:theme>
</file>

<file path=ppt/theme/theme3.xml><?xml version="1.0" encoding="utf-8"?>
<a:theme xmlns:a="http://schemas.openxmlformats.org/drawingml/2006/main" name="ma cantine - clair">
  <a:themeElements>
    <a:clrScheme name="Simple Light">
      <a:dk1>
        <a:srgbClr val="000000"/>
      </a:dk1>
      <a:lt1>
        <a:srgbClr val="FFFFFF"/>
      </a:lt1>
      <a:dk2>
        <a:srgbClr val="595959"/>
      </a:dk2>
      <a:lt2>
        <a:srgbClr val="EEEEEE"/>
      </a:lt2>
      <a:accent1>
        <a:srgbClr val="6A6AF3"/>
      </a:accent1>
      <a:accent2>
        <a:srgbClr val="000090"/>
      </a:accent2>
      <a:accent3>
        <a:srgbClr val="E0000F"/>
      </a:accent3>
      <a:accent4>
        <a:srgbClr val="CE614A"/>
      </a:accent4>
      <a:accent5>
        <a:srgbClr val="FFCA00"/>
      </a:accent5>
      <a:accent6>
        <a:srgbClr val="00A95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3520</Words>
  <Application>Microsoft Office PowerPoint</Application>
  <PresentationFormat>Grand écran</PresentationFormat>
  <Paragraphs>654</Paragraphs>
  <Slides>37</Slides>
  <Notes>29</Notes>
  <HiddenSlides>1</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37</vt:i4>
      </vt:variant>
    </vt:vector>
  </HeadingPairs>
  <TitlesOfParts>
    <vt:vector size="49" baseType="lpstr">
      <vt:lpstr>Arial</vt:lpstr>
      <vt:lpstr>Calibri</vt:lpstr>
      <vt:lpstr>Marianne</vt:lpstr>
      <vt:lpstr>Montserrat</vt:lpstr>
      <vt:lpstr>Montserrat ExtraBold</vt:lpstr>
      <vt:lpstr>Montserrat Light</vt:lpstr>
      <vt:lpstr>Montserrat Medium</vt:lpstr>
      <vt:lpstr>Times New Roman</vt:lpstr>
      <vt:lpstr>Wingdings</vt:lpstr>
      <vt:lpstr>MINISTÈRIEL</vt:lpstr>
      <vt:lpstr>1_MINISTÈRIEL</vt:lpstr>
      <vt:lpstr>ma cantine - clair</vt:lpstr>
      <vt:lpstr>Présentation PowerPoint</vt:lpstr>
      <vt:lpstr>Présentation PowerPoint</vt:lpstr>
      <vt:lpstr>Ordre du jour</vt:lpstr>
      <vt:lpstr>1. Décryptage de la réglementation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et réponses</vt:lpstr>
      <vt:lpstr>2. Présentation de différents outils d'aide à la décision : solutions de contenants, de lavage, de traçabilité et d'ergonomie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et réponses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et réponses</vt:lpstr>
      <vt:lpstr>3. Récapitulatif des dispositifs de financements existants </vt:lpstr>
      <vt:lpstr>Présentation PowerPoint</vt:lpstr>
      <vt:lpstr>Présentation PowerPoint</vt:lpstr>
      <vt:lpstr>Présentation PowerPoint</vt:lpstr>
      <vt:lpstr>AAP ADEME –“Soutien à l’innovation sur les contenants alimentaires réemployables pour la restauration collective”  </vt:lpstr>
      <vt:lpstr>Questions et réponses</vt:lpstr>
      <vt:lpstr>Présentation PowerPoint</vt:lpstr>
    </vt:vector>
  </TitlesOfParts>
  <Company>Ministère de l'Agriculture et de l'Alimentation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Maïwenn L'HOIR</dc:creator>
  <cp:lastModifiedBy>Maïwenn L'HOIR</cp:lastModifiedBy>
  <cp:revision>7</cp:revision>
  <dcterms:created xsi:type="dcterms:W3CDTF">2024-06-26T10:46:46Z</dcterms:created>
  <dcterms:modified xsi:type="dcterms:W3CDTF">2024-06-28T08:38:04Z</dcterms:modified>
</cp:coreProperties>
</file>