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9"/>
  </p:notesMasterIdLst>
  <p:handoutMasterIdLst>
    <p:handoutMasterId r:id="rId20"/>
  </p:handoutMasterIdLst>
  <p:sldIdLst>
    <p:sldId id="326" r:id="rId2"/>
    <p:sldId id="331" r:id="rId3"/>
    <p:sldId id="332" r:id="rId4"/>
    <p:sldId id="335" r:id="rId5"/>
    <p:sldId id="343" r:id="rId6"/>
    <p:sldId id="336" r:id="rId7"/>
    <p:sldId id="338" r:id="rId8"/>
    <p:sldId id="337" r:id="rId9"/>
    <p:sldId id="333" r:id="rId10"/>
    <p:sldId id="339" r:id="rId11"/>
    <p:sldId id="341" r:id="rId12"/>
    <p:sldId id="340" r:id="rId13"/>
    <p:sldId id="344" r:id="rId14"/>
    <p:sldId id="334" r:id="rId15"/>
    <p:sldId id="342" r:id="rId16"/>
    <p:sldId id="345" r:id="rId17"/>
    <p:sldId id="346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32"/>
            <p14:sldId id="335"/>
            <p14:sldId id="343"/>
            <p14:sldId id="336"/>
            <p14:sldId id="338"/>
            <p14:sldId id="337"/>
            <p14:sldId id="333"/>
            <p14:sldId id="339"/>
            <p14:sldId id="341"/>
            <p14:sldId id="340"/>
            <p14:sldId id="344"/>
            <p14:sldId id="334"/>
            <p14:sldId id="342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987" autoAdjust="0"/>
  </p:normalViewPr>
  <p:slideViewPr>
    <p:cSldViewPr showGuides="1">
      <p:cViewPr varScale="1">
        <p:scale>
          <a:sx n="95" d="100"/>
          <a:sy n="95" d="100"/>
        </p:scale>
        <p:origin x="1075" y="67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8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6462907-2AFE-CB4E-A75D-7CD19B9556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F184A-E399-5241-9F68-9B5C7051B6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E46F9-C681-9B4D-BF6F-0AE79FA898C9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35C97A-B8C6-934A-83F2-B1FEBF3B19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0C0398-7463-2548-8B3E-BE5FA25220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5ABCE-CBD5-7C49-98F9-4D91D41C4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53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04/12/2025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Première étape : leur faire intégrer le calendrier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25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étape: les rassurer et les outiller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99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étape: les rassurer et les outiller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44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étape: les rassurer et les outiller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67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682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04/12/2025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D2A15E-D787-5B45-85C6-652636523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179999"/>
            <a:ext cx="5148000" cy="36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0FB9DC8-83C6-0F40-A868-9F863977E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80000"/>
            <a:ext cx="2808000" cy="20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46B5A3B-42C8-C646-ABC9-A062B83A1C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8000" y="108000"/>
            <a:ext cx="1007999" cy="7215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parcoursup.gouv.fr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gase.din.developpement-durable.gouv.fr/?_u=Vl2SdlX07wimOdkivYG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conf.numerique.gouv.fr/lesateliersdelorientation252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venirs.onisep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Parcoursup.gouv.f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04/12/2025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20000" y="3919897"/>
            <a:ext cx="3852000" cy="900000"/>
          </a:xfrm>
        </p:spPr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C07097-7C51-4C95-88FB-3B79EF86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05CFB9-A2C6-47E1-AF65-DCAF964A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2D8832-D708-484B-823E-56706E38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2192130-DBF2-437E-8186-3BCC8D7C8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2" y="1568912"/>
            <a:ext cx="1562235" cy="139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9A71E32-C812-4E6D-A4E1-6AA4B2AB4BFB}"/>
              </a:ext>
            </a:extLst>
          </p:cNvPr>
          <p:cNvSpPr txBox="1"/>
          <p:nvPr/>
        </p:nvSpPr>
        <p:spPr>
          <a:xfrm>
            <a:off x="1835696" y="411510"/>
            <a:ext cx="6948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Quels sont les critères utilisés par l'établissement pour analyser votre candidature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D07428-8A54-41D8-B4F6-9406138F6D23}"/>
              </a:ext>
            </a:extLst>
          </p:cNvPr>
          <p:cNvSpPr txBox="1"/>
          <p:nvPr/>
        </p:nvSpPr>
        <p:spPr>
          <a:xfrm>
            <a:off x="1835697" y="1586692"/>
            <a:ext cx="7077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Détails de la grille d’analyse des candidatures par la commission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7EB95A4-8A86-4A0F-B230-15B30FB1936B}"/>
              </a:ext>
            </a:extLst>
          </p:cNvPr>
          <p:cNvSpPr txBox="1"/>
          <p:nvPr/>
        </p:nvSpPr>
        <p:spPr>
          <a:xfrm>
            <a:off x="2195736" y="348710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Les attendus nationaux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0B5E32D-9E9A-4837-ABA6-9C2A419CDDB9}"/>
              </a:ext>
            </a:extLst>
          </p:cNvPr>
          <p:cNvSpPr txBox="1"/>
          <p:nvPr/>
        </p:nvSpPr>
        <p:spPr>
          <a:xfrm>
            <a:off x="1835696" y="4027603"/>
            <a:ext cx="686103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Accès au rapport d’analyse des candidatures de l’année antérieure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F39398E-B81B-448E-814C-21773A1C3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3914472"/>
            <a:ext cx="976236" cy="84120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EA6BC0A-EC14-48AC-97E5-6494C16EC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700" y="2233023"/>
            <a:ext cx="5787030" cy="10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2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4798A8-B47D-4016-95B1-493BDF0B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EE4F4B-2169-4C8D-94F8-479D2430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A60045-474B-467B-8596-12DBC8FB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327D11-CF41-4BDB-9EF9-00EDC140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84602"/>
            <a:ext cx="5783864" cy="33450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D6EDE0B-8649-415A-A2A9-D6A96F62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563638"/>
            <a:ext cx="1295512" cy="138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77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470895-E88C-46A4-8092-4765BB24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B3B6C7-240E-46DA-B10B-1F5B5D63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7187F-B5E0-473A-B6A7-B677DFA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E24081-DE04-404C-A313-A5358F56E3D5}"/>
              </a:ext>
            </a:extLst>
          </p:cNvPr>
          <p:cNvSpPr txBox="1"/>
          <p:nvPr/>
        </p:nvSpPr>
        <p:spPr>
          <a:xfrm>
            <a:off x="467544" y="2357697"/>
            <a:ext cx="8424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</a:rPr>
              <a:t>“Visualiser les chiffres d’accès à la formation” dans la fiche formation :</a:t>
            </a:r>
          </a:p>
          <a:p>
            <a:r>
              <a:rPr lang="fr-FR" sz="1800" dirty="0">
                <a:effectLst/>
              </a:rPr>
              <a:t>profil des candidats admis les années précédentes (série de bac, niveau scolaire, choix de parcours au lycée). </a:t>
            </a:r>
          </a:p>
          <a:p>
            <a:endParaRPr lang="fr-FR" sz="1800" dirty="0">
              <a:effectLst/>
            </a:endParaRPr>
          </a:p>
          <a:p>
            <a:r>
              <a:rPr lang="fr-FR" sz="1800" dirty="0">
                <a:effectLst/>
              </a:rPr>
              <a:t>“Poursuivre ses études et connaître les débouchés”, données nouvelles sur la réussite et l’insertion dans les  formations.</a:t>
            </a:r>
          </a:p>
          <a:p>
            <a:endParaRPr lang="fr-FR" sz="1800" dirty="0">
              <a:effectLst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538274C-735E-45B4-B8A3-E464ACB2C48C}"/>
              </a:ext>
            </a:extLst>
          </p:cNvPr>
          <p:cNvSpPr txBox="1"/>
          <p:nvPr/>
        </p:nvSpPr>
        <p:spPr>
          <a:xfrm>
            <a:off x="1475656" y="259473"/>
            <a:ext cx="741588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50" b="1" dirty="0">
                <a:solidFill>
                  <a:srgbClr val="7030A0"/>
                </a:solidFill>
                <a:latin typeface="Indie Flower" panose="02000000000000000000" pitchFamily="2" charset="0"/>
              </a:rPr>
              <a:t>Nouveauté PARCOURSUP 2026  dès le 17 décembre un accès à toutes les informations </a:t>
            </a:r>
          </a:p>
        </p:txBody>
      </p:sp>
    </p:spTree>
    <p:extLst>
      <p:ext uri="{BB962C8B-B14F-4D97-AF65-F5344CB8AC3E}">
        <p14:creationId xmlns:p14="http://schemas.microsoft.com/office/powerpoint/2010/main" val="18712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CC38B4-669C-4042-9724-3671E963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D50E1-E7C1-41ED-AEF2-229A4BF6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BC05D8-5D33-4068-8BBD-67E53D76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FAF430-9B72-4F75-8348-CF4B52DF6AAB}"/>
              </a:ext>
            </a:extLst>
          </p:cNvPr>
          <p:cNvSpPr txBox="1"/>
          <p:nvPr/>
        </p:nvSpPr>
        <p:spPr>
          <a:xfrm>
            <a:off x="467544" y="141962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naviguer sur le site en sérénité: un navigateur à jour !</a:t>
            </a:r>
          </a:p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Préférer un accès via un poste informatique plutôt que par smartphone !</a:t>
            </a:r>
          </a:p>
          <a:p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/>
          </a:p>
          <a:p>
            <a:r>
              <a:rPr lang="fr-FR" dirty="0">
                <a:hlinkClick r:id="rId2"/>
              </a:rPr>
              <a:t>https://www.parcoursup.gouv.fr/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43E27CA-6ADA-47DC-9AE4-AC53B2F5F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147814"/>
            <a:ext cx="8424936" cy="897814"/>
          </a:xfrm>
          <a:prstGeom prst="rect">
            <a:avLst/>
          </a:prstGeom>
        </p:spPr>
      </p:pic>
      <p:sp>
        <p:nvSpPr>
          <p:cNvPr id="10" name="Légende : encadrée 9">
            <a:extLst>
              <a:ext uri="{FF2B5EF4-FFF2-40B4-BE49-F238E27FC236}">
                <a16:creationId xmlns:a16="http://schemas.microsoft.com/office/drawing/2014/main" id="{F437AECF-FBFD-4104-A537-165B7AD4F920}"/>
              </a:ext>
            </a:extLst>
          </p:cNvPr>
          <p:cNvSpPr/>
          <p:nvPr/>
        </p:nvSpPr>
        <p:spPr>
          <a:xfrm>
            <a:off x="7884368" y="2322008"/>
            <a:ext cx="1008112" cy="897814"/>
          </a:xfrm>
          <a:prstGeom prst="borderCallout1">
            <a:avLst>
              <a:gd name="adj1" fmla="val 18750"/>
              <a:gd name="adj2" fmla="val -8333"/>
              <a:gd name="adj3" fmla="val 102289"/>
              <a:gd name="adj4" fmla="val -222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Si compte antérieur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9B9CF60-B24D-4654-9D0B-BEC95AC58374}"/>
              </a:ext>
            </a:extLst>
          </p:cNvPr>
          <p:cNvSpPr/>
          <p:nvPr/>
        </p:nvSpPr>
        <p:spPr>
          <a:xfrm>
            <a:off x="942326" y="4114317"/>
            <a:ext cx="7446098" cy="471163"/>
          </a:xfrm>
          <a:prstGeom prst="roundRect">
            <a:avLst/>
          </a:prstGeom>
          <a:solidFill>
            <a:srgbClr val="D04EC7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Création du compte au 19 janvier 2026 via le lien adressé sur mail élève par </a:t>
            </a:r>
            <a:r>
              <a:rPr lang="fr-FR" dirty="0" err="1"/>
              <a:t>parcoursup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96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BA270F-9BAE-4E4B-BF22-B171126A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3F95FD31-522B-4813-8A2E-2663899E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Service régional de la formation et du développement - Auvergne-Rhône-Alpes</a:t>
            </a: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ABC7198-249C-42D8-925A-022C3EED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00D0118-D42B-474C-99F8-77E20D7C52F3}"/>
              </a:ext>
            </a:extLst>
          </p:cNvPr>
          <p:cNvSpPr txBox="1"/>
          <p:nvPr/>
        </p:nvSpPr>
        <p:spPr>
          <a:xfrm>
            <a:off x="2195736" y="267494"/>
            <a:ext cx="5760640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50" b="1" dirty="0">
                <a:solidFill>
                  <a:srgbClr val="7030A0"/>
                </a:solidFill>
                <a:latin typeface="Indie Flower" panose="02000000000000000000" pitchFamily="2" charset="0"/>
              </a:rPr>
              <a:t> Un outil dans AVENIRS : MPS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BFBE0F-4047-4472-B1C7-A079029F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079017"/>
            <a:ext cx="8676456" cy="36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2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03CDC4-A0EA-4CC1-9574-1B121648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2ECE74-31E0-4FE5-87E6-ABE4FE66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9D57BD-95B5-4663-8D21-EF6BAAAA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2BECE1-3AC9-4FC1-ACB5-16CC2F3F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66643"/>
            <a:ext cx="8899195" cy="411685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78C4ED-607E-404E-98C2-497857C68504}"/>
              </a:ext>
            </a:extLst>
          </p:cNvPr>
          <p:cNvSpPr txBox="1"/>
          <p:nvPr/>
        </p:nvSpPr>
        <p:spPr>
          <a:xfrm>
            <a:off x="2195736" y="267494"/>
            <a:ext cx="5760640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50" b="1" dirty="0">
                <a:solidFill>
                  <a:srgbClr val="7030A0"/>
                </a:solidFill>
                <a:latin typeface="Indie Flower" panose="02000000000000000000" pitchFamily="2" charset="0"/>
              </a:rPr>
              <a:t>Un outil dans AVENIRS : MPS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46D283-0703-40C9-A33D-9B590C6C2189}"/>
              </a:ext>
            </a:extLst>
          </p:cNvPr>
          <p:cNvSpPr txBox="1"/>
          <p:nvPr/>
        </p:nvSpPr>
        <p:spPr>
          <a:xfrm>
            <a:off x="179512" y="4299942"/>
            <a:ext cx="3960440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24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855EE-0A10-4324-9E65-865ADEE0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20" y="915566"/>
            <a:ext cx="8424000" cy="720000"/>
          </a:xfrm>
        </p:spPr>
        <p:txBody>
          <a:bodyPr/>
          <a:lstStyle/>
          <a:p>
            <a:r>
              <a:rPr lang="fr-FR" sz="3250" dirty="0">
                <a:solidFill>
                  <a:srgbClr val="7030A0"/>
                </a:solidFill>
                <a:latin typeface="Indie Flower" panose="02000000000000000000" pitchFamily="2" charset="0"/>
                <a:ea typeface="+mn-ea"/>
                <a:cs typeface="+mn-cs"/>
              </a:rPr>
              <a:t>Vos questions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D6B69D-4BE1-486B-AC12-CFC5057E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9F6071-0D66-4728-A109-6369FFBA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5F4592-690B-4459-8A16-3B64E331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789D38D-AC81-4BA6-82C1-86399AB53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669247"/>
            <a:ext cx="8424000" cy="206704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L’équipe Parcoursup au SRFD qui répond à vos messages et à ceux des élèves via la rubrique « Contact»</a:t>
            </a:r>
          </a:p>
          <a:p>
            <a:pPr marL="0" indent="0">
              <a:buNone/>
            </a:pPr>
            <a:r>
              <a:rPr lang="fr-FR" dirty="0"/>
              <a:t>Sylvie ODDOU</a:t>
            </a:r>
          </a:p>
          <a:p>
            <a:pPr marL="0" indent="0">
              <a:buNone/>
            </a:pPr>
            <a:r>
              <a:rPr lang="fr-FR" dirty="0"/>
              <a:t>Pilotage de la plateforme pour la région académique pour les élèves et les établissement de l’enseignement agricole, résolutions des problèmes techniques des élèves et des établissements d’origine et d’accueil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Emmanuelle ROSNET </a:t>
            </a:r>
          </a:p>
          <a:p>
            <a:pPr marL="0" indent="0">
              <a:buNone/>
            </a:pPr>
            <a:r>
              <a:rPr lang="fr-FR" dirty="0"/>
              <a:t>Accompagnement des processus d’orientation pour les élèves auprès des équipes pédagogiques, suivi des situations particulières des élèves (parcours, CAES).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D2283F2-9FA1-4781-BD4B-13893A597DBB}"/>
              </a:ext>
            </a:extLst>
          </p:cNvPr>
          <p:cNvSpPr/>
          <p:nvPr/>
        </p:nvSpPr>
        <p:spPr>
          <a:xfrm>
            <a:off x="3312000" y="1131590"/>
            <a:ext cx="5544614" cy="1224136"/>
          </a:xfrm>
          <a:prstGeom prst="roundRect">
            <a:avLst/>
          </a:prstGeom>
          <a:solidFill>
            <a:srgbClr val="D04EC7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Privilégier systématiquement la messagerie de Parcoursup dans les comptes Parcoursup</a:t>
            </a:r>
          </a:p>
          <a:p>
            <a:pPr algn="ctr"/>
            <a:r>
              <a:rPr lang="fr-FR" dirty="0"/>
              <a:t>Rubrique « Contact »</a:t>
            </a:r>
          </a:p>
        </p:txBody>
      </p:sp>
    </p:spTree>
    <p:extLst>
      <p:ext uri="{BB962C8B-B14F-4D97-AF65-F5344CB8AC3E}">
        <p14:creationId xmlns:p14="http://schemas.microsoft.com/office/powerpoint/2010/main" val="185638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D3065272-77BB-4A55-A8A4-D2DCF170AF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37" b="337"/>
          <a:stretch>
            <a:fillRect/>
          </a:stretch>
        </p:blipFill>
        <p:spPr>
          <a:xfrm>
            <a:off x="4427984" y="1"/>
            <a:ext cx="4716016" cy="2272600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419B0F-6FB9-4571-96A9-EF6EA372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C6D11E-D7AE-4952-B2AE-C344AEFF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Service régional de la formation et du développement - Auvergne-Rhône-Alpes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3AFA23-8B50-4FFF-AF4D-771686EC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1E4D5D6-7461-4135-B9CE-A3EDD418B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75696"/>
              </p:ext>
            </p:extLst>
          </p:nvPr>
        </p:nvGraphicFramePr>
        <p:xfrm>
          <a:off x="6710196" y="3776872"/>
          <a:ext cx="2160241" cy="2165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0241">
                  <a:extLst>
                    <a:ext uri="{9D8B030D-6E8A-4147-A177-3AD203B41FA5}">
                      <a16:colId xmlns:a16="http://schemas.microsoft.com/office/drawing/2014/main" val="3140516671"/>
                    </a:ext>
                  </a:extLst>
                </a:gridCol>
              </a:tblGrid>
              <a:tr h="134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u="sng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 m’inscris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060516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08140586-35D0-42D9-B073-5E26845A9A8B}"/>
              </a:ext>
            </a:extLst>
          </p:cNvPr>
          <p:cNvSpPr txBox="1"/>
          <p:nvPr/>
        </p:nvSpPr>
        <p:spPr>
          <a:xfrm>
            <a:off x="251520" y="190326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LE PROCHAIN RENDEZ-VOUS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063A57F-227B-4B9B-B8F1-BB6448274573}"/>
              </a:ext>
            </a:extLst>
          </p:cNvPr>
          <p:cNvSpPr txBox="1"/>
          <p:nvPr/>
        </p:nvSpPr>
        <p:spPr>
          <a:xfrm>
            <a:off x="251520" y="4074456"/>
            <a:ext cx="8640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SE CONNECTER A LA VISIO</a:t>
            </a:r>
          </a:p>
          <a:p>
            <a:r>
              <a:rPr lang="fr-FR" dirty="0">
                <a:hlinkClick r:id="rId4"/>
              </a:rPr>
              <a:t>https://webconf.numerique.gouv.fr/lesateliersdelorientation2526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57645AB-A8A4-4478-AE34-36D8D442B70D}"/>
              </a:ext>
            </a:extLst>
          </p:cNvPr>
          <p:cNvSpPr txBox="1"/>
          <p:nvPr/>
        </p:nvSpPr>
        <p:spPr>
          <a:xfrm>
            <a:off x="235115" y="3010552"/>
            <a:ext cx="8532440" cy="81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fr-FR" sz="1800" b="1" u="sng" dirty="0">
                <a:solidFill>
                  <a:srgbClr val="7030A0"/>
                </a:solidFill>
                <a:effectLst/>
              </a:rPr>
              <a:t>Comment suivre les vœux des élèves dans Parcoursup</a:t>
            </a:r>
            <a:endParaRPr lang="fr-FR" sz="2400" b="1" dirty="0">
              <a:solidFill>
                <a:srgbClr val="7030A0"/>
              </a:solidFill>
              <a:effectLst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</a:rPr>
              <a:t>Guidance à la formulation des vœux et suivi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D419789-DC91-4269-BB6B-1F211BA96F8D}"/>
              </a:ext>
            </a:extLst>
          </p:cNvPr>
          <p:cNvSpPr txBox="1"/>
          <p:nvPr/>
        </p:nvSpPr>
        <p:spPr>
          <a:xfrm>
            <a:off x="272316" y="2353586"/>
            <a:ext cx="8532439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</a:rPr>
              <a:t>Jeudi 22 janvier 2026 13h-14h</a:t>
            </a:r>
            <a:r>
              <a:rPr lang="fr-FR" sz="1400" dirty="0"/>
              <a:t>  </a:t>
            </a:r>
            <a:r>
              <a:rPr lang="fr-FR" dirty="0"/>
              <a:t>o</a:t>
            </a:r>
            <a:r>
              <a:rPr lang="fr-FR" sz="1800" dirty="0">
                <a:effectLst/>
              </a:rPr>
              <a:t>u Mardi 27 janvier 2026 17h-18h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2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3939902"/>
            <a:ext cx="8424000" cy="802276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7030A0"/>
                </a:solidFill>
                <a:latin typeface="Indie Flower" panose="02000000000000000000" pitchFamily="2" charset="0"/>
              </a:rPr>
              <a:t>« Comment préparer les élèves à Parcoursup ? »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Service régional de la formation et du développement - Auvergne-Rhône-Alpes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D2751FE-F16C-4D75-9864-22051D376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13979"/>
            <a:ext cx="6733242" cy="2412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BA270F-9BAE-4E4B-BF22-B171126A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3F95FD31-522B-4813-8A2E-2663899E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Service régional de la formation et du développement - Auvergne-Rhône-Alpes</a:t>
            </a: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ABC7198-249C-42D8-925A-022C3EED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D2769-4E64-4337-9DD2-C7DE597EE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31590"/>
            <a:ext cx="7764729" cy="30243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D513423-0103-4150-8653-1F3BC389A09F}"/>
              </a:ext>
            </a:extLst>
          </p:cNvPr>
          <p:cNvSpPr txBox="1"/>
          <p:nvPr/>
        </p:nvSpPr>
        <p:spPr>
          <a:xfrm>
            <a:off x="1979712" y="195486"/>
            <a:ext cx="66126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50" b="1">
                <a:solidFill>
                  <a:srgbClr val="7030A0"/>
                </a:solidFill>
                <a:latin typeface="Indie Flower" panose="02000000000000000000" pitchFamily="2" charset="0"/>
              </a:defRPr>
            </a:lvl1pPr>
          </a:lstStyle>
          <a:p>
            <a:r>
              <a:rPr lang="fr-FR" dirty="0"/>
              <a:t>Maitriser le temps ! </a:t>
            </a:r>
          </a:p>
          <a:p>
            <a:r>
              <a:rPr lang="fr-FR" dirty="0"/>
              <a:t>Le calendrier </a:t>
            </a:r>
          </a:p>
        </p:txBody>
      </p:sp>
    </p:spTree>
    <p:extLst>
      <p:ext uri="{BB962C8B-B14F-4D97-AF65-F5344CB8AC3E}">
        <p14:creationId xmlns:p14="http://schemas.microsoft.com/office/powerpoint/2010/main" val="40064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2C523-FBED-4AD8-8333-40A1A66A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1618FBF-D3D5-4A27-AD73-42A1C579D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1762"/>
            <a:ext cx="5043837" cy="3204076"/>
          </a:xfrm>
          <a:prstGeom prst="rect">
            <a:avLst/>
          </a:prstGeom>
        </p:spPr>
      </p:pic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A06F34FC-ACB0-414B-B416-D0543B32547D}"/>
              </a:ext>
            </a:extLst>
          </p:cNvPr>
          <p:cNvSpPr txBox="1">
            <a:spLocks/>
          </p:cNvSpPr>
          <p:nvPr/>
        </p:nvSpPr>
        <p:spPr bwMode="gray">
          <a:xfrm>
            <a:off x="360000" y="479102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C82791EC-8839-4634-9D28-0A690E82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164F173-C209-48CC-AFEF-E65DD4192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977" y="2141219"/>
            <a:ext cx="5045671" cy="2649805"/>
          </a:xfrm>
          <a:prstGeom prst="rect">
            <a:avLst/>
          </a:prstGeom>
        </p:spPr>
      </p:pic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F6525837-E7F7-4983-8D10-9957DDAC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98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2C523-FBED-4AD8-8333-40A1A66A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A06F34FC-ACB0-414B-B416-D0543B32547D}"/>
              </a:ext>
            </a:extLst>
          </p:cNvPr>
          <p:cNvSpPr txBox="1">
            <a:spLocks/>
          </p:cNvSpPr>
          <p:nvPr/>
        </p:nvSpPr>
        <p:spPr bwMode="gray">
          <a:xfrm>
            <a:off x="360000" y="479102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C82791EC-8839-4634-9D28-0A690E82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E480D6-DDEB-422B-B482-1EC850E5F02D}"/>
              </a:ext>
            </a:extLst>
          </p:cNvPr>
          <p:cNvSpPr txBox="1"/>
          <p:nvPr/>
        </p:nvSpPr>
        <p:spPr>
          <a:xfrm>
            <a:off x="1835696" y="123478"/>
            <a:ext cx="69483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50" b="1" dirty="0">
                <a:solidFill>
                  <a:srgbClr val="7030A0"/>
                </a:solidFill>
                <a:latin typeface="Indie Flower" panose="02000000000000000000" pitchFamily="2" charset="0"/>
              </a:rPr>
              <a:t>Se mettre en ordre de marche </a:t>
            </a:r>
          </a:p>
          <a:p>
            <a:r>
              <a:rPr lang="fr-FR" sz="3250" b="1" dirty="0">
                <a:solidFill>
                  <a:srgbClr val="7030A0"/>
                </a:solidFill>
                <a:latin typeface="Indie Flower" panose="02000000000000000000" pitchFamily="2" charset="0"/>
              </a:rPr>
              <a:t>dès maintenant !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61F6EB-1A2F-44B0-8EBE-974EB728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03EF43D-CCFF-47A8-B8F8-D46A29C94DE5}"/>
              </a:ext>
            </a:extLst>
          </p:cNvPr>
          <p:cNvSpPr txBox="1"/>
          <p:nvPr/>
        </p:nvSpPr>
        <p:spPr>
          <a:xfrm>
            <a:off x="755576" y="1419622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/>
              </a:rPr>
              <a:t>Je prépare mon projet d’orientation :</a:t>
            </a:r>
            <a:r>
              <a:rPr lang="fr-FR" dirty="0">
                <a:effectLst/>
              </a:rPr>
              <a:t> je peux faire mes recherches sur</a:t>
            </a:r>
            <a:r>
              <a:rPr lang="fr-FR" b="1" dirty="0">
                <a:effectLst/>
              </a:rPr>
              <a:t> </a:t>
            </a:r>
            <a:r>
              <a:rPr lang="fr-FR" dirty="0">
                <a:effectLst/>
              </a:rPr>
              <a:t>le site </a:t>
            </a:r>
            <a:r>
              <a:rPr lang="fr-FR" dirty="0">
                <a:effectLst/>
                <a:hlinkClick r:id="rId3"/>
              </a:rPr>
              <a:t>Avenirs.onisep.fr</a:t>
            </a:r>
            <a:r>
              <a:rPr lang="fr-FR" dirty="0">
                <a:effectLst/>
              </a:rPr>
              <a:t> et sur </a:t>
            </a:r>
            <a:r>
              <a:rPr lang="fr-FR" dirty="0">
                <a:effectLst/>
                <a:hlinkClick r:id="rId4" action="ppaction://hlinkfile"/>
              </a:rPr>
              <a:t>Parcoursup.gouv.fr </a:t>
            </a:r>
            <a:r>
              <a:rPr lang="fr-FR" dirty="0">
                <a:effectLst/>
              </a:rPr>
              <a:t>pour consulter la carte des formations (année antérieure)</a:t>
            </a:r>
          </a:p>
          <a:p>
            <a:endParaRPr lang="fr-FR" dirty="0"/>
          </a:p>
          <a:p>
            <a:endParaRPr lang="fr-FR" dirty="0">
              <a:effectLst/>
            </a:endParaRPr>
          </a:p>
          <a:p>
            <a:r>
              <a:rPr lang="fr-FR" dirty="0">
                <a:effectLst/>
              </a:rPr>
              <a:t>	Je mets en favori les formations qui m’intéressent </a:t>
            </a:r>
          </a:p>
          <a:p>
            <a:endParaRPr lang="fr-FR" dirty="0">
              <a:effectLst/>
            </a:endParaRPr>
          </a:p>
          <a:p>
            <a:endParaRPr lang="fr-FR" dirty="0"/>
          </a:p>
          <a:p>
            <a:r>
              <a:rPr lang="fr-FR" dirty="0">
                <a:effectLst/>
              </a:rPr>
              <a:t>	Et je m’inscri</a:t>
            </a:r>
            <a:r>
              <a:rPr lang="fr-FR" dirty="0"/>
              <a:t>s </a:t>
            </a:r>
            <a:r>
              <a:rPr lang="fr-FR" dirty="0">
                <a:effectLst/>
              </a:rPr>
              <a:t>pour avoir un rappel sur les JPO des formations 	sélectionnées</a:t>
            </a:r>
          </a:p>
          <a:p>
            <a:endParaRPr lang="fr-FR" dirty="0">
              <a:effectLst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DBAA85-586B-4335-85B5-356474B55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195" y="2809233"/>
            <a:ext cx="269163" cy="3485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A6F28F0-24CD-4652-B9D9-8C46FAB60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39" y="3579135"/>
            <a:ext cx="269163" cy="3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7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2C523-FBED-4AD8-8333-40A1A66A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A06F34FC-ACB0-414B-B416-D0543B32547D}"/>
              </a:ext>
            </a:extLst>
          </p:cNvPr>
          <p:cNvSpPr txBox="1">
            <a:spLocks/>
          </p:cNvSpPr>
          <p:nvPr/>
        </p:nvSpPr>
        <p:spPr bwMode="gray">
          <a:xfrm>
            <a:off x="360000" y="479102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C82791EC-8839-4634-9D28-0A690E82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5E98E5-7E01-4000-A46E-278036A65A27}"/>
              </a:ext>
            </a:extLst>
          </p:cNvPr>
          <p:cNvSpPr txBox="1"/>
          <p:nvPr/>
        </p:nvSpPr>
        <p:spPr>
          <a:xfrm>
            <a:off x="360000" y="1419622"/>
            <a:ext cx="8424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J</a:t>
            </a:r>
            <a:r>
              <a:rPr lang="fr-FR" b="1" dirty="0">
                <a:effectLst/>
              </a:rPr>
              <a:t>’échange avec mon professeur principal </a:t>
            </a:r>
            <a:r>
              <a:rPr lang="fr-FR" dirty="0">
                <a:effectLst/>
              </a:rPr>
              <a:t>et les </a:t>
            </a:r>
            <a:r>
              <a:rPr lang="fr-FR" dirty="0"/>
              <a:t>membres de l’équipe éducative</a:t>
            </a:r>
            <a:r>
              <a:rPr lang="fr-FR" dirty="0">
                <a:effectLst/>
              </a:rPr>
              <a:t>. Je participe au temps d’orientation dans mon lycée et à l’extérieur. C’est l’occasion de réfléchir sur des perspectives de poursuite d’études ou d’insertion professionnelle.</a:t>
            </a:r>
          </a:p>
          <a:p>
            <a:br>
              <a:rPr lang="fr-FR" dirty="0">
                <a:effectLst/>
              </a:rPr>
            </a:br>
            <a:r>
              <a:rPr lang="fr-FR" b="1" dirty="0">
                <a:effectLst/>
              </a:rPr>
              <a:t>Je renseigne ma fiche de dialogue :</a:t>
            </a:r>
            <a:r>
              <a:rPr lang="fr-FR" dirty="0">
                <a:effectLst/>
              </a:rPr>
              <a:t> le 1er conseil de classe prend connaissance de </a:t>
            </a:r>
            <a:r>
              <a:rPr lang="fr-FR" i="1" dirty="0">
                <a:effectLst/>
              </a:rPr>
              <a:t>mon projet d’orientation et formule des recommandations.</a:t>
            </a:r>
            <a:endParaRPr lang="fr-FR" dirty="0">
              <a:effectLst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E480D6-DDEB-422B-B482-1EC850E5F02D}"/>
              </a:ext>
            </a:extLst>
          </p:cNvPr>
          <p:cNvSpPr txBox="1"/>
          <p:nvPr/>
        </p:nvSpPr>
        <p:spPr>
          <a:xfrm>
            <a:off x="1835696" y="123478"/>
            <a:ext cx="69483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50" b="1" dirty="0">
                <a:solidFill>
                  <a:srgbClr val="7030A0"/>
                </a:solidFill>
                <a:latin typeface="Indie Flower" panose="02000000000000000000" pitchFamily="2" charset="0"/>
              </a:rPr>
              <a:t>Se mettre en ordre de marche </a:t>
            </a:r>
          </a:p>
          <a:p>
            <a:r>
              <a:rPr lang="fr-FR" sz="3250" b="1" dirty="0">
                <a:solidFill>
                  <a:srgbClr val="7030A0"/>
                </a:solidFill>
                <a:latin typeface="Indie Flower" panose="02000000000000000000" pitchFamily="2" charset="0"/>
              </a:rPr>
              <a:t>dès maintenant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239D72-6502-4DCB-B2B0-2BC0FACF6EC0}"/>
              </a:ext>
            </a:extLst>
          </p:cNvPr>
          <p:cNvSpPr txBox="1"/>
          <p:nvPr/>
        </p:nvSpPr>
        <p:spPr>
          <a:xfrm>
            <a:off x="360000" y="3762267"/>
            <a:ext cx="84240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Retrouvez les fiches de dialogues sur le site de la DRAAF : https://draaf.auvergne-rhone-alpes.agriculture.gouv.fr/documents-pour-le-dialogue-orientation-pour-les-etablissements-d-enseignement-a4037.html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61F6EB-1A2F-44B0-8EBE-974EB728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0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C2FE4C-D955-4DAB-A56E-D0C7BF37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12F1D-CFDA-4DDC-A6B0-9DF4E8D5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4201A8-1F15-44CC-916F-B80F95B9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F945C22-60A0-4166-B40E-C49C47D4B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9502"/>
            <a:ext cx="2964967" cy="42279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934E89-959A-4261-A0B2-493DBA730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792088"/>
            <a:ext cx="2758119" cy="3867894"/>
          </a:xfrm>
          <a:prstGeom prst="rect">
            <a:avLst/>
          </a:prstGeom>
        </p:spPr>
      </p:pic>
      <p:sp>
        <p:nvSpPr>
          <p:cNvPr id="11" name="Légende : encadrée 10">
            <a:extLst>
              <a:ext uri="{FF2B5EF4-FFF2-40B4-BE49-F238E27FC236}">
                <a16:creationId xmlns:a16="http://schemas.microsoft.com/office/drawing/2014/main" id="{7D31D36B-818C-4C3B-9233-A8C45DF3181A}"/>
              </a:ext>
            </a:extLst>
          </p:cNvPr>
          <p:cNvSpPr/>
          <p:nvPr/>
        </p:nvSpPr>
        <p:spPr>
          <a:xfrm>
            <a:off x="97396" y="2211710"/>
            <a:ext cx="1306251" cy="1018381"/>
          </a:xfrm>
          <a:prstGeom prst="borderCallout1">
            <a:avLst>
              <a:gd name="adj1" fmla="val 33088"/>
              <a:gd name="adj2" fmla="val 100576"/>
              <a:gd name="adj3" fmla="val 32912"/>
              <a:gd name="adj4" fmla="val 1094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Voie générale et technologique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A9BE53D-CDD0-4744-8DF4-B828D5C02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51470"/>
            <a:ext cx="2668238" cy="379588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09EC981-9C4A-4E3E-9B4B-751F78C87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507" y="1056211"/>
            <a:ext cx="2531493" cy="3507854"/>
          </a:xfrm>
          <a:prstGeom prst="rect">
            <a:avLst/>
          </a:prstGeom>
        </p:spPr>
      </p:pic>
      <p:sp>
        <p:nvSpPr>
          <p:cNvPr id="16" name="Légende : encadrée 15">
            <a:extLst>
              <a:ext uri="{FF2B5EF4-FFF2-40B4-BE49-F238E27FC236}">
                <a16:creationId xmlns:a16="http://schemas.microsoft.com/office/drawing/2014/main" id="{0D80E40B-DEBF-41F2-882B-6177A8ED9847}"/>
              </a:ext>
            </a:extLst>
          </p:cNvPr>
          <p:cNvSpPr/>
          <p:nvPr/>
        </p:nvSpPr>
        <p:spPr>
          <a:xfrm>
            <a:off x="7545874" y="195486"/>
            <a:ext cx="1306251" cy="1018381"/>
          </a:xfrm>
          <a:prstGeom prst="borderCallout1">
            <a:avLst>
              <a:gd name="adj1" fmla="val 33088"/>
              <a:gd name="adj2" fmla="val -1357"/>
              <a:gd name="adj3" fmla="val 32912"/>
              <a:gd name="adj4" fmla="val -121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Voie pro</a:t>
            </a:r>
          </a:p>
        </p:txBody>
      </p:sp>
    </p:spTree>
    <p:extLst>
      <p:ext uri="{BB962C8B-B14F-4D97-AF65-F5344CB8AC3E}">
        <p14:creationId xmlns:p14="http://schemas.microsoft.com/office/powerpoint/2010/main" val="341111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2C523-FBED-4AD8-8333-40A1A66A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A06F34FC-ACB0-414B-B416-D0543B32547D}"/>
              </a:ext>
            </a:extLst>
          </p:cNvPr>
          <p:cNvSpPr txBox="1">
            <a:spLocks/>
          </p:cNvSpPr>
          <p:nvPr/>
        </p:nvSpPr>
        <p:spPr bwMode="gray">
          <a:xfrm>
            <a:off x="360000" y="479102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C82791EC-8839-4634-9D28-0A690E82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0BD93C-D54B-4E3D-9A46-584C78319A1A}"/>
              </a:ext>
            </a:extLst>
          </p:cNvPr>
          <p:cNvSpPr txBox="1"/>
          <p:nvPr/>
        </p:nvSpPr>
        <p:spPr>
          <a:xfrm>
            <a:off x="379853" y="-1977175"/>
            <a:ext cx="8136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</a:rPr>
              <a:t>Je m’informe sur le </a:t>
            </a:r>
            <a:r>
              <a:rPr lang="fr-FR" b="1" dirty="0">
                <a:effectLst/>
              </a:rPr>
              <a:t>fonctionnement de Parcoursup</a:t>
            </a:r>
            <a:r>
              <a:rPr lang="fr-FR" dirty="0">
                <a:effectLst/>
              </a:rPr>
              <a:t> et je consulte </a:t>
            </a:r>
            <a:r>
              <a:rPr lang="fr-FR" b="1" dirty="0">
                <a:effectLst/>
              </a:rPr>
              <a:t>la carte des formations disponibles en 2026 : vous y retrouvez un large éventail de formations, y compris des formations en apprentissage, pour réfléchir à votre projet.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endParaRPr lang="fr-FR" dirty="0">
              <a:effectLst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C79046-6B12-46D7-98C1-DC445591C37E}"/>
              </a:ext>
            </a:extLst>
          </p:cNvPr>
          <p:cNvSpPr txBox="1"/>
          <p:nvPr/>
        </p:nvSpPr>
        <p:spPr>
          <a:xfrm>
            <a:off x="655406" y="1635646"/>
            <a:ext cx="78331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Je m’informe sur le </a:t>
            </a:r>
            <a:r>
              <a:rPr lang="fr-FR" b="1" dirty="0"/>
              <a:t>fonctionnement de Parcoursup</a:t>
            </a:r>
            <a:r>
              <a:rPr lang="fr-FR" dirty="0"/>
              <a:t> et je consulte </a:t>
            </a:r>
            <a:r>
              <a:rPr lang="fr-FR" b="1" dirty="0"/>
              <a:t>la carte des formations disponibles en 2026 : vous y retrouvez un large éventail de formations, y compris des formations en apprentissage, pour réfléchir à votre projet.</a:t>
            </a:r>
          </a:p>
          <a:p>
            <a:endParaRPr lang="fr-FR" b="1" dirty="0"/>
          </a:p>
          <a:p>
            <a:r>
              <a:rPr lang="fr-FR" dirty="0"/>
              <a:t>         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Les formations en apprentissage arrivent au fil de l’eau jusqu’à février 2026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E34D4B-9D08-42C3-9582-C1462E64A996}"/>
              </a:ext>
            </a:extLst>
          </p:cNvPr>
          <p:cNvSpPr txBox="1"/>
          <p:nvPr/>
        </p:nvSpPr>
        <p:spPr>
          <a:xfrm>
            <a:off x="211684" y="339502"/>
            <a:ext cx="874850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50" b="1" dirty="0">
                <a:solidFill>
                  <a:srgbClr val="7030A0"/>
                </a:solidFill>
                <a:latin typeface="Indie Flower" panose="02000000000000000000" pitchFamily="2" charset="0"/>
              </a:rPr>
              <a:t>		17 décembre 2025 : c’est parti ! </a:t>
            </a:r>
          </a:p>
          <a:p>
            <a:r>
              <a:rPr lang="fr-FR" sz="2800" b="1" dirty="0">
                <a:solidFill>
                  <a:srgbClr val="7030A0"/>
                </a:solidFill>
                <a:latin typeface="Indie Flower" panose="02000000000000000000" pitchFamily="2" charset="0"/>
              </a:rPr>
              <a:t> L’offre des formations pour la rentrée 2026 est en ligne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F4AE75-A3C4-40D7-BE63-FAE5AFD25963}"/>
              </a:ext>
            </a:extLst>
          </p:cNvPr>
          <p:cNvSpPr txBox="1"/>
          <p:nvPr/>
        </p:nvSpPr>
        <p:spPr>
          <a:xfrm>
            <a:off x="633702" y="3651870"/>
            <a:ext cx="7992888" cy="92333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>
                <a:effectLst/>
              </a:rPr>
              <a:t>Le numéro vert Parcoursup (0800 400 070) est à la disposition des élèves toute la semaine pour répondre à </a:t>
            </a:r>
            <a:r>
              <a:rPr lang="fr-FR" dirty="0"/>
              <a:t>leurs</a:t>
            </a:r>
            <a:r>
              <a:rPr lang="fr-FR" dirty="0">
                <a:effectLst/>
              </a:rPr>
              <a:t> questions sur leurs projets d’orientation et la procédure Parcoursup.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E7F37C3-D41A-4EB3-9981-22904B18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régional de la formation et du développement - Auvergne-Rhône-Alpes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286B63-B8AF-449C-BB9D-B001CA8DD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989" y="2878270"/>
            <a:ext cx="606692" cy="5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7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BA270F-9BAE-4E4B-BF22-B171126A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3F95FD31-522B-4813-8A2E-2663899E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Service régional de la formation et du développement - Auvergne-Rhône-Alpes</a:t>
            </a: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ABC7198-249C-42D8-925A-022C3EED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04/12/2025</a:t>
            </a:r>
            <a:endParaRPr lang="fr-FR" cap="all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BF0005-A108-4CE6-AB43-5BA5E605358C}"/>
              </a:ext>
            </a:extLst>
          </p:cNvPr>
          <p:cNvSpPr txBox="1"/>
          <p:nvPr/>
        </p:nvSpPr>
        <p:spPr>
          <a:xfrm>
            <a:off x="608258" y="892915"/>
            <a:ext cx="77768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effectLst/>
              </a:rPr>
              <a:t>La fiche de présentation</a:t>
            </a:r>
            <a:r>
              <a:rPr lang="fr-FR" sz="1400" dirty="0">
                <a:effectLst/>
              </a:rPr>
              <a:t> de la formation qui contient les critères et éléments pris en compte par les formations pour l’examen des candidatures : </a:t>
            </a:r>
            <a:r>
              <a:rPr lang="fr-FR" sz="1400" b="1" dirty="0">
                <a:effectLst/>
              </a:rPr>
              <a:t>résultats scolaires, motivation, compétences, appréciations de l’équipe pédagogique, etc</a:t>
            </a:r>
            <a:r>
              <a:rPr lang="fr-FR" sz="1400" dirty="0">
                <a:effectLst/>
              </a:rPr>
              <a:t>. jet les modalités d’études les dates des journées portes ouvertes</a:t>
            </a:r>
            <a:r>
              <a:rPr lang="fr-FR" sz="1400" dirty="0"/>
              <a:t> et aussi l</a:t>
            </a:r>
            <a:r>
              <a:rPr lang="fr-FR" sz="1400" dirty="0">
                <a:effectLst/>
              </a:rPr>
              <a:t>es possibilités de poursuite </a:t>
            </a:r>
            <a:br>
              <a:rPr lang="fr-FR" sz="1400" dirty="0">
                <a:effectLst/>
              </a:rPr>
            </a:br>
            <a:r>
              <a:rPr lang="fr-FR" sz="1400" dirty="0">
                <a:effectLst/>
              </a:rPr>
              <a:t>Des formations similaires sont également proposées pour élargir mes choix.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451A7C-BD69-4576-A732-C2C8F72276BA}"/>
              </a:ext>
            </a:extLst>
          </p:cNvPr>
          <p:cNvSpPr txBox="1"/>
          <p:nvPr/>
        </p:nvSpPr>
        <p:spPr>
          <a:xfrm>
            <a:off x="2123728" y="367524"/>
            <a:ext cx="6552728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50" b="1" dirty="0">
                <a:solidFill>
                  <a:srgbClr val="7030A0"/>
                </a:solidFill>
                <a:latin typeface="Indie Flower" panose="02000000000000000000" pitchFamily="2" charset="0"/>
              </a:rPr>
              <a:t>Bons usages de Parcoursup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60FD8CA-CE37-4378-B9BA-DEF387055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039" y="2134473"/>
            <a:ext cx="2331922" cy="3581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3F71B1E-4B8B-4907-AADD-46C7D4384AB7}"/>
              </a:ext>
            </a:extLst>
          </p:cNvPr>
          <p:cNvSpPr txBox="1"/>
          <p:nvPr/>
        </p:nvSpPr>
        <p:spPr>
          <a:xfrm>
            <a:off x="377026" y="3786830"/>
            <a:ext cx="840697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800" b="1" dirty="0">
                <a:effectLst/>
              </a:rPr>
              <a:t>Conseil</a:t>
            </a:r>
            <a:r>
              <a:rPr lang="fr-FR" sz="1800" dirty="0">
                <a:effectLst/>
              </a:rPr>
              <a:t> : pour vous aider à choisir votre formation, pensez à vérifier les informations essentielles: localisation et statut de l’établissement, frais de scolarité, nom du diplôme, éligibilité aux bourses sur critères sociaux etc.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378B18-2C60-4A35-BEB1-3BC6C863D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900" y="2160353"/>
            <a:ext cx="1800200" cy="3193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121C1D5-8135-425A-A9BD-5706A3BBE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36" y="2423131"/>
            <a:ext cx="7230164" cy="13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675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B4B43A3D-0547-4F4A-A9C3-0945386AB007}" vid="{13363C5D-351D-1946-A97C-509DAAFD098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ppt_maasa(1)</Template>
  <TotalTime>668</TotalTime>
  <Words>1035</Words>
  <Application>Microsoft Office PowerPoint</Application>
  <PresentationFormat>Affichage à l'écran (16:9)</PresentationFormat>
  <Paragraphs>127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Indie Flower</vt:lpstr>
      <vt:lpstr>Marianne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Vos questions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RICHY-MOURRE Laurence</dc:creator>
  <cp:lastModifiedBy>ROSNET Emmanuelle</cp:lastModifiedBy>
  <cp:revision>25</cp:revision>
  <dcterms:created xsi:type="dcterms:W3CDTF">2025-10-16T12:39:17Z</dcterms:created>
  <dcterms:modified xsi:type="dcterms:W3CDTF">2025-12-04T13:23:55Z</dcterms:modified>
</cp:coreProperties>
</file>